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3"/>
  </p:notesMasterIdLst>
  <p:handoutMasterIdLst>
    <p:handoutMasterId r:id="rId44"/>
  </p:handoutMasterIdLst>
  <p:sldIdLst>
    <p:sldId id="256" r:id="rId2"/>
    <p:sldId id="291" r:id="rId3"/>
    <p:sldId id="294" r:id="rId4"/>
    <p:sldId id="295" r:id="rId5"/>
    <p:sldId id="302" r:id="rId6"/>
    <p:sldId id="293" r:id="rId7"/>
    <p:sldId id="303" r:id="rId8"/>
    <p:sldId id="307" r:id="rId9"/>
    <p:sldId id="266" r:id="rId10"/>
    <p:sldId id="268" r:id="rId11"/>
    <p:sldId id="308" r:id="rId12"/>
    <p:sldId id="313"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309" r:id="rId30"/>
    <p:sldId id="301" r:id="rId31"/>
    <p:sldId id="292" r:id="rId32"/>
    <p:sldId id="260" r:id="rId33"/>
    <p:sldId id="296" r:id="rId34"/>
    <p:sldId id="304" r:id="rId35"/>
    <p:sldId id="263" r:id="rId36"/>
    <p:sldId id="265" r:id="rId37"/>
    <p:sldId id="314" r:id="rId38"/>
    <p:sldId id="315" r:id="rId39"/>
    <p:sldId id="316" r:id="rId40"/>
    <p:sldId id="317" r:id="rId41"/>
    <p:sldId id="318" r:id="rId42"/>
  </p:sldIdLst>
  <p:sldSz cx="9144000" cy="5143500" type="screen16x9"/>
  <p:notesSz cx="6858000" cy="9144000"/>
  <p:embeddedFontLst>
    <p:embeddedFont>
      <p:font typeface="Inter" panose="020B0604020202020204" charset="0"/>
      <p:regular r:id="rId45"/>
      <p:bold r:id="rId46"/>
      <p:italic r:id="rId47"/>
      <p:boldItalic r:id="rId48"/>
    </p:embeddedFont>
    <p:embeddedFont>
      <p:font typeface="Montserrat" panose="00000500000000000000" pitchFamily="2" charset="0"/>
      <p:regular r:id="rId49"/>
      <p:bold r:id="rId50"/>
      <p:italic r:id="rId51"/>
      <p:boldItalic r:id="rId52"/>
    </p:embeddedFont>
    <p:embeddedFont>
      <p:font typeface="Play" panose="020B0604020202020204" charset="0"/>
      <p:regular r:id="rId53"/>
      <p:bold r:id="rId54"/>
    </p:embeddedFont>
    <p:embeddedFont>
      <p:font typeface="Quattrocento Sans" panose="020B0502050000020003" pitchFamily="34"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1" roundtripDataSignature="AMtx7mhd0dqlk1AHCtsfIxmHDzm+TLs/hQ=="/>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0D0503B-2C63-EBC7-5EC6-44513AC8EDEB}" name="Bertrand Galas" initials="BG" userId="32e6b54f058fd795"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4AAD"/>
    <a:srgbClr val="D8F2CF"/>
    <a:srgbClr val="478473"/>
    <a:srgbClr val="4892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A0AD74-A1ED-4004-8905-4C3F23DF308E}" v="16" dt="2025-06-03T13:48:47.1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494" autoAdjust="0"/>
  </p:normalViewPr>
  <p:slideViewPr>
    <p:cSldViewPr snapToGrid="0">
      <p:cViewPr varScale="1">
        <p:scale>
          <a:sx n="124" d="100"/>
          <a:sy n="124" d="100"/>
        </p:scale>
        <p:origin x="1224" y="330"/>
      </p:cViewPr>
      <p:guideLst>
        <p:guide orient="horz" pos="1620"/>
        <p:guide pos="2880"/>
      </p:guideLst>
    </p:cSldViewPr>
  </p:slideViewPr>
  <p:notesTextViewPr>
    <p:cViewPr>
      <p:scale>
        <a:sx n="1" d="1"/>
        <a:sy n="1" d="1"/>
      </p:scale>
      <p:origin x="0" y="0"/>
    </p:cViewPr>
  </p:notesTextViewPr>
  <p:notesViewPr>
    <p:cSldViewPr snapToGrid="0">
      <p:cViewPr varScale="1">
        <p:scale>
          <a:sx n="84" d="100"/>
          <a:sy n="84" d="100"/>
        </p:scale>
        <p:origin x="3912"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76" Type="http://schemas.microsoft.com/office/2016/11/relationships/changesInfo" Target="changesInfos/changesInfo1.xml"/><Relationship Id="rId7" Type="http://schemas.openxmlformats.org/officeDocument/2006/relationships/slide" Target="slides/slide6.xml"/><Relationship Id="rId71"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74"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4.fntdata"/><Relationship Id="rId56" Type="http://schemas.openxmlformats.org/officeDocument/2006/relationships/font" Target="fonts/font12.fntdata"/><Relationship Id="rId7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font" Target="fonts/font7.fntdata"/><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handoutMaster" Target="handoutMasters/handoutMaster1.xml"/><Relationship Id="rId52" Type="http://schemas.openxmlformats.org/officeDocument/2006/relationships/font" Target="fonts/font8.fntdata"/><Relationship Id="rId73" Type="http://schemas.openxmlformats.org/officeDocument/2006/relationships/viewProps" Target="viewProps.xml"/><Relationship Id="rId78"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rtrand Galas" userId="32e6b54f058fd795" providerId="LiveId" clId="{5AA0AD74-A1ED-4004-8905-4C3F23DF308E}"/>
    <pc:docChg chg="custSel modSld modMainMaster">
      <pc:chgData name="Bertrand Galas" userId="32e6b54f058fd795" providerId="LiveId" clId="{5AA0AD74-A1ED-4004-8905-4C3F23DF308E}" dt="2025-06-03T13:49:16.344" v="83" actId="115"/>
      <pc:docMkLst>
        <pc:docMk/>
      </pc:docMkLst>
      <pc:sldChg chg="addSp modSp mod">
        <pc:chgData name="Bertrand Galas" userId="32e6b54f058fd795" providerId="LiveId" clId="{5AA0AD74-A1ED-4004-8905-4C3F23DF308E}" dt="2025-06-03T13:49:16.344" v="83" actId="115"/>
        <pc:sldMkLst>
          <pc:docMk/>
          <pc:sldMk cId="0" sldId="256"/>
        </pc:sldMkLst>
        <pc:spChg chg="add mod">
          <ac:chgData name="Bertrand Galas" userId="32e6b54f058fd795" providerId="LiveId" clId="{5AA0AD74-A1ED-4004-8905-4C3F23DF308E}" dt="2025-06-03T13:49:16.344" v="83" actId="115"/>
          <ac:spMkLst>
            <pc:docMk/>
            <pc:sldMk cId="0" sldId="256"/>
            <ac:spMk id="2" creationId="{1ED0A00E-5D3E-539D-9AA7-15F1A8D2C486}"/>
          </ac:spMkLst>
        </pc:spChg>
        <pc:spChg chg="mod">
          <ac:chgData name="Bertrand Galas" userId="32e6b54f058fd795" providerId="LiveId" clId="{5AA0AD74-A1ED-4004-8905-4C3F23DF308E}" dt="2025-06-03T13:48:39.770" v="46" actId="1076"/>
          <ac:spMkLst>
            <pc:docMk/>
            <pc:sldMk cId="0" sldId="256"/>
            <ac:spMk id="296" creationId="{00000000-0000-0000-0000-000000000000}"/>
          </ac:spMkLst>
        </pc:spChg>
        <pc:spChg chg="mod">
          <ac:chgData name="Bertrand Galas" userId="32e6b54f058fd795" providerId="LiveId" clId="{5AA0AD74-A1ED-4004-8905-4C3F23DF308E}" dt="2025-06-03T13:48:39.770" v="46" actId="1076"/>
          <ac:spMkLst>
            <pc:docMk/>
            <pc:sldMk cId="0" sldId="256"/>
            <ac:spMk id="300" creationId="{00000000-0000-0000-0000-000000000000}"/>
          </ac:spMkLst>
        </pc:spChg>
        <pc:spChg chg="mod">
          <ac:chgData name="Bertrand Galas" userId="32e6b54f058fd795" providerId="LiveId" clId="{5AA0AD74-A1ED-4004-8905-4C3F23DF308E}" dt="2025-06-03T13:48:39.770" v="46" actId="1076"/>
          <ac:spMkLst>
            <pc:docMk/>
            <pc:sldMk cId="0" sldId="256"/>
            <ac:spMk id="301" creationId="{00000000-0000-0000-0000-000000000000}"/>
          </ac:spMkLst>
        </pc:spChg>
        <pc:picChg chg="mod">
          <ac:chgData name="Bertrand Galas" userId="32e6b54f058fd795" providerId="LiveId" clId="{5AA0AD74-A1ED-4004-8905-4C3F23DF308E}" dt="2025-06-03T13:48:39.770" v="46" actId="1076"/>
          <ac:picMkLst>
            <pc:docMk/>
            <pc:sldMk cId="0" sldId="256"/>
            <ac:picMk id="3" creationId="{20EC418A-2791-EC69-9CE6-1787CA1DB5F9}"/>
          </ac:picMkLst>
        </pc:picChg>
        <pc:picChg chg="mod">
          <ac:chgData name="Bertrand Galas" userId="32e6b54f058fd795" providerId="LiveId" clId="{5AA0AD74-A1ED-4004-8905-4C3F23DF308E}" dt="2025-06-03T13:48:39.770" v="46" actId="1076"/>
          <ac:picMkLst>
            <pc:docMk/>
            <pc:sldMk cId="0" sldId="256"/>
            <ac:picMk id="297" creationId="{00000000-0000-0000-0000-000000000000}"/>
          </ac:picMkLst>
        </pc:picChg>
        <pc:picChg chg="mod">
          <ac:chgData name="Bertrand Galas" userId="32e6b54f058fd795" providerId="LiveId" clId="{5AA0AD74-A1ED-4004-8905-4C3F23DF308E}" dt="2025-06-03T13:48:39.770" v="46" actId="1076"/>
          <ac:picMkLst>
            <pc:docMk/>
            <pc:sldMk cId="0" sldId="256"/>
            <ac:picMk id="1026" creationId="{F760B300-321E-76BF-1797-2E6B6BF7FC06}"/>
          </ac:picMkLst>
        </pc:picChg>
      </pc:sldChg>
      <pc:sldMasterChg chg="modSldLayout">
        <pc:chgData name="Bertrand Galas" userId="32e6b54f058fd795" providerId="LiveId" clId="{5AA0AD74-A1ED-4004-8905-4C3F23DF308E}" dt="2025-06-03T13:47:56.110" v="43"/>
        <pc:sldMasterMkLst>
          <pc:docMk/>
          <pc:sldMasterMk cId="0" sldId="2147483648"/>
        </pc:sldMasterMkLst>
        <pc:sldLayoutChg chg="modSp mod">
          <pc:chgData name="Bertrand Galas" userId="32e6b54f058fd795" providerId="LiveId" clId="{5AA0AD74-A1ED-4004-8905-4C3F23DF308E}" dt="2025-06-03T13:46:52.748" v="35" actId="5793"/>
          <pc:sldLayoutMkLst>
            <pc:docMk/>
            <pc:sldMasterMk cId="0" sldId="2147483648"/>
            <pc:sldLayoutMk cId="0" sldId="2147483649"/>
          </pc:sldLayoutMkLst>
          <pc:spChg chg="mod">
            <ac:chgData name="Bertrand Galas" userId="32e6b54f058fd795" providerId="LiveId" clId="{5AA0AD74-A1ED-4004-8905-4C3F23DF308E}" dt="2025-06-03T13:46:52.748" v="35" actId="5793"/>
            <ac:spMkLst>
              <pc:docMk/>
              <pc:sldMasterMk cId="0" sldId="2147483648"/>
              <pc:sldLayoutMk cId="0" sldId="2147483649"/>
              <ac:spMk id="15" creationId="{00000000-0000-0000-0000-000000000000}"/>
            </ac:spMkLst>
          </pc:spChg>
        </pc:sldLayoutChg>
        <pc:sldLayoutChg chg="addSp modSp">
          <pc:chgData name="Bertrand Galas" userId="32e6b54f058fd795" providerId="LiveId" clId="{5AA0AD74-A1ED-4004-8905-4C3F23DF308E}" dt="2025-06-03T13:47:38.435" v="36"/>
          <pc:sldLayoutMkLst>
            <pc:docMk/>
            <pc:sldMasterMk cId="0" sldId="2147483648"/>
            <pc:sldLayoutMk cId="0" sldId="2147483652"/>
          </pc:sldLayoutMkLst>
          <pc:spChg chg="add mod">
            <ac:chgData name="Bertrand Galas" userId="32e6b54f058fd795" providerId="LiveId" clId="{5AA0AD74-A1ED-4004-8905-4C3F23DF308E}" dt="2025-06-03T13:47:38.435" v="36"/>
            <ac:spMkLst>
              <pc:docMk/>
              <pc:sldMasterMk cId="0" sldId="2147483648"/>
              <pc:sldLayoutMk cId="0" sldId="2147483652"/>
              <ac:spMk id="2" creationId="{1147E9F5-3794-80C4-D2D2-5D0A8CC87865}"/>
            </ac:spMkLst>
          </pc:spChg>
        </pc:sldLayoutChg>
        <pc:sldLayoutChg chg="addSp modSp">
          <pc:chgData name="Bertrand Galas" userId="32e6b54f058fd795" providerId="LiveId" clId="{5AA0AD74-A1ED-4004-8905-4C3F23DF308E}" dt="2025-06-03T13:47:42.051" v="37"/>
          <pc:sldLayoutMkLst>
            <pc:docMk/>
            <pc:sldMasterMk cId="0" sldId="2147483648"/>
            <pc:sldLayoutMk cId="0" sldId="2147483653"/>
          </pc:sldLayoutMkLst>
          <pc:spChg chg="add mod">
            <ac:chgData name="Bertrand Galas" userId="32e6b54f058fd795" providerId="LiveId" clId="{5AA0AD74-A1ED-4004-8905-4C3F23DF308E}" dt="2025-06-03T13:47:42.051" v="37"/>
            <ac:spMkLst>
              <pc:docMk/>
              <pc:sldMasterMk cId="0" sldId="2147483648"/>
              <pc:sldLayoutMk cId="0" sldId="2147483653"/>
              <ac:spMk id="2" creationId="{156492C4-D5AE-2312-58EE-2DE2923280F0}"/>
            </ac:spMkLst>
          </pc:spChg>
        </pc:sldLayoutChg>
        <pc:sldLayoutChg chg="addSp modSp">
          <pc:chgData name="Bertrand Galas" userId="32e6b54f058fd795" providerId="LiveId" clId="{5AA0AD74-A1ED-4004-8905-4C3F23DF308E}" dt="2025-06-03T13:47:44.052" v="38"/>
          <pc:sldLayoutMkLst>
            <pc:docMk/>
            <pc:sldMasterMk cId="0" sldId="2147483648"/>
            <pc:sldLayoutMk cId="0" sldId="2147483654"/>
          </pc:sldLayoutMkLst>
          <pc:spChg chg="add mod">
            <ac:chgData name="Bertrand Galas" userId="32e6b54f058fd795" providerId="LiveId" clId="{5AA0AD74-A1ED-4004-8905-4C3F23DF308E}" dt="2025-06-03T13:47:44.052" v="38"/>
            <ac:spMkLst>
              <pc:docMk/>
              <pc:sldMasterMk cId="0" sldId="2147483648"/>
              <pc:sldLayoutMk cId="0" sldId="2147483654"/>
              <ac:spMk id="2" creationId="{5C914CED-E892-F060-8B01-BB84DE6067A1}"/>
            </ac:spMkLst>
          </pc:spChg>
        </pc:sldLayoutChg>
        <pc:sldLayoutChg chg="addSp modSp">
          <pc:chgData name="Bertrand Galas" userId="32e6b54f058fd795" providerId="LiveId" clId="{5AA0AD74-A1ED-4004-8905-4C3F23DF308E}" dt="2025-06-03T13:47:45.966" v="39"/>
          <pc:sldLayoutMkLst>
            <pc:docMk/>
            <pc:sldMasterMk cId="0" sldId="2147483648"/>
            <pc:sldLayoutMk cId="0" sldId="2147483655"/>
          </pc:sldLayoutMkLst>
          <pc:spChg chg="add mod">
            <ac:chgData name="Bertrand Galas" userId="32e6b54f058fd795" providerId="LiveId" clId="{5AA0AD74-A1ED-4004-8905-4C3F23DF308E}" dt="2025-06-03T13:47:45.966" v="39"/>
            <ac:spMkLst>
              <pc:docMk/>
              <pc:sldMasterMk cId="0" sldId="2147483648"/>
              <pc:sldLayoutMk cId="0" sldId="2147483655"/>
              <ac:spMk id="2" creationId="{86D48601-069E-16F2-511E-EA4225E7AC36}"/>
            </ac:spMkLst>
          </pc:spChg>
        </pc:sldLayoutChg>
        <pc:sldLayoutChg chg="addSp modSp">
          <pc:chgData name="Bertrand Galas" userId="32e6b54f058fd795" providerId="LiveId" clId="{5AA0AD74-A1ED-4004-8905-4C3F23DF308E}" dt="2025-06-03T13:47:48.668" v="40"/>
          <pc:sldLayoutMkLst>
            <pc:docMk/>
            <pc:sldMasterMk cId="0" sldId="2147483648"/>
            <pc:sldLayoutMk cId="0" sldId="2147483656"/>
          </pc:sldLayoutMkLst>
          <pc:spChg chg="add mod">
            <ac:chgData name="Bertrand Galas" userId="32e6b54f058fd795" providerId="LiveId" clId="{5AA0AD74-A1ED-4004-8905-4C3F23DF308E}" dt="2025-06-03T13:47:48.668" v="40"/>
            <ac:spMkLst>
              <pc:docMk/>
              <pc:sldMasterMk cId="0" sldId="2147483648"/>
              <pc:sldLayoutMk cId="0" sldId="2147483656"/>
              <ac:spMk id="2" creationId="{09813CF7-6202-10AB-4689-C736A64694BF}"/>
            </ac:spMkLst>
          </pc:spChg>
        </pc:sldLayoutChg>
        <pc:sldLayoutChg chg="addSp modSp">
          <pc:chgData name="Bertrand Galas" userId="32e6b54f058fd795" providerId="LiveId" clId="{5AA0AD74-A1ED-4004-8905-4C3F23DF308E}" dt="2025-06-03T13:47:50.803" v="41"/>
          <pc:sldLayoutMkLst>
            <pc:docMk/>
            <pc:sldMasterMk cId="0" sldId="2147483648"/>
            <pc:sldLayoutMk cId="0" sldId="2147483657"/>
          </pc:sldLayoutMkLst>
          <pc:spChg chg="add mod">
            <ac:chgData name="Bertrand Galas" userId="32e6b54f058fd795" providerId="LiveId" clId="{5AA0AD74-A1ED-4004-8905-4C3F23DF308E}" dt="2025-06-03T13:47:50.803" v="41"/>
            <ac:spMkLst>
              <pc:docMk/>
              <pc:sldMasterMk cId="0" sldId="2147483648"/>
              <pc:sldLayoutMk cId="0" sldId="2147483657"/>
              <ac:spMk id="2" creationId="{BCC69F36-E5D0-0520-EFA8-7BBE6171E567}"/>
            </ac:spMkLst>
          </pc:spChg>
        </pc:sldLayoutChg>
        <pc:sldLayoutChg chg="addSp modSp">
          <pc:chgData name="Bertrand Galas" userId="32e6b54f058fd795" providerId="LiveId" clId="{5AA0AD74-A1ED-4004-8905-4C3F23DF308E}" dt="2025-06-03T13:47:52.001" v="42"/>
          <pc:sldLayoutMkLst>
            <pc:docMk/>
            <pc:sldMasterMk cId="0" sldId="2147483648"/>
            <pc:sldLayoutMk cId="0" sldId="2147483658"/>
          </pc:sldLayoutMkLst>
          <pc:spChg chg="add mod">
            <ac:chgData name="Bertrand Galas" userId="32e6b54f058fd795" providerId="LiveId" clId="{5AA0AD74-A1ED-4004-8905-4C3F23DF308E}" dt="2025-06-03T13:47:52.001" v="42"/>
            <ac:spMkLst>
              <pc:docMk/>
              <pc:sldMasterMk cId="0" sldId="2147483648"/>
              <pc:sldLayoutMk cId="0" sldId="2147483658"/>
              <ac:spMk id="2" creationId="{BD1175AA-5EAF-3986-3074-9EDEB0064703}"/>
            </ac:spMkLst>
          </pc:spChg>
        </pc:sldLayoutChg>
        <pc:sldLayoutChg chg="addSp modSp">
          <pc:chgData name="Bertrand Galas" userId="32e6b54f058fd795" providerId="LiveId" clId="{5AA0AD74-A1ED-4004-8905-4C3F23DF308E}" dt="2025-06-03T13:47:56.110" v="43"/>
          <pc:sldLayoutMkLst>
            <pc:docMk/>
            <pc:sldMasterMk cId="0" sldId="2147483648"/>
            <pc:sldLayoutMk cId="0" sldId="2147483659"/>
          </pc:sldLayoutMkLst>
          <pc:spChg chg="add mod">
            <ac:chgData name="Bertrand Galas" userId="32e6b54f058fd795" providerId="LiveId" clId="{5AA0AD74-A1ED-4004-8905-4C3F23DF308E}" dt="2025-06-03T13:47:56.110" v="43"/>
            <ac:spMkLst>
              <pc:docMk/>
              <pc:sldMasterMk cId="0" sldId="2147483648"/>
              <pc:sldLayoutMk cId="0" sldId="2147483659"/>
              <ac:spMk id="2" creationId="{22B3A3D8-C099-2557-680E-D9F496CB6FC2}"/>
            </ac:spMkLst>
          </pc:spChg>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32e6b54f058fd795/Documents/2.%20EMBA%20ESCP/2024%2001%20ICP/Final%20Report/BP_Re-New.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32e6b54f058fd795/Documents/2.%20EMBA%20ESCP/2024%2001%20ICP/Final%20Report/BP_Re-New.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7446741592911656E-2"/>
          <c:y val="0.16106754478221555"/>
          <c:w val="0.93134764041299534"/>
          <c:h val="0.64950999952725719"/>
        </c:manualLayout>
      </c:layout>
      <c:barChart>
        <c:barDir val="col"/>
        <c:grouping val="stacked"/>
        <c:varyColors val="0"/>
        <c:ser>
          <c:idx val="0"/>
          <c:order val="0"/>
          <c:tx>
            <c:strRef>
              <c:f>'P&amp;L'!$CP$10</c:f>
              <c:strCache>
                <c:ptCount val="1"/>
                <c:pt idx="0">
                  <c:v>Campaigns</c:v>
                </c:pt>
              </c:strCache>
            </c:strRef>
          </c:tx>
          <c:spPr>
            <a:solidFill>
              <a:srgbClr val="004AAD"/>
            </a:solidFill>
            <a:ln>
              <a:noFill/>
            </a:ln>
            <a:effectLst/>
          </c:spPr>
          <c:invertIfNegative val="0"/>
          <c:dLbls>
            <c:delete val="1"/>
          </c:dLbls>
          <c:cat>
            <c:numRef>
              <c:f>'P&amp;L'!$CQ$9:$CV$9</c:f>
              <c:numCache>
                <c:formatCode>General</c:formatCode>
                <c:ptCount val="6"/>
                <c:pt idx="0">
                  <c:v>2025</c:v>
                </c:pt>
                <c:pt idx="1">
                  <c:v>2026</c:v>
                </c:pt>
                <c:pt idx="2">
                  <c:v>2027</c:v>
                </c:pt>
                <c:pt idx="3">
                  <c:v>2028</c:v>
                </c:pt>
                <c:pt idx="4">
                  <c:v>2029</c:v>
                </c:pt>
                <c:pt idx="5">
                  <c:v>2030</c:v>
                </c:pt>
              </c:numCache>
            </c:numRef>
          </c:cat>
          <c:val>
            <c:numRef>
              <c:f>'P&amp;L'!$CQ$10:$CV$10</c:f>
              <c:numCache>
                <c:formatCode>General</c:formatCode>
                <c:ptCount val="6"/>
                <c:pt idx="0">
                  <c:v>50</c:v>
                </c:pt>
                <c:pt idx="1">
                  <c:v>170</c:v>
                </c:pt>
                <c:pt idx="2">
                  <c:v>235</c:v>
                </c:pt>
                <c:pt idx="3">
                  <c:v>290</c:v>
                </c:pt>
                <c:pt idx="4">
                  <c:v>365</c:v>
                </c:pt>
                <c:pt idx="5">
                  <c:v>420</c:v>
                </c:pt>
              </c:numCache>
            </c:numRef>
          </c:val>
          <c:extLst>
            <c:ext xmlns:c16="http://schemas.microsoft.com/office/drawing/2014/chart" uri="{C3380CC4-5D6E-409C-BE32-E72D297353CC}">
              <c16:uniqueId val="{00000000-469E-4641-B403-559AAB362FAD}"/>
            </c:ext>
          </c:extLst>
        </c:ser>
        <c:ser>
          <c:idx val="1"/>
          <c:order val="1"/>
          <c:tx>
            <c:strRef>
              <c:f>'P&amp;L'!$CP$11</c:f>
              <c:strCache>
                <c:ptCount val="1"/>
                <c:pt idx="0">
                  <c:v>Advisory</c:v>
                </c:pt>
              </c:strCache>
            </c:strRef>
          </c:tx>
          <c:spPr>
            <a:solidFill>
              <a:srgbClr val="478473"/>
            </a:solidFill>
            <a:ln>
              <a:noFill/>
            </a:ln>
            <a:effectLst/>
          </c:spPr>
          <c:invertIfNegative val="0"/>
          <c:dLbls>
            <c:delete val="1"/>
          </c:dLbls>
          <c:cat>
            <c:numRef>
              <c:f>'P&amp;L'!$CQ$9:$CV$9</c:f>
              <c:numCache>
                <c:formatCode>General</c:formatCode>
                <c:ptCount val="6"/>
                <c:pt idx="0">
                  <c:v>2025</c:v>
                </c:pt>
                <c:pt idx="1">
                  <c:v>2026</c:v>
                </c:pt>
                <c:pt idx="2">
                  <c:v>2027</c:v>
                </c:pt>
                <c:pt idx="3">
                  <c:v>2028</c:v>
                </c:pt>
                <c:pt idx="4">
                  <c:v>2029</c:v>
                </c:pt>
                <c:pt idx="5">
                  <c:v>2030</c:v>
                </c:pt>
              </c:numCache>
            </c:numRef>
          </c:cat>
          <c:val>
            <c:numRef>
              <c:f>'P&amp;L'!$CQ$11:$CV$11</c:f>
              <c:numCache>
                <c:formatCode>General</c:formatCode>
                <c:ptCount val="6"/>
                <c:pt idx="0">
                  <c:v>7.5</c:v>
                </c:pt>
                <c:pt idx="1">
                  <c:v>80</c:v>
                </c:pt>
                <c:pt idx="2">
                  <c:v>113</c:v>
                </c:pt>
                <c:pt idx="3">
                  <c:v>149</c:v>
                </c:pt>
                <c:pt idx="4">
                  <c:v>200</c:v>
                </c:pt>
                <c:pt idx="5">
                  <c:v>227</c:v>
                </c:pt>
              </c:numCache>
            </c:numRef>
          </c:val>
          <c:extLst>
            <c:ext xmlns:c16="http://schemas.microsoft.com/office/drawing/2014/chart" uri="{C3380CC4-5D6E-409C-BE32-E72D297353CC}">
              <c16:uniqueId val="{00000002-469E-4641-B403-559AAB362FAD}"/>
            </c:ext>
          </c:extLst>
        </c:ser>
        <c:ser>
          <c:idx val="2"/>
          <c:order val="2"/>
          <c:tx>
            <c:strRef>
              <c:f>'P&amp;L'!$CP$12</c:f>
              <c:strCache>
                <c:ptCount val="1"/>
                <c:pt idx="0">
                  <c:v>Education</c:v>
                </c:pt>
              </c:strCache>
            </c:strRef>
          </c:tx>
          <c:spPr>
            <a:solidFill>
              <a:schemeClr val="bg1">
                <a:lumMod val="65000"/>
              </a:schemeClr>
            </a:solidFill>
            <a:ln>
              <a:noFill/>
            </a:ln>
            <a:effectLst/>
          </c:spPr>
          <c:invertIfNegative val="0"/>
          <c:dLbls>
            <c:delete val="1"/>
          </c:dLbls>
          <c:cat>
            <c:numRef>
              <c:f>'P&amp;L'!$CQ$9:$CV$9</c:f>
              <c:numCache>
                <c:formatCode>General</c:formatCode>
                <c:ptCount val="6"/>
                <c:pt idx="0">
                  <c:v>2025</c:v>
                </c:pt>
                <c:pt idx="1">
                  <c:v>2026</c:v>
                </c:pt>
                <c:pt idx="2">
                  <c:v>2027</c:v>
                </c:pt>
                <c:pt idx="3">
                  <c:v>2028</c:v>
                </c:pt>
                <c:pt idx="4">
                  <c:v>2029</c:v>
                </c:pt>
                <c:pt idx="5">
                  <c:v>2030</c:v>
                </c:pt>
              </c:numCache>
            </c:numRef>
          </c:cat>
          <c:val>
            <c:numRef>
              <c:f>'P&amp;L'!$CQ$12:$CV$12</c:f>
              <c:numCache>
                <c:formatCode>General</c:formatCode>
                <c:ptCount val="6"/>
                <c:pt idx="1">
                  <c:v>10</c:v>
                </c:pt>
                <c:pt idx="2">
                  <c:v>40</c:v>
                </c:pt>
                <c:pt idx="3">
                  <c:v>55</c:v>
                </c:pt>
                <c:pt idx="4">
                  <c:v>55</c:v>
                </c:pt>
                <c:pt idx="5">
                  <c:v>60</c:v>
                </c:pt>
              </c:numCache>
            </c:numRef>
          </c:val>
          <c:extLst>
            <c:ext xmlns:c16="http://schemas.microsoft.com/office/drawing/2014/chart" uri="{C3380CC4-5D6E-409C-BE32-E72D297353CC}">
              <c16:uniqueId val="{00000004-469E-4641-B403-559AAB362FAD}"/>
            </c:ext>
          </c:extLst>
        </c:ser>
        <c:dLbls>
          <c:dLblPos val="ctr"/>
          <c:showLegendKey val="0"/>
          <c:showVal val="1"/>
          <c:showCatName val="0"/>
          <c:showSerName val="0"/>
          <c:showPercent val="0"/>
          <c:showBubbleSize val="0"/>
        </c:dLbls>
        <c:gapWidth val="79"/>
        <c:overlap val="100"/>
        <c:axId val="1805524079"/>
        <c:axId val="1805520719"/>
      </c:barChart>
      <c:catAx>
        <c:axId val="180552407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rgbClr val="004AAD"/>
                </a:solidFill>
                <a:latin typeface="Cocomat pro"/>
                <a:ea typeface="+mn-ea"/>
                <a:cs typeface="+mn-cs"/>
              </a:defRPr>
            </a:pPr>
            <a:endParaRPr lang="fr-FR"/>
          </a:p>
        </c:txPr>
        <c:crossAx val="1805520719"/>
        <c:crosses val="autoZero"/>
        <c:auto val="1"/>
        <c:lblAlgn val="ctr"/>
        <c:lblOffset val="100"/>
        <c:noMultiLvlLbl val="0"/>
      </c:catAx>
      <c:valAx>
        <c:axId val="1805520719"/>
        <c:scaling>
          <c:orientation val="minMax"/>
        </c:scaling>
        <c:delete val="1"/>
        <c:axPos val="l"/>
        <c:numFmt formatCode="General" sourceLinked="1"/>
        <c:majorTickMark val="none"/>
        <c:minorTickMark val="none"/>
        <c:tickLblPos val="nextTo"/>
        <c:crossAx val="1805524079"/>
        <c:crosses val="autoZero"/>
        <c:crossBetween val="between"/>
      </c:valAx>
      <c:spPr>
        <a:noFill/>
        <a:ln>
          <a:noFill/>
        </a:ln>
        <a:effectLst/>
      </c:spPr>
    </c:plotArea>
    <c:legend>
      <c:legendPos val="t"/>
      <c:layout>
        <c:manualLayout>
          <c:xMode val="edge"/>
          <c:yMode val="edge"/>
          <c:x val="0.20255591211318547"/>
          <c:y val="0.89089146587381429"/>
          <c:w val="0.55120006486837125"/>
          <c:h val="0.1029659274426189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7446741592911656E-2"/>
          <c:y val="0.16106754478221555"/>
          <c:w val="0.93134764041299534"/>
          <c:h val="0.64950999952725719"/>
        </c:manualLayout>
      </c:layout>
      <c:barChart>
        <c:barDir val="col"/>
        <c:grouping val="stacked"/>
        <c:varyColors val="0"/>
        <c:ser>
          <c:idx val="0"/>
          <c:order val="0"/>
          <c:tx>
            <c:strRef>
              <c:f>'P&amp;L'!$CP$10</c:f>
              <c:strCache>
                <c:ptCount val="1"/>
                <c:pt idx="0">
                  <c:v>Campaigns</c:v>
                </c:pt>
              </c:strCache>
            </c:strRef>
          </c:tx>
          <c:spPr>
            <a:solidFill>
              <a:srgbClr val="004AAD"/>
            </a:solidFill>
            <a:ln>
              <a:noFill/>
            </a:ln>
            <a:effectLst/>
          </c:spPr>
          <c:invertIfNegative val="0"/>
          <c:dLbls>
            <c:delete val="1"/>
          </c:dLbls>
          <c:cat>
            <c:numRef>
              <c:f>'P&amp;L'!$CQ$9:$CV$9</c:f>
              <c:numCache>
                <c:formatCode>General</c:formatCode>
                <c:ptCount val="6"/>
                <c:pt idx="0">
                  <c:v>2025</c:v>
                </c:pt>
                <c:pt idx="1">
                  <c:v>2026</c:v>
                </c:pt>
                <c:pt idx="2">
                  <c:v>2027</c:v>
                </c:pt>
                <c:pt idx="3">
                  <c:v>2028</c:v>
                </c:pt>
                <c:pt idx="4">
                  <c:v>2029</c:v>
                </c:pt>
                <c:pt idx="5">
                  <c:v>2030</c:v>
                </c:pt>
              </c:numCache>
            </c:numRef>
          </c:cat>
          <c:val>
            <c:numRef>
              <c:f>'P&amp;L'!$CQ$10:$CV$10</c:f>
              <c:numCache>
                <c:formatCode>General</c:formatCode>
                <c:ptCount val="6"/>
                <c:pt idx="0">
                  <c:v>50</c:v>
                </c:pt>
                <c:pt idx="1">
                  <c:v>170</c:v>
                </c:pt>
                <c:pt idx="2">
                  <c:v>235</c:v>
                </c:pt>
                <c:pt idx="3">
                  <c:v>290</c:v>
                </c:pt>
                <c:pt idx="4">
                  <c:v>365</c:v>
                </c:pt>
                <c:pt idx="5">
                  <c:v>420</c:v>
                </c:pt>
              </c:numCache>
            </c:numRef>
          </c:val>
          <c:extLst>
            <c:ext xmlns:c16="http://schemas.microsoft.com/office/drawing/2014/chart" uri="{C3380CC4-5D6E-409C-BE32-E72D297353CC}">
              <c16:uniqueId val="{00000000-469E-4641-B403-559AAB362FAD}"/>
            </c:ext>
          </c:extLst>
        </c:ser>
        <c:ser>
          <c:idx val="1"/>
          <c:order val="1"/>
          <c:tx>
            <c:strRef>
              <c:f>'P&amp;L'!$CP$11</c:f>
              <c:strCache>
                <c:ptCount val="1"/>
                <c:pt idx="0">
                  <c:v>Advisory</c:v>
                </c:pt>
              </c:strCache>
            </c:strRef>
          </c:tx>
          <c:spPr>
            <a:solidFill>
              <a:srgbClr val="478473"/>
            </a:solidFill>
            <a:ln>
              <a:noFill/>
            </a:ln>
            <a:effectLst/>
          </c:spPr>
          <c:invertIfNegative val="0"/>
          <c:dLbls>
            <c:delete val="1"/>
          </c:dLbls>
          <c:cat>
            <c:numRef>
              <c:f>'P&amp;L'!$CQ$9:$CV$9</c:f>
              <c:numCache>
                <c:formatCode>General</c:formatCode>
                <c:ptCount val="6"/>
                <c:pt idx="0">
                  <c:v>2025</c:v>
                </c:pt>
                <c:pt idx="1">
                  <c:v>2026</c:v>
                </c:pt>
                <c:pt idx="2">
                  <c:v>2027</c:v>
                </c:pt>
                <c:pt idx="3">
                  <c:v>2028</c:v>
                </c:pt>
                <c:pt idx="4">
                  <c:v>2029</c:v>
                </c:pt>
                <c:pt idx="5">
                  <c:v>2030</c:v>
                </c:pt>
              </c:numCache>
            </c:numRef>
          </c:cat>
          <c:val>
            <c:numRef>
              <c:f>'P&amp;L'!$CQ$11:$CV$11</c:f>
              <c:numCache>
                <c:formatCode>General</c:formatCode>
                <c:ptCount val="6"/>
                <c:pt idx="0">
                  <c:v>7.5</c:v>
                </c:pt>
                <c:pt idx="1">
                  <c:v>80</c:v>
                </c:pt>
                <c:pt idx="2">
                  <c:v>113</c:v>
                </c:pt>
                <c:pt idx="3">
                  <c:v>149</c:v>
                </c:pt>
                <c:pt idx="4">
                  <c:v>200</c:v>
                </c:pt>
                <c:pt idx="5">
                  <c:v>227</c:v>
                </c:pt>
              </c:numCache>
            </c:numRef>
          </c:val>
          <c:extLst>
            <c:ext xmlns:c16="http://schemas.microsoft.com/office/drawing/2014/chart" uri="{C3380CC4-5D6E-409C-BE32-E72D297353CC}">
              <c16:uniqueId val="{00000002-469E-4641-B403-559AAB362FAD}"/>
            </c:ext>
          </c:extLst>
        </c:ser>
        <c:ser>
          <c:idx val="2"/>
          <c:order val="2"/>
          <c:tx>
            <c:strRef>
              <c:f>'P&amp;L'!$CP$12</c:f>
              <c:strCache>
                <c:ptCount val="1"/>
                <c:pt idx="0">
                  <c:v>Education</c:v>
                </c:pt>
              </c:strCache>
            </c:strRef>
          </c:tx>
          <c:spPr>
            <a:solidFill>
              <a:schemeClr val="bg1">
                <a:lumMod val="65000"/>
              </a:schemeClr>
            </a:solidFill>
            <a:ln>
              <a:noFill/>
            </a:ln>
            <a:effectLst/>
          </c:spPr>
          <c:invertIfNegative val="0"/>
          <c:dLbls>
            <c:delete val="1"/>
          </c:dLbls>
          <c:cat>
            <c:numRef>
              <c:f>'P&amp;L'!$CQ$9:$CV$9</c:f>
              <c:numCache>
                <c:formatCode>General</c:formatCode>
                <c:ptCount val="6"/>
                <c:pt idx="0">
                  <c:v>2025</c:v>
                </c:pt>
                <c:pt idx="1">
                  <c:v>2026</c:v>
                </c:pt>
                <c:pt idx="2">
                  <c:v>2027</c:v>
                </c:pt>
                <c:pt idx="3">
                  <c:v>2028</c:v>
                </c:pt>
                <c:pt idx="4">
                  <c:v>2029</c:v>
                </c:pt>
                <c:pt idx="5">
                  <c:v>2030</c:v>
                </c:pt>
              </c:numCache>
            </c:numRef>
          </c:cat>
          <c:val>
            <c:numRef>
              <c:f>'P&amp;L'!$CQ$12:$CV$12</c:f>
              <c:numCache>
                <c:formatCode>General</c:formatCode>
                <c:ptCount val="6"/>
                <c:pt idx="1">
                  <c:v>10</c:v>
                </c:pt>
                <c:pt idx="2">
                  <c:v>40</c:v>
                </c:pt>
                <c:pt idx="3">
                  <c:v>55</c:v>
                </c:pt>
                <c:pt idx="4">
                  <c:v>55</c:v>
                </c:pt>
                <c:pt idx="5">
                  <c:v>60</c:v>
                </c:pt>
              </c:numCache>
            </c:numRef>
          </c:val>
          <c:extLst>
            <c:ext xmlns:c16="http://schemas.microsoft.com/office/drawing/2014/chart" uri="{C3380CC4-5D6E-409C-BE32-E72D297353CC}">
              <c16:uniqueId val="{00000004-469E-4641-B403-559AAB362FAD}"/>
            </c:ext>
          </c:extLst>
        </c:ser>
        <c:dLbls>
          <c:dLblPos val="ctr"/>
          <c:showLegendKey val="0"/>
          <c:showVal val="1"/>
          <c:showCatName val="0"/>
          <c:showSerName val="0"/>
          <c:showPercent val="0"/>
          <c:showBubbleSize val="0"/>
        </c:dLbls>
        <c:gapWidth val="79"/>
        <c:overlap val="100"/>
        <c:axId val="1805524079"/>
        <c:axId val="1805520719"/>
      </c:barChart>
      <c:catAx>
        <c:axId val="180552407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rgbClr val="004AAD"/>
                </a:solidFill>
                <a:latin typeface="Cocomat pro"/>
                <a:ea typeface="+mn-ea"/>
                <a:cs typeface="+mn-cs"/>
              </a:defRPr>
            </a:pPr>
            <a:endParaRPr lang="fr-FR"/>
          </a:p>
        </c:txPr>
        <c:crossAx val="1805520719"/>
        <c:crosses val="autoZero"/>
        <c:auto val="1"/>
        <c:lblAlgn val="ctr"/>
        <c:lblOffset val="100"/>
        <c:noMultiLvlLbl val="0"/>
      </c:catAx>
      <c:valAx>
        <c:axId val="1805520719"/>
        <c:scaling>
          <c:orientation val="minMax"/>
        </c:scaling>
        <c:delete val="1"/>
        <c:axPos val="l"/>
        <c:numFmt formatCode="General" sourceLinked="1"/>
        <c:majorTickMark val="none"/>
        <c:minorTickMark val="none"/>
        <c:tickLblPos val="nextTo"/>
        <c:crossAx val="1805524079"/>
        <c:crosses val="autoZero"/>
        <c:crossBetween val="between"/>
      </c:valAx>
      <c:spPr>
        <a:noFill/>
        <a:ln>
          <a:noFill/>
        </a:ln>
        <a:effectLst/>
      </c:spPr>
    </c:plotArea>
    <c:legend>
      <c:legendPos val="t"/>
      <c:layout>
        <c:manualLayout>
          <c:xMode val="edge"/>
          <c:yMode val="edge"/>
          <c:x val="0.20255591211318547"/>
          <c:y val="0.89089146587381429"/>
          <c:w val="0.55120006486837125"/>
          <c:h val="0.1029659274426189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0.89089</cdr:x>
      <cdr:y>0.08025</cdr:y>
    </cdr:from>
    <cdr:to>
      <cdr:x>0.89089</cdr:x>
      <cdr:y>0.15963</cdr:y>
    </cdr:to>
    <cdr:cxnSp macro="">
      <cdr:nvCxnSpPr>
        <cdr:cNvPr id="4" name="Connecteur droit avec flèche 3">
          <a:extLst xmlns:a="http://schemas.openxmlformats.org/drawingml/2006/main">
            <a:ext uri="{FF2B5EF4-FFF2-40B4-BE49-F238E27FC236}">
              <a16:creationId xmlns:a16="http://schemas.microsoft.com/office/drawing/2014/main" id="{91A6CDDD-085F-82F4-0A3E-9FB03D741E06}"/>
            </a:ext>
          </a:extLst>
        </cdr:cNvPr>
        <cdr:cNvCxnSpPr/>
      </cdr:nvCxnSpPr>
      <cdr:spPr>
        <a:xfrm xmlns:a="http://schemas.openxmlformats.org/drawingml/2006/main">
          <a:off x="3606219" y="164914"/>
          <a:ext cx="0" cy="163135"/>
        </a:xfrm>
        <a:prstGeom xmlns:a="http://schemas.openxmlformats.org/drawingml/2006/main" prst="straightConnector1">
          <a:avLst/>
        </a:prstGeom>
        <a:ln xmlns:a="http://schemas.openxmlformats.org/drawingml/2006/main">
          <a:solidFill>
            <a:srgbClr val="004AAD"/>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0.89089</cdr:x>
      <cdr:y>0.08025</cdr:y>
    </cdr:from>
    <cdr:to>
      <cdr:x>0.89089</cdr:x>
      <cdr:y>0.15963</cdr:y>
    </cdr:to>
    <cdr:cxnSp macro="">
      <cdr:nvCxnSpPr>
        <cdr:cNvPr id="4" name="Connecteur droit avec flèche 3">
          <a:extLst xmlns:a="http://schemas.openxmlformats.org/drawingml/2006/main">
            <a:ext uri="{FF2B5EF4-FFF2-40B4-BE49-F238E27FC236}">
              <a16:creationId xmlns:a16="http://schemas.microsoft.com/office/drawing/2014/main" id="{91A6CDDD-085F-82F4-0A3E-9FB03D741E06}"/>
            </a:ext>
          </a:extLst>
        </cdr:cNvPr>
        <cdr:cNvCxnSpPr/>
      </cdr:nvCxnSpPr>
      <cdr:spPr>
        <a:xfrm xmlns:a="http://schemas.openxmlformats.org/drawingml/2006/main">
          <a:off x="3606219" y="164914"/>
          <a:ext cx="0" cy="163135"/>
        </a:xfrm>
        <a:prstGeom xmlns:a="http://schemas.openxmlformats.org/drawingml/2006/main" prst="straightConnector1">
          <a:avLst/>
        </a:prstGeom>
        <a:ln xmlns:a="http://schemas.openxmlformats.org/drawingml/2006/main">
          <a:solidFill>
            <a:srgbClr val="004AAD"/>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D8664DD8-2250-2B8A-13E9-88E115FECA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22440414-C190-FBD5-F29C-9774CF678A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34212B-E34F-4595-AFC0-C968D4D00D0C}" type="datetimeFigureOut">
              <a:rPr lang="fr-FR" smtClean="0"/>
              <a:t>03/06/2025</a:t>
            </a:fld>
            <a:endParaRPr lang="fr-FR"/>
          </a:p>
        </p:txBody>
      </p:sp>
      <p:sp>
        <p:nvSpPr>
          <p:cNvPr id="4" name="Espace réservé du pied de page 3">
            <a:extLst>
              <a:ext uri="{FF2B5EF4-FFF2-40B4-BE49-F238E27FC236}">
                <a16:creationId xmlns:a16="http://schemas.microsoft.com/office/drawing/2014/main" id="{5248F7A5-F307-6DEA-D7CA-CEFC0F4146B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5658F50-C1FA-2220-475F-AC11B518B0C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B884B7E-A591-41D0-A0A3-D77E222CA1BF}" type="slidenum">
              <a:rPr lang="fr-FR" smtClean="0"/>
              <a:t>‹N°›</a:t>
            </a:fld>
            <a:endParaRPr lang="fr-FR"/>
          </a:p>
        </p:txBody>
      </p:sp>
    </p:spTree>
    <p:extLst>
      <p:ext uri="{BB962C8B-B14F-4D97-AF65-F5344CB8AC3E}">
        <p14:creationId xmlns:p14="http://schemas.microsoft.com/office/powerpoint/2010/main" val="1543481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3" name="Google Shape;293;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b="1" dirty="0"/>
              <a:t>Antoine</a:t>
            </a:r>
            <a:r>
              <a:rPr lang="fr-FR" dirty="0"/>
              <a:t>: </a:t>
            </a:r>
            <a:endParaRPr dirty="0"/>
          </a:p>
        </p:txBody>
      </p:sp>
      <p:sp>
        <p:nvSpPr>
          <p:cNvPr id="573" name="Google Shape;573;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a:extLst>
            <a:ext uri="{FF2B5EF4-FFF2-40B4-BE49-F238E27FC236}">
              <a16:creationId xmlns:a16="http://schemas.microsoft.com/office/drawing/2014/main" id="{CEBBBF01-9D81-B3A6-CAAC-C38C214D7CF2}"/>
            </a:ext>
          </a:extLst>
        </p:cNvPr>
        <p:cNvGrpSpPr/>
        <p:nvPr/>
      </p:nvGrpSpPr>
      <p:grpSpPr>
        <a:xfrm>
          <a:off x="0" y="0"/>
          <a:ext cx="0" cy="0"/>
          <a:chOff x="0" y="0"/>
          <a:chExt cx="0" cy="0"/>
        </a:xfrm>
      </p:grpSpPr>
      <p:sp>
        <p:nvSpPr>
          <p:cNvPr id="550" name="Google Shape;550;p37:notes">
            <a:extLst>
              <a:ext uri="{FF2B5EF4-FFF2-40B4-BE49-F238E27FC236}">
                <a16:creationId xmlns:a16="http://schemas.microsoft.com/office/drawing/2014/main" id="{00B8CB5C-5B0D-5D56-47F6-75D2DDF8456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sz="1800" b="1" dirty="0">
                <a:solidFill>
                  <a:srgbClr val="000000"/>
                </a:solidFill>
                <a:latin typeface="Inter"/>
                <a:ea typeface="Inter"/>
                <a:cs typeface="Inter"/>
                <a:sym typeface="Inter"/>
              </a:rPr>
              <a:t>Amelie:</a:t>
            </a:r>
            <a:endParaRPr lang="en-US" sz="1800" b="1" dirty="0">
              <a:solidFill>
                <a:srgbClr val="000000"/>
              </a:solidFill>
              <a:latin typeface="Inter"/>
              <a:ea typeface="Inter"/>
              <a:cs typeface="Inter"/>
              <a:sym typeface="Inter"/>
            </a:endParaRPr>
          </a:p>
          <a:p>
            <a:pPr marL="0" lvl="0" indent="0" algn="l" rtl="0">
              <a:lnSpc>
                <a:spcPct val="100000"/>
              </a:lnSpc>
              <a:spcBef>
                <a:spcPts val="0"/>
              </a:spcBef>
              <a:spcAft>
                <a:spcPts val="0"/>
              </a:spcAft>
              <a:buSzPts val="1100"/>
              <a:buNone/>
            </a:pPr>
            <a:r>
              <a:rPr lang="en-US" sz="1800" dirty="0">
                <a:solidFill>
                  <a:srgbClr val="000000"/>
                </a:solidFill>
                <a:latin typeface="Inter"/>
                <a:ea typeface="Inter"/>
                <a:cs typeface="Inter"/>
                <a:sym typeface="Inter"/>
              </a:rPr>
              <a:t>Re-New was initiated by a core team of five Executive MBA participants at ESCP, combining diverse functional backgrounds and a shared ambition to tackle the SME transmission challenge.</a:t>
            </a:r>
          </a:p>
          <a:p>
            <a:pPr marL="0" lvl="0" indent="0" algn="l" rtl="0">
              <a:lnSpc>
                <a:spcPct val="100000"/>
              </a:lnSpc>
              <a:spcBef>
                <a:spcPts val="0"/>
              </a:spcBef>
              <a:spcAft>
                <a:spcPts val="0"/>
              </a:spcAft>
              <a:buSzPts val="1100"/>
              <a:buNone/>
            </a:pPr>
            <a:endParaRPr lang="en-US" sz="1800" dirty="0">
              <a:solidFill>
                <a:srgbClr val="000000"/>
              </a:solidFill>
              <a:latin typeface="Inter"/>
              <a:ea typeface="Inter"/>
              <a:cs typeface="Inter"/>
              <a:sym typeface="Inter"/>
            </a:endParaRPr>
          </a:p>
          <a:p>
            <a:pPr marL="0" lvl="0" indent="0" algn="l" rtl="0">
              <a:lnSpc>
                <a:spcPct val="100000"/>
              </a:lnSpc>
              <a:spcBef>
                <a:spcPts val="0"/>
              </a:spcBef>
              <a:spcAft>
                <a:spcPts val="0"/>
              </a:spcAft>
              <a:buSzPts val="1100"/>
              <a:buNone/>
            </a:pPr>
            <a:r>
              <a:rPr lang="en-US" sz="1800" dirty="0">
                <a:solidFill>
                  <a:srgbClr val="000000"/>
                </a:solidFill>
                <a:latin typeface="Inter"/>
                <a:ea typeface="Inter"/>
                <a:cs typeface="Inter"/>
                <a:sym typeface="Inter"/>
              </a:rPr>
              <a:t>Bertrand Galas led the project, drawing on 20+ years of experience in transformation and complex program delivery to ensure structure, pace, and strategic clarity.</a:t>
            </a:r>
          </a:p>
          <a:p>
            <a:pPr marL="0" lvl="0" indent="0" algn="l" rtl="0">
              <a:lnSpc>
                <a:spcPct val="100000"/>
              </a:lnSpc>
              <a:spcBef>
                <a:spcPts val="0"/>
              </a:spcBef>
              <a:spcAft>
                <a:spcPts val="0"/>
              </a:spcAft>
              <a:buSzPts val="1100"/>
              <a:buNone/>
            </a:pPr>
            <a:r>
              <a:rPr lang="en-US" sz="1800" dirty="0">
                <a:solidFill>
                  <a:srgbClr val="000000"/>
                </a:solidFill>
                <a:latin typeface="Inter"/>
                <a:ea typeface="Inter"/>
                <a:cs typeface="Inter"/>
                <a:sym typeface="Inter"/>
              </a:rPr>
              <a:t>Amélie Lyon, a senior HR leader, designed our proprietary candidate selection process and led the talent and leadership workstream.</a:t>
            </a:r>
          </a:p>
          <a:p>
            <a:pPr marL="0" lvl="0" indent="0" algn="l" rtl="0">
              <a:lnSpc>
                <a:spcPct val="100000"/>
              </a:lnSpc>
              <a:spcBef>
                <a:spcPts val="0"/>
              </a:spcBef>
              <a:spcAft>
                <a:spcPts val="0"/>
              </a:spcAft>
              <a:buSzPts val="1100"/>
              <a:buNone/>
            </a:pPr>
            <a:r>
              <a:rPr lang="en-US" sz="1800" dirty="0">
                <a:solidFill>
                  <a:srgbClr val="000000"/>
                </a:solidFill>
                <a:latin typeface="Inter"/>
                <a:ea typeface="Inter"/>
                <a:cs typeface="Inter"/>
                <a:sym typeface="Inter"/>
              </a:rPr>
              <a:t>Antoine Duchêne, CFO and entrepreneur, developed our financial structuring and crafted the Support Package—our core differentiator.</a:t>
            </a:r>
          </a:p>
          <a:p>
            <a:pPr marL="0" lvl="0" indent="0" algn="l" rtl="0">
              <a:lnSpc>
                <a:spcPct val="100000"/>
              </a:lnSpc>
              <a:spcBef>
                <a:spcPts val="0"/>
              </a:spcBef>
              <a:spcAft>
                <a:spcPts val="0"/>
              </a:spcAft>
              <a:buSzPts val="1100"/>
              <a:buNone/>
            </a:pPr>
            <a:r>
              <a:rPr lang="en-US" sz="1800" dirty="0">
                <a:solidFill>
                  <a:srgbClr val="000000"/>
                </a:solidFill>
                <a:latin typeface="Inter"/>
                <a:ea typeface="Inter"/>
                <a:cs typeface="Inter"/>
                <a:sym typeface="Inter"/>
              </a:rPr>
              <a:t>Francesca Mapelli, PhD in Corporate Sustainability, embedded ESG across all dimensions of the </a:t>
            </a:r>
            <a:r>
              <a:rPr lang="en-US" sz="1800" dirty="0" err="1">
                <a:solidFill>
                  <a:srgbClr val="000000"/>
                </a:solidFill>
                <a:latin typeface="Inter"/>
                <a:ea typeface="Inter"/>
                <a:cs typeface="Inter"/>
                <a:sym typeface="Inter"/>
              </a:rPr>
              <a:t>programme</a:t>
            </a:r>
            <a:r>
              <a:rPr lang="en-US" sz="1800" dirty="0">
                <a:solidFill>
                  <a:srgbClr val="000000"/>
                </a:solidFill>
                <a:latin typeface="Inter"/>
                <a:ea typeface="Inter"/>
                <a:cs typeface="Inter"/>
                <a:sym typeface="Inter"/>
              </a:rPr>
              <a:t>.</a:t>
            </a:r>
          </a:p>
          <a:p>
            <a:pPr marL="0" lvl="0" indent="0" algn="l" rtl="0">
              <a:lnSpc>
                <a:spcPct val="100000"/>
              </a:lnSpc>
              <a:spcBef>
                <a:spcPts val="0"/>
              </a:spcBef>
              <a:spcAft>
                <a:spcPts val="0"/>
              </a:spcAft>
              <a:buSzPts val="1100"/>
              <a:buNone/>
            </a:pPr>
            <a:r>
              <a:rPr lang="en-US" sz="1800" dirty="0">
                <a:solidFill>
                  <a:srgbClr val="000000"/>
                </a:solidFill>
                <a:latin typeface="Inter"/>
                <a:ea typeface="Inter"/>
                <a:cs typeface="Inter"/>
                <a:sym typeface="Inter"/>
              </a:rPr>
              <a:t>Catherine Merrin shaped our brand strategy and communications, positioning Re-New as a credible and actionable initiative.</a:t>
            </a:r>
          </a:p>
          <a:p>
            <a:pPr marL="0" lvl="0" indent="0" algn="l" rtl="0">
              <a:lnSpc>
                <a:spcPct val="100000"/>
              </a:lnSpc>
              <a:spcBef>
                <a:spcPts val="0"/>
              </a:spcBef>
              <a:spcAft>
                <a:spcPts val="0"/>
              </a:spcAft>
              <a:buSzPts val="1100"/>
              <a:buNone/>
            </a:pPr>
            <a:r>
              <a:rPr lang="en-US" sz="1800" dirty="0">
                <a:solidFill>
                  <a:srgbClr val="000000"/>
                </a:solidFill>
                <a:latin typeface="Inter"/>
                <a:ea typeface="Inter"/>
                <a:cs typeface="Inter"/>
                <a:sym typeface="Inter"/>
              </a:rPr>
              <a:t>The team worked with complementary MBTI and Belbin profiles, balancing vision, structure, adaptability, and drive. Despite diverse styles, mutual trust and purpose enabled effective collaboration.</a:t>
            </a:r>
          </a:p>
          <a:p>
            <a:pPr marL="0" lvl="0" indent="0" algn="l" rtl="0">
              <a:lnSpc>
                <a:spcPct val="100000"/>
              </a:lnSpc>
              <a:spcBef>
                <a:spcPts val="0"/>
              </a:spcBef>
              <a:spcAft>
                <a:spcPts val="0"/>
              </a:spcAft>
              <a:buSzPts val="1100"/>
              <a:buNone/>
            </a:pPr>
            <a:endParaRPr lang="en-US" sz="1800" dirty="0">
              <a:solidFill>
                <a:srgbClr val="000000"/>
              </a:solidFill>
              <a:latin typeface="Inter"/>
              <a:ea typeface="Inter"/>
              <a:cs typeface="Inter"/>
              <a:sym typeface="Inter"/>
            </a:endParaRPr>
          </a:p>
          <a:p>
            <a:pPr marL="0" lvl="0" indent="0" algn="l" rtl="0">
              <a:lnSpc>
                <a:spcPct val="100000"/>
              </a:lnSpc>
              <a:spcBef>
                <a:spcPts val="0"/>
              </a:spcBef>
              <a:spcAft>
                <a:spcPts val="0"/>
              </a:spcAft>
              <a:buSzPts val="1100"/>
              <a:buNone/>
            </a:pPr>
            <a:r>
              <a:rPr lang="en-US" sz="1800" dirty="0">
                <a:solidFill>
                  <a:srgbClr val="000000"/>
                </a:solidFill>
                <a:latin typeface="Inter"/>
                <a:ea typeface="Inter"/>
                <a:cs typeface="Inter"/>
                <a:sym typeface="Inter"/>
              </a:rPr>
              <a:t>To build on this foundation, a second team of EMBA participants is now joining the </a:t>
            </a:r>
            <a:r>
              <a:rPr lang="en-US" sz="1800" dirty="0" err="1">
                <a:solidFill>
                  <a:srgbClr val="000000"/>
                </a:solidFill>
                <a:latin typeface="Inter"/>
                <a:ea typeface="Inter"/>
                <a:cs typeface="Inter"/>
                <a:sym typeface="Inter"/>
              </a:rPr>
              <a:t>adventure.Ivan</a:t>
            </a:r>
            <a:r>
              <a:rPr lang="en-US" sz="1800" dirty="0">
                <a:solidFill>
                  <a:srgbClr val="000000"/>
                </a:solidFill>
                <a:latin typeface="Inter"/>
                <a:ea typeface="Inter"/>
                <a:cs typeface="Inter"/>
                <a:sym typeface="Inter"/>
              </a:rPr>
              <a:t>, Gabriele, Ignacio, Alexandre, and Piera bring fresh capabilities across strategy, M&amp;A, operations, finance, and ESG innovation.</a:t>
            </a:r>
          </a:p>
          <a:p>
            <a:pPr marL="0" lvl="0" indent="0" algn="l" rtl="0">
              <a:lnSpc>
                <a:spcPct val="100000"/>
              </a:lnSpc>
              <a:spcBef>
                <a:spcPts val="0"/>
              </a:spcBef>
              <a:spcAft>
                <a:spcPts val="0"/>
              </a:spcAft>
              <a:buSzPts val="1100"/>
              <a:buNone/>
            </a:pPr>
            <a:r>
              <a:rPr lang="en-US" sz="1800" dirty="0">
                <a:solidFill>
                  <a:srgbClr val="000000"/>
                </a:solidFill>
                <a:latin typeface="Inter"/>
                <a:ea typeface="Inter"/>
                <a:cs typeface="Inter"/>
                <a:sym typeface="Inter"/>
              </a:rPr>
              <a:t>They will contribute to scaling Re-New’s acceleration </a:t>
            </a:r>
            <a:r>
              <a:rPr lang="en-US" sz="1800" dirty="0" err="1">
                <a:solidFill>
                  <a:srgbClr val="000000"/>
                </a:solidFill>
                <a:latin typeface="Inter"/>
                <a:ea typeface="Inter"/>
                <a:cs typeface="Inter"/>
                <a:sym typeface="Inter"/>
              </a:rPr>
              <a:t>programme</a:t>
            </a:r>
            <a:r>
              <a:rPr lang="en-US" sz="1800" dirty="0">
                <a:solidFill>
                  <a:srgbClr val="000000"/>
                </a:solidFill>
                <a:latin typeface="Inter"/>
                <a:ea typeface="Inter"/>
                <a:cs typeface="Inter"/>
                <a:sym typeface="Inter"/>
              </a:rPr>
              <a:t> while continuing the entrepreneurial momentum. Their role will be to explore new territories—whether in business models, partnerships, or international development—ensuring Re-New keeps evolving as a dynamic and forward-looking </a:t>
            </a:r>
            <a:r>
              <a:rPr lang="en-US" sz="1800" dirty="0" err="1">
                <a:solidFill>
                  <a:srgbClr val="000000"/>
                </a:solidFill>
                <a:latin typeface="Inter"/>
                <a:ea typeface="Inter"/>
                <a:cs typeface="Inter"/>
                <a:sym typeface="Inter"/>
              </a:rPr>
              <a:t>initiative.This</a:t>
            </a:r>
            <a:r>
              <a:rPr lang="en-US" sz="1800" dirty="0">
                <a:solidFill>
                  <a:srgbClr val="000000"/>
                </a:solidFill>
                <a:latin typeface="Inter"/>
                <a:ea typeface="Inter"/>
                <a:cs typeface="Inter"/>
                <a:sym typeface="Inter"/>
              </a:rPr>
              <a:t> smooth transition allows Re-New to grow from a strong foundation, while staying true to its mission.</a:t>
            </a:r>
            <a:endParaRPr dirty="0"/>
          </a:p>
        </p:txBody>
      </p:sp>
      <p:sp>
        <p:nvSpPr>
          <p:cNvPr id="551" name="Google Shape;551;p37:notes">
            <a:extLst>
              <a:ext uri="{FF2B5EF4-FFF2-40B4-BE49-F238E27FC236}">
                <a16:creationId xmlns:a16="http://schemas.microsoft.com/office/drawing/2014/main" id="{4D8DA244-A388-7571-42AB-5AB5DA82F7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806627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a:extLst>
            <a:ext uri="{FF2B5EF4-FFF2-40B4-BE49-F238E27FC236}">
              <a16:creationId xmlns:a16="http://schemas.microsoft.com/office/drawing/2014/main" id="{0F6112A5-D69C-03A5-8040-91075A111109}"/>
            </a:ext>
          </a:extLst>
        </p:cNvPr>
        <p:cNvGrpSpPr/>
        <p:nvPr/>
      </p:nvGrpSpPr>
      <p:grpSpPr>
        <a:xfrm>
          <a:off x="0" y="0"/>
          <a:ext cx="0" cy="0"/>
          <a:chOff x="0" y="0"/>
          <a:chExt cx="0" cy="0"/>
        </a:xfrm>
      </p:grpSpPr>
      <p:sp>
        <p:nvSpPr>
          <p:cNvPr id="550" name="Google Shape;550;p37:notes">
            <a:extLst>
              <a:ext uri="{FF2B5EF4-FFF2-40B4-BE49-F238E27FC236}">
                <a16:creationId xmlns:a16="http://schemas.microsoft.com/office/drawing/2014/main" id="{6E10C9A3-E5CE-EEB7-41AA-F0630678636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sz="1800" b="1" dirty="0">
                <a:solidFill>
                  <a:srgbClr val="000000"/>
                </a:solidFill>
                <a:latin typeface="Inter"/>
                <a:ea typeface="Inter"/>
                <a:cs typeface="Inter"/>
                <a:sym typeface="Inter"/>
              </a:rPr>
              <a:t>Bertrand</a:t>
            </a:r>
          </a:p>
          <a:p>
            <a:pPr marL="0" lvl="0" indent="0" algn="l" rtl="0">
              <a:lnSpc>
                <a:spcPct val="100000"/>
              </a:lnSpc>
              <a:spcBef>
                <a:spcPts val="0"/>
              </a:spcBef>
              <a:spcAft>
                <a:spcPts val="0"/>
              </a:spcAft>
              <a:buSzPts val="1100"/>
              <a:buNone/>
            </a:pPr>
            <a:r>
              <a:rPr lang="en-US" sz="1800" b="0" dirty="0">
                <a:solidFill>
                  <a:srgbClr val="000000"/>
                </a:solidFill>
                <a:latin typeface="Inter"/>
                <a:ea typeface="Inter"/>
                <a:cs typeface="Inter"/>
                <a:sym typeface="Inter"/>
              </a:rPr>
              <a:t>Before moving to the Q&amp;A, we need a proper conclusion. </a:t>
            </a:r>
          </a:p>
          <a:p>
            <a:pPr marL="0" lvl="0" indent="0" algn="l" rtl="0">
              <a:lnSpc>
                <a:spcPct val="100000"/>
              </a:lnSpc>
              <a:spcBef>
                <a:spcPts val="0"/>
              </a:spcBef>
              <a:spcAft>
                <a:spcPts val="0"/>
              </a:spcAft>
              <a:buSzPts val="1100"/>
              <a:buNone/>
            </a:pPr>
            <a:r>
              <a:rPr lang="en-US" sz="1800" b="0" dirty="0">
                <a:solidFill>
                  <a:srgbClr val="000000"/>
                </a:solidFill>
                <a:latin typeface="Inter"/>
                <a:ea typeface="Inter"/>
                <a:cs typeface="Inter"/>
                <a:sym typeface="Inter"/>
              </a:rPr>
              <a:t>I will start by thanking you, jury for your support throughout the ICP and for your attention today. We look forward to your questions and of course all constructive feedback you can provide us with.</a:t>
            </a:r>
          </a:p>
          <a:p>
            <a:pPr marL="0" lvl="0" indent="0" algn="l" rtl="0">
              <a:lnSpc>
                <a:spcPct val="100000"/>
              </a:lnSpc>
              <a:spcBef>
                <a:spcPts val="0"/>
              </a:spcBef>
              <a:spcAft>
                <a:spcPts val="0"/>
              </a:spcAft>
              <a:buSzPts val="1100"/>
              <a:buNone/>
            </a:pPr>
            <a:r>
              <a:rPr lang="en-US" sz="1800" b="0" dirty="0">
                <a:solidFill>
                  <a:srgbClr val="000000"/>
                </a:solidFill>
                <a:latin typeface="Inter"/>
                <a:ea typeface="Inter"/>
                <a:cs typeface="Inter"/>
                <a:sym typeface="Inter"/>
              </a:rPr>
              <a:t>Also, I’d like to thank the team for their amazing work over these 12 months – Coeur avec les </a:t>
            </a:r>
            <a:r>
              <a:rPr lang="en-US" sz="1800" b="0" dirty="0" err="1">
                <a:solidFill>
                  <a:srgbClr val="000000"/>
                </a:solidFill>
                <a:latin typeface="Inter"/>
                <a:ea typeface="Inter"/>
                <a:cs typeface="Inter"/>
                <a:sym typeface="Inter"/>
              </a:rPr>
              <a:t>doigts</a:t>
            </a:r>
            <a:endParaRPr lang="en-US" sz="1800" b="0" dirty="0">
              <a:solidFill>
                <a:srgbClr val="000000"/>
              </a:solidFill>
              <a:latin typeface="Inter"/>
              <a:ea typeface="Inter"/>
              <a:cs typeface="Inter"/>
              <a:sym typeface="Inter"/>
            </a:endParaRPr>
          </a:p>
          <a:p>
            <a:pPr marL="0" lvl="0" indent="0" algn="l" rtl="0">
              <a:lnSpc>
                <a:spcPct val="100000"/>
              </a:lnSpc>
              <a:spcBef>
                <a:spcPts val="0"/>
              </a:spcBef>
              <a:spcAft>
                <a:spcPts val="0"/>
              </a:spcAft>
              <a:buSzPts val="1100"/>
              <a:buNone/>
            </a:pPr>
            <a:r>
              <a:rPr lang="en-US" sz="1800" b="0" dirty="0">
                <a:solidFill>
                  <a:srgbClr val="000000"/>
                </a:solidFill>
                <a:latin typeface="Inter"/>
                <a:ea typeface="Inter"/>
                <a:cs typeface="Inter"/>
                <a:sym typeface="Inter"/>
              </a:rPr>
              <a:t>And I would like now to close our ICP, with a quote that we used to open our 1</a:t>
            </a:r>
            <a:r>
              <a:rPr lang="en-US" sz="1800" b="0" baseline="30000" dirty="0">
                <a:solidFill>
                  <a:srgbClr val="000000"/>
                </a:solidFill>
                <a:latin typeface="Inter"/>
                <a:ea typeface="Inter"/>
                <a:cs typeface="Inter"/>
                <a:sym typeface="Inter"/>
              </a:rPr>
              <a:t>st</a:t>
            </a:r>
            <a:r>
              <a:rPr lang="en-US" sz="1800" b="0" dirty="0">
                <a:solidFill>
                  <a:srgbClr val="000000"/>
                </a:solidFill>
                <a:latin typeface="Inter"/>
                <a:ea typeface="Inter"/>
                <a:cs typeface="Inter"/>
                <a:sym typeface="Inter"/>
              </a:rPr>
              <a:t> meeting together =&gt; </a:t>
            </a:r>
          </a:p>
          <a:p>
            <a:pPr marL="0" lvl="0" indent="0" algn="l" rtl="0">
              <a:lnSpc>
                <a:spcPct val="100000"/>
              </a:lnSpc>
              <a:spcBef>
                <a:spcPts val="0"/>
              </a:spcBef>
              <a:spcAft>
                <a:spcPts val="0"/>
              </a:spcAft>
              <a:buSzPts val="1100"/>
              <a:buNone/>
            </a:pPr>
            <a:endParaRPr lang="en-US" sz="1800" b="0" dirty="0">
              <a:solidFill>
                <a:srgbClr val="000000"/>
              </a:solidFill>
              <a:latin typeface="Inter"/>
              <a:ea typeface="Inter"/>
              <a:cs typeface="Inter"/>
              <a:sym typeface="Inter"/>
            </a:endParaRPr>
          </a:p>
          <a:p>
            <a:pPr marL="0" lvl="0" indent="0" algn="l" rtl="0">
              <a:lnSpc>
                <a:spcPct val="100000"/>
              </a:lnSpc>
              <a:spcBef>
                <a:spcPts val="0"/>
              </a:spcBef>
              <a:spcAft>
                <a:spcPts val="0"/>
              </a:spcAft>
              <a:buSzPts val="1100"/>
              <a:buNone/>
            </a:pPr>
            <a:r>
              <a:rPr lang="en-US" sz="1800" b="0" dirty="0">
                <a:solidFill>
                  <a:srgbClr val="000000"/>
                </a:solidFill>
                <a:latin typeface="Inter"/>
                <a:ea typeface="Inter"/>
                <a:cs typeface="Inter"/>
                <a:sym typeface="Inter"/>
              </a:rPr>
              <a:t>The reality is that the Re-New company will be launched this month !</a:t>
            </a:r>
          </a:p>
          <a:p>
            <a:pPr marL="0" lvl="0" indent="0" algn="l" rtl="0">
              <a:lnSpc>
                <a:spcPct val="100000"/>
              </a:lnSpc>
              <a:spcBef>
                <a:spcPts val="0"/>
              </a:spcBef>
              <a:spcAft>
                <a:spcPts val="0"/>
              </a:spcAft>
              <a:buSzPts val="1100"/>
              <a:buNone/>
            </a:pPr>
            <a:r>
              <a:rPr lang="en-US" sz="1800" b="0" dirty="0">
                <a:solidFill>
                  <a:srgbClr val="000000"/>
                </a:solidFill>
                <a:latin typeface="Inter"/>
                <a:ea typeface="Inter"/>
                <a:cs typeface="Inter"/>
                <a:sym typeface="Inter"/>
              </a:rPr>
              <a:t>It is already backed by 4 Angel Investors from our cohort !</a:t>
            </a:r>
          </a:p>
          <a:p>
            <a:pPr marL="0" lvl="0" indent="0" algn="l" rtl="0">
              <a:lnSpc>
                <a:spcPct val="100000"/>
              </a:lnSpc>
              <a:spcBef>
                <a:spcPts val="0"/>
              </a:spcBef>
              <a:spcAft>
                <a:spcPts val="0"/>
              </a:spcAft>
              <a:buSzPts val="1100"/>
              <a:buNone/>
            </a:pPr>
            <a:r>
              <a:rPr lang="en-US" sz="1800" b="0" dirty="0">
                <a:solidFill>
                  <a:srgbClr val="000000"/>
                </a:solidFill>
                <a:latin typeface="Inter"/>
                <a:ea typeface="Inter"/>
                <a:cs typeface="Inter"/>
                <a:sym typeface="Inter"/>
              </a:rPr>
              <a:t>The ICP 2.0 team is being onboarded right now ! </a:t>
            </a:r>
          </a:p>
          <a:p>
            <a:pPr marL="0" lvl="0" indent="0" algn="l" rtl="0">
              <a:lnSpc>
                <a:spcPct val="100000"/>
              </a:lnSpc>
              <a:spcBef>
                <a:spcPts val="0"/>
              </a:spcBef>
              <a:spcAft>
                <a:spcPts val="0"/>
              </a:spcAft>
              <a:buSzPts val="1100"/>
              <a:buNone/>
            </a:pPr>
            <a:r>
              <a:rPr lang="en-US" sz="1800" b="0" dirty="0">
                <a:solidFill>
                  <a:srgbClr val="000000"/>
                </a:solidFill>
                <a:latin typeface="Inter"/>
                <a:ea typeface="Inter"/>
                <a:cs typeface="Inter"/>
                <a:sym typeface="Inter"/>
              </a:rPr>
              <a:t>And we plan to collaborate as much as possible with ESCP community and network to make this venture even more successful, and ensure this benefits both to the recognition of our EMBA </a:t>
            </a:r>
            <a:r>
              <a:rPr lang="en-US" sz="1800" b="0" dirty="0" err="1">
                <a:solidFill>
                  <a:srgbClr val="000000"/>
                </a:solidFill>
                <a:latin typeface="Inter"/>
                <a:ea typeface="Inter"/>
                <a:cs typeface="Inter"/>
                <a:sym typeface="Inter"/>
              </a:rPr>
              <a:t>programme</a:t>
            </a:r>
            <a:r>
              <a:rPr lang="en-US" sz="1800" b="0" dirty="0">
                <a:solidFill>
                  <a:srgbClr val="000000"/>
                </a:solidFill>
                <a:latin typeface="Inter"/>
                <a:ea typeface="Inter"/>
                <a:cs typeface="Inter"/>
                <a:sym typeface="Inter"/>
              </a:rPr>
              <a:t>, and to ESCP as a whole.</a:t>
            </a:r>
          </a:p>
          <a:p>
            <a:pPr marL="0" lvl="0" indent="0" algn="l" rtl="0">
              <a:lnSpc>
                <a:spcPct val="100000"/>
              </a:lnSpc>
              <a:spcBef>
                <a:spcPts val="0"/>
              </a:spcBef>
              <a:spcAft>
                <a:spcPts val="0"/>
              </a:spcAft>
              <a:buSzPts val="1100"/>
              <a:buNone/>
            </a:pPr>
            <a:endParaRPr lang="en-US" sz="1800" b="0" dirty="0">
              <a:solidFill>
                <a:srgbClr val="000000"/>
              </a:solidFill>
              <a:latin typeface="Inter"/>
              <a:ea typeface="Inter"/>
              <a:cs typeface="Inter"/>
              <a:sym typeface="Inter"/>
            </a:endParaRPr>
          </a:p>
          <a:p>
            <a:pPr marL="0" lvl="0" indent="0" algn="l" rtl="0">
              <a:lnSpc>
                <a:spcPct val="100000"/>
              </a:lnSpc>
              <a:spcBef>
                <a:spcPts val="0"/>
              </a:spcBef>
              <a:spcAft>
                <a:spcPts val="0"/>
              </a:spcAft>
              <a:buSzPts val="1100"/>
              <a:buNone/>
            </a:pPr>
            <a:r>
              <a:rPr lang="en-US" sz="1800" b="0" dirty="0">
                <a:solidFill>
                  <a:srgbClr val="000000"/>
                </a:solidFill>
                <a:latin typeface="Inter"/>
                <a:ea typeface="Inter"/>
                <a:cs typeface="Inter"/>
                <a:sym typeface="Inter"/>
              </a:rPr>
              <a:t>Thank you for your attention !</a:t>
            </a:r>
          </a:p>
        </p:txBody>
      </p:sp>
      <p:sp>
        <p:nvSpPr>
          <p:cNvPr id="551" name="Google Shape;551;p37:notes">
            <a:extLst>
              <a:ext uri="{FF2B5EF4-FFF2-40B4-BE49-F238E27FC236}">
                <a16:creationId xmlns:a16="http://schemas.microsoft.com/office/drawing/2014/main" id="{F0AF3905-F069-06F2-3C6A-5F4DDBC493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80538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fr-FR" sz="1100">
                <a:solidFill>
                  <a:srgbClr val="000000"/>
                </a:solidFill>
                <a:latin typeface="Inter"/>
                <a:ea typeface="Inter"/>
                <a:cs typeface="Inter"/>
                <a:sym typeface="Inter"/>
              </a:rPr>
              <a:t>“In summary, Re-New addresses a massive, under-served market with a compelling, scalable solution. Our rigorous selection, modular support, and ecosystem orchestration set us apart from competitors. We are uniquely positioned to capture the micro-cap SME transmission opportunity, drive sustainable value creation, and build a trusted brand in this space. Our experienced team, validated model, and clear roadmap give us the confidence to deliver on this vision. We invite you to join us in shaping the future of SME succession and sustainable entrepreneurship in Europe. Thank you for your attention—we look forward to your questions and to exploring how we can partner together.”</a:t>
            </a:r>
            <a:endParaRPr/>
          </a:p>
          <a:p>
            <a:pPr marL="0" lvl="0" indent="0" algn="l" rtl="0">
              <a:lnSpc>
                <a:spcPct val="100000"/>
              </a:lnSpc>
              <a:spcBef>
                <a:spcPts val="0"/>
              </a:spcBef>
              <a:spcAft>
                <a:spcPts val="0"/>
              </a:spcAft>
              <a:buSzPts val="1100"/>
              <a:buNone/>
            </a:pPr>
            <a:endParaRPr/>
          </a:p>
        </p:txBody>
      </p:sp>
      <p:sp>
        <p:nvSpPr>
          <p:cNvPr id="582" name="Google Shape;582;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96" name="Google Shape;596;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09" name="Google Shape;609;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17" name="Google Shape;6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25" name="Google Shape;62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33" name="Google Shape;63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44" name="Google Shape;64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a:extLst>
            <a:ext uri="{FF2B5EF4-FFF2-40B4-BE49-F238E27FC236}">
              <a16:creationId xmlns:a16="http://schemas.microsoft.com/office/drawing/2014/main" id="{8DB469EE-6CD0-09E7-291D-D8EB93E1E1A8}"/>
            </a:ext>
          </a:extLst>
        </p:cNvPr>
        <p:cNvGrpSpPr/>
        <p:nvPr/>
      </p:nvGrpSpPr>
      <p:grpSpPr>
        <a:xfrm>
          <a:off x="0" y="0"/>
          <a:ext cx="0" cy="0"/>
          <a:chOff x="0" y="0"/>
          <a:chExt cx="0" cy="0"/>
        </a:xfrm>
      </p:grpSpPr>
      <p:sp>
        <p:nvSpPr>
          <p:cNvPr id="318" name="Google Shape;318;p29:notes">
            <a:extLst>
              <a:ext uri="{FF2B5EF4-FFF2-40B4-BE49-F238E27FC236}">
                <a16:creationId xmlns:a16="http://schemas.microsoft.com/office/drawing/2014/main" id="{2407FA5E-C0C7-8E12-B71B-7F437D25583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just" rtl="0">
              <a:lnSpc>
                <a:spcPct val="150000"/>
              </a:lnSpc>
              <a:spcBef>
                <a:spcPts val="800"/>
              </a:spcBef>
              <a:spcAft>
                <a:spcPts val="0"/>
              </a:spcAft>
              <a:buSzPts val="1100"/>
              <a:buNone/>
            </a:pPr>
            <a:r>
              <a:rPr lang="fr-FR" sz="1800" b="1" dirty="0">
                <a:solidFill>
                  <a:srgbClr val="000000"/>
                </a:solidFill>
                <a:latin typeface="Calibri"/>
                <a:ea typeface="Calibri"/>
                <a:cs typeface="Calibri"/>
                <a:sym typeface="Calibri"/>
              </a:rPr>
              <a:t>Bertrand</a:t>
            </a:r>
            <a:endParaRPr sz="1800" b="1" dirty="0">
              <a:solidFill>
                <a:srgbClr val="000000"/>
              </a:solidFill>
              <a:latin typeface="Calibri"/>
              <a:ea typeface="Calibri"/>
              <a:cs typeface="Calibri"/>
              <a:sym typeface="Calibri"/>
            </a:endParaRPr>
          </a:p>
          <a:p>
            <a:pPr marL="457200" marR="0" lvl="0" indent="-298450" algn="just" rtl="0">
              <a:lnSpc>
                <a:spcPct val="150000"/>
              </a:lnSpc>
              <a:spcBef>
                <a:spcPts val="800"/>
              </a:spcBef>
              <a:spcAft>
                <a:spcPts val="0"/>
              </a:spcAft>
              <a:buClr>
                <a:srgbClr val="000000"/>
              </a:buClr>
              <a:buSzPts val="1100"/>
              <a:buFont typeface="Arial"/>
              <a:buNone/>
            </a:pPr>
            <a:r>
              <a:rPr lang="fr-FR" sz="1800" dirty="0">
                <a:solidFill>
                  <a:srgbClr val="000000"/>
                </a:solidFill>
                <a:latin typeface="Inter"/>
                <a:ea typeface="Inter"/>
                <a:cs typeface="Inter"/>
                <a:sym typeface="Inter"/>
              </a:rPr>
              <a:t>Our </a:t>
            </a:r>
            <a:r>
              <a:rPr lang="fr-FR" sz="1800" dirty="0" err="1">
                <a:solidFill>
                  <a:srgbClr val="000000"/>
                </a:solidFill>
                <a:latin typeface="Inter"/>
                <a:ea typeface="Inter"/>
                <a:cs typeface="Inter"/>
                <a:sym typeface="Inter"/>
              </a:rPr>
              <a:t>purpose</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is</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clear</a:t>
            </a:r>
            <a:r>
              <a:rPr lang="fr-FR" sz="1800" dirty="0">
                <a:solidFill>
                  <a:srgbClr val="000000"/>
                </a:solidFill>
                <a:latin typeface="Inter"/>
                <a:ea typeface="Inter"/>
                <a:cs typeface="Inter"/>
                <a:sym typeface="Inter"/>
              </a:rPr>
              <a:t> and </a:t>
            </a:r>
            <a:r>
              <a:rPr lang="fr-FR" sz="1800" dirty="0" err="1">
                <a:solidFill>
                  <a:srgbClr val="000000"/>
                </a:solidFill>
                <a:latin typeface="Inter"/>
                <a:ea typeface="Inter"/>
                <a:cs typeface="Inter"/>
                <a:sym typeface="Inter"/>
              </a:rPr>
              <a:t>bold</a:t>
            </a:r>
            <a:r>
              <a:rPr lang="fr-FR" sz="1800" dirty="0">
                <a:solidFill>
                  <a:srgbClr val="000000"/>
                </a:solidFill>
                <a:latin typeface="Inter"/>
                <a:ea typeface="Inter"/>
                <a:cs typeface="Inter"/>
                <a:sym typeface="Inter"/>
              </a:rPr>
              <a:t>: to </a:t>
            </a:r>
            <a:r>
              <a:rPr lang="fr-FR" sz="1800" dirty="0" err="1">
                <a:solidFill>
                  <a:srgbClr val="000000"/>
                </a:solidFill>
                <a:latin typeface="Inter"/>
                <a:ea typeface="Inter"/>
                <a:cs typeface="Inter"/>
                <a:sym typeface="Inter"/>
              </a:rPr>
              <a:t>transform</a:t>
            </a:r>
            <a:r>
              <a:rPr lang="fr-FR" sz="1800" dirty="0">
                <a:solidFill>
                  <a:srgbClr val="000000"/>
                </a:solidFill>
                <a:latin typeface="Inter"/>
                <a:ea typeface="Inter"/>
                <a:cs typeface="Inter"/>
                <a:sym typeface="Inter"/>
              </a:rPr>
              <a:t> the </a:t>
            </a:r>
            <a:r>
              <a:rPr lang="fr-FR" sz="1800" dirty="0" err="1">
                <a:solidFill>
                  <a:srgbClr val="000000"/>
                </a:solidFill>
                <a:latin typeface="Inter"/>
                <a:ea typeface="Inter"/>
                <a:cs typeface="Inter"/>
                <a:sym typeface="Inter"/>
              </a:rPr>
              <a:t>way</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small</a:t>
            </a:r>
            <a:r>
              <a:rPr lang="fr-FR" sz="1800" dirty="0">
                <a:solidFill>
                  <a:srgbClr val="000000"/>
                </a:solidFill>
                <a:latin typeface="Inter"/>
                <a:ea typeface="Inter"/>
                <a:cs typeface="Inter"/>
                <a:sym typeface="Inter"/>
              </a:rPr>
              <a:t> and </a:t>
            </a:r>
            <a:r>
              <a:rPr lang="fr-FR" sz="1800" dirty="0" err="1">
                <a:solidFill>
                  <a:srgbClr val="000000"/>
                </a:solidFill>
                <a:latin typeface="Inter"/>
                <a:ea typeface="Inter"/>
                <a:cs typeface="Inter"/>
                <a:sym typeface="Inter"/>
              </a:rPr>
              <a:t>mid-sized</a:t>
            </a:r>
            <a:r>
              <a:rPr lang="fr-FR" sz="1800" dirty="0">
                <a:solidFill>
                  <a:srgbClr val="000000"/>
                </a:solidFill>
                <a:latin typeface="Inter"/>
                <a:ea typeface="Inter"/>
                <a:cs typeface="Inter"/>
                <a:sym typeface="Inter"/>
              </a:rPr>
              <a:t> businesses change hands and </a:t>
            </a:r>
            <a:r>
              <a:rPr lang="fr-FR" sz="1800" dirty="0" err="1">
                <a:solidFill>
                  <a:srgbClr val="000000"/>
                </a:solidFill>
                <a:latin typeface="Inter"/>
                <a:ea typeface="Inter"/>
                <a:cs typeface="Inter"/>
                <a:sym typeface="Inter"/>
              </a:rPr>
              <a:t>develop</a:t>
            </a:r>
            <a:r>
              <a:rPr lang="fr-FR" sz="1800" dirty="0">
                <a:solidFill>
                  <a:srgbClr val="000000"/>
                </a:solidFill>
                <a:latin typeface="Inter"/>
                <a:ea typeface="Inter"/>
                <a:cs typeface="Inter"/>
                <a:sym typeface="Inter"/>
              </a:rPr>
              <a:t>, in France and, </a:t>
            </a:r>
            <a:r>
              <a:rPr lang="fr-FR" sz="1800" dirty="0" err="1">
                <a:solidFill>
                  <a:srgbClr val="000000"/>
                </a:solidFill>
                <a:latin typeface="Inter"/>
                <a:ea typeface="Inter"/>
                <a:cs typeface="Inter"/>
                <a:sym typeface="Inter"/>
              </a:rPr>
              <a:t>soon</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across</a:t>
            </a:r>
            <a:r>
              <a:rPr lang="fr-FR" sz="1800" dirty="0">
                <a:solidFill>
                  <a:srgbClr val="000000"/>
                </a:solidFill>
                <a:latin typeface="Inter"/>
                <a:ea typeface="Inter"/>
                <a:cs typeface="Inter"/>
                <a:sym typeface="Inter"/>
              </a:rPr>
              <a:t> Europe. Our mission </a:t>
            </a:r>
            <a:r>
              <a:rPr lang="fr-FR" sz="1800" dirty="0" err="1">
                <a:solidFill>
                  <a:srgbClr val="000000"/>
                </a:solidFill>
                <a:latin typeface="Inter"/>
                <a:ea typeface="Inter"/>
                <a:cs typeface="Inter"/>
                <a:sym typeface="Inter"/>
              </a:rPr>
              <a:t>is</a:t>
            </a:r>
            <a:r>
              <a:rPr lang="fr-FR" sz="1800" dirty="0">
                <a:solidFill>
                  <a:srgbClr val="000000"/>
                </a:solidFill>
                <a:latin typeface="Inter"/>
                <a:ea typeface="Inter"/>
                <a:cs typeface="Inter"/>
                <a:sym typeface="Inter"/>
              </a:rPr>
              <a:t> to </a:t>
            </a:r>
            <a:r>
              <a:rPr lang="fr-FR" sz="1800" dirty="0" err="1">
                <a:solidFill>
                  <a:srgbClr val="000000"/>
                </a:solidFill>
                <a:latin typeface="Inter"/>
                <a:ea typeface="Inter"/>
                <a:cs typeface="Inter"/>
                <a:sym typeface="Inter"/>
              </a:rPr>
              <a:t>make</a:t>
            </a:r>
            <a:r>
              <a:rPr lang="fr-FR" sz="1800" dirty="0">
                <a:solidFill>
                  <a:srgbClr val="000000"/>
                </a:solidFill>
                <a:latin typeface="Inter"/>
                <a:ea typeface="Inter"/>
                <a:cs typeface="Inter"/>
                <a:sym typeface="Inter"/>
              </a:rPr>
              <a:t> SME succession not </a:t>
            </a:r>
            <a:r>
              <a:rPr lang="fr-FR" sz="1800" dirty="0" err="1">
                <a:solidFill>
                  <a:srgbClr val="000000"/>
                </a:solidFill>
                <a:latin typeface="Inter"/>
                <a:ea typeface="Inter"/>
                <a:cs typeface="Inter"/>
                <a:sym typeface="Inter"/>
              </a:rPr>
              <a:t>just</a:t>
            </a:r>
            <a:r>
              <a:rPr lang="fr-FR" sz="1800" dirty="0">
                <a:solidFill>
                  <a:srgbClr val="000000"/>
                </a:solidFill>
                <a:latin typeface="Inter"/>
                <a:ea typeface="Inter"/>
                <a:cs typeface="Inter"/>
                <a:sym typeface="Inter"/>
              </a:rPr>
              <a:t> possible, but </a:t>
            </a:r>
            <a:r>
              <a:rPr lang="fr-FR" sz="1800" dirty="0" err="1">
                <a:solidFill>
                  <a:srgbClr val="000000"/>
                </a:solidFill>
                <a:latin typeface="Inter"/>
                <a:ea typeface="Inter"/>
                <a:cs typeface="Inter"/>
                <a:sym typeface="Inter"/>
              </a:rPr>
              <a:t>successful</a:t>
            </a:r>
            <a:r>
              <a:rPr lang="fr-FR" sz="1800" dirty="0">
                <a:solidFill>
                  <a:srgbClr val="000000"/>
                </a:solidFill>
                <a:latin typeface="Inter"/>
                <a:ea typeface="Inter"/>
                <a:cs typeface="Inter"/>
                <a:sym typeface="Inter"/>
              </a:rPr>
              <a:t>.</a:t>
            </a:r>
          </a:p>
          <a:p>
            <a:pPr marL="457200" marR="0" lvl="0" indent="-298450" algn="just" defTabSz="914400" rtl="0" eaLnBrk="1" fontAlgn="auto" latinLnBrk="0" hangingPunct="1">
              <a:lnSpc>
                <a:spcPct val="150000"/>
              </a:lnSpc>
              <a:spcBef>
                <a:spcPts val="800"/>
              </a:spcBef>
              <a:spcAft>
                <a:spcPts val="0"/>
              </a:spcAft>
              <a:buClr>
                <a:srgbClr val="000000"/>
              </a:buClr>
              <a:buSzPts val="1100"/>
              <a:tabLst/>
              <a:defRPr/>
            </a:pPr>
            <a:r>
              <a:rPr lang="en-US" sz="1800" b="1" i="0" u="none" strike="noStrike" cap="none" dirty="0">
                <a:solidFill>
                  <a:srgbClr val="478473"/>
                </a:solidFill>
                <a:latin typeface="Cocomat pro"/>
                <a:sym typeface="Arial"/>
              </a:rPr>
              <a:t>The problem : Fragmented</a:t>
            </a:r>
            <a:r>
              <a:rPr lang="en-US" sz="1800" b="0" i="0" u="none" strike="noStrike" cap="none" dirty="0">
                <a:solidFill>
                  <a:srgbClr val="000000"/>
                </a:solidFill>
                <a:latin typeface="Cocomat pro"/>
                <a:sym typeface="Arial"/>
              </a:rPr>
              <a:t>, </a:t>
            </a:r>
            <a:r>
              <a:rPr lang="en-US" sz="1800" b="1" i="0" u="none" strike="noStrike" cap="none" dirty="0">
                <a:solidFill>
                  <a:srgbClr val="478473"/>
                </a:solidFill>
                <a:latin typeface="Cocomat pro"/>
                <a:sym typeface="Arial"/>
              </a:rPr>
              <a:t>complex</a:t>
            </a:r>
            <a:r>
              <a:rPr lang="en-US" sz="1800" b="0" i="0" u="none" strike="noStrike" cap="none" dirty="0">
                <a:solidFill>
                  <a:srgbClr val="000000"/>
                </a:solidFill>
                <a:latin typeface="Cocomat pro"/>
                <a:sym typeface="Arial"/>
              </a:rPr>
              <a:t>, </a:t>
            </a:r>
            <a:r>
              <a:rPr lang="en-US" sz="1800" b="1" i="0" u="none" strike="noStrike" cap="none" dirty="0">
                <a:solidFill>
                  <a:srgbClr val="478473"/>
                </a:solidFill>
                <a:latin typeface="Cocomat pro"/>
                <a:sym typeface="Arial"/>
              </a:rPr>
              <a:t>inefficient</a:t>
            </a:r>
            <a:r>
              <a:rPr lang="en-US" sz="1800" b="0" i="0" u="none" strike="noStrike" cap="none" dirty="0">
                <a:solidFill>
                  <a:srgbClr val="000000"/>
                </a:solidFill>
                <a:latin typeface="Cocomat pro"/>
                <a:sym typeface="Arial"/>
              </a:rPr>
              <a:t> </a:t>
            </a:r>
            <a:r>
              <a:rPr lang="en-US" sz="1800" b="0" i="0" u="none" strike="noStrike" cap="none" dirty="0">
                <a:solidFill>
                  <a:srgbClr val="004AAD"/>
                </a:solidFill>
                <a:latin typeface="Cocomat pro"/>
                <a:sym typeface="Arial"/>
              </a:rPr>
              <a:t>SME transmission market, where </a:t>
            </a:r>
            <a:r>
              <a:rPr lang="en-US" sz="1800" b="1" i="0" u="none" strike="noStrike" cap="none" dirty="0">
                <a:solidFill>
                  <a:srgbClr val="478473"/>
                </a:solidFill>
                <a:latin typeface="Cocomat pro"/>
                <a:sym typeface="Arial"/>
              </a:rPr>
              <a:t>buyers</a:t>
            </a:r>
            <a:r>
              <a:rPr lang="en-US" sz="1800" b="0" i="0" u="none" strike="noStrike" cap="none" dirty="0">
                <a:solidFill>
                  <a:srgbClr val="000000"/>
                </a:solidFill>
                <a:latin typeface="Cocomat pro"/>
                <a:sym typeface="Arial"/>
              </a:rPr>
              <a:t> </a:t>
            </a:r>
            <a:r>
              <a:rPr lang="en-US" sz="1800" b="0" i="0" u="none" strike="noStrike" cap="none" dirty="0">
                <a:solidFill>
                  <a:srgbClr val="004AAD"/>
                </a:solidFill>
                <a:latin typeface="Cocomat pro"/>
                <a:sym typeface="Arial"/>
              </a:rPr>
              <a:t>lack support to succeed and </a:t>
            </a:r>
            <a:r>
              <a:rPr lang="en-US" sz="1800" b="1" i="0" u="none" strike="noStrike" cap="none" dirty="0">
                <a:solidFill>
                  <a:srgbClr val="478473"/>
                </a:solidFill>
                <a:latin typeface="Cocomat pro"/>
                <a:sym typeface="Arial"/>
              </a:rPr>
              <a:t>fail 40% </a:t>
            </a:r>
            <a:r>
              <a:rPr lang="en-US" sz="1800" b="0" i="0" u="none" strike="noStrike" cap="none" dirty="0">
                <a:solidFill>
                  <a:srgbClr val="004AAD"/>
                </a:solidFill>
                <a:latin typeface="Cocomat pro"/>
                <a:sym typeface="Arial"/>
              </a:rPr>
              <a:t>of attempts, and sellers struggle to find the right buyers.</a:t>
            </a:r>
          </a:p>
          <a:p>
            <a:pPr marL="457200" marR="0" lvl="0" indent="-298450" algn="just" defTabSz="914400" rtl="0" eaLnBrk="1" fontAlgn="auto" latinLnBrk="0" hangingPunct="1">
              <a:lnSpc>
                <a:spcPct val="150000"/>
              </a:lnSpc>
              <a:spcBef>
                <a:spcPts val="800"/>
              </a:spcBef>
              <a:spcAft>
                <a:spcPts val="0"/>
              </a:spcAft>
              <a:buClr>
                <a:srgbClr val="000000"/>
              </a:buClr>
              <a:buSzPts val="1100"/>
              <a:tabLst/>
              <a:defRPr/>
            </a:pPr>
            <a:r>
              <a:rPr lang="en-US" sz="1800" b="1" i="0" u="none" strike="noStrike" cap="none" dirty="0">
                <a:solidFill>
                  <a:srgbClr val="004AAD"/>
                </a:solidFill>
                <a:latin typeface="Cocomat pro"/>
                <a:sym typeface="Arial"/>
              </a:rPr>
              <a:t>Our service</a:t>
            </a:r>
            <a:r>
              <a:rPr lang="en-US" sz="1800" b="0" i="0" u="none" strike="noStrike" cap="none" dirty="0">
                <a:solidFill>
                  <a:srgbClr val="004AAD"/>
                </a:solidFill>
                <a:latin typeface="Cocomat pro"/>
                <a:sym typeface="Arial"/>
              </a:rPr>
              <a:t>: </a:t>
            </a:r>
            <a:r>
              <a:rPr lang="en-US" sz="1800" b="1" i="0" u="none" strike="noStrike" cap="none" dirty="0">
                <a:solidFill>
                  <a:srgbClr val="478473"/>
                </a:solidFill>
                <a:latin typeface="Cocomat pro"/>
                <a:sym typeface="Arial"/>
              </a:rPr>
              <a:t>Accelerating</a:t>
            </a:r>
            <a:r>
              <a:rPr lang="en-US" sz="1800" b="0" i="0" u="none" strike="noStrike" cap="none" dirty="0">
                <a:solidFill>
                  <a:srgbClr val="478473"/>
                </a:solidFill>
                <a:latin typeface="Cocomat pro"/>
                <a:sym typeface="Arial"/>
              </a:rPr>
              <a:t> </a:t>
            </a:r>
            <a:r>
              <a:rPr lang="en-US" sz="1800" b="0" i="0" u="none" strike="noStrike" cap="none" dirty="0">
                <a:solidFill>
                  <a:srgbClr val="004AAD"/>
                </a:solidFill>
                <a:latin typeface="Cocomat pro"/>
                <a:sym typeface="Arial"/>
              </a:rPr>
              <a:t>SME transmission through rigorous </a:t>
            </a:r>
            <a:r>
              <a:rPr lang="en-US" sz="1800" b="1" i="0" u="none" strike="noStrike" cap="none" dirty="0">
                <a:solidFill>
                  <a:srgbClr val="478473"/>
                </a:solidFill>
                <a:latin typeface="Cocomat pro"/>
                <a:sym typeface="Arial"/>
              </a:rPr>
              <a:t>selection</a:t>
            </a:r>
            <a:r>
              <a:rPr lang="en-US" sz="1800" b="0" i="0" u="none" strike="noStrike" cap="none" dirty="0">
                <a:solidFill>
                  <a:srgbClr val="004AAD"/>
                </a:solidFill>
                <a:latin typeface="Cocomat pro"/>
                <a:sym typeface="Arial"/>
              </a:rPr>
              <a:t>, </a:t>
            </a:r>
            <a:r>
              <a:rPr lang="en-US" sz="1800" b="1" i="0" u="none" strike="noStrike" cap="none" dirty="0">
                <a:solidFill>
                  <a:srgbClr val="478473"/>
                </a:solidFill>
                <a:latin typeface="Cocomat pro"/>
                <a:sym typeface="Arial"/>
              </a:rPr>
              <a:t>preparation</a:t>
            </a:r>
            <a:r>
              <a:rPr lang="en-US" sz="1800" b="0" i="0" u="none" strike="noStrike" cap="none" dirty="0">
                <a:solidFill>
                  <a:srgbClr val="004AAD"/>
                </a:solidFill>
                <a:latin typeface="Cocomat pro"/>
                <a:sym typeface="Arial"/>
              </a:rPr>
              <a:t> and customized </a:t>
            </a:r>
            <a:r>
              <a:rPr lang="en-US" sz="1800" b="1" i="0" u="none" strike="noStrike" cap="none" dirty="0">
                <a:solidFill>
                  <a:srgbClr val="478473"/>
                </a:solidFill>
                <a:latin typeface="Cocomat pro"/>
                <a:sym typeface="Arial"/>
              </a:rPr>
              <a:t>support</a:t>
            </a:r>
            <a:r>
              <a:rPr lang="en-US" sz="1800" b="1" i="0" u="none" strike="noStrike" cap="none" dirty="0">
                <a:solidFill>
                  <a:srgbClr val="004AAD"/>
                </a:solidFill>
                <a:latin typeface="Cocomat pro"/>
                <a:sym typeface="Arial"/>
              </a:rPr>
              <a:t> </a:t>
            </a:r>
            <a:r>
              <a:rPr lang="en-US" sz="1800" b="0" i="0" u="none" strike="noStrike" cap="none" dirty="0">
                <a:solidFill>
                  <a:srgbClr val="004AAD"/>
                </a:solidFill>
                <a:latin typeface="Cocomat pro"/>
                <a:sym typeface="Arial"/>
              </a:rPr>
              <a:t>of individual SME buyers, </a:t>
            </a:r>
            <a:r>
              <a:rPr lang="fr-FR" sz="1800" dirty="0">
                <a:solidFill>
                  <a:srgbClr val="000000"/>
                </a:solidFill>
                <a:latin typeface="Inter"/>
                <a:ea typeface="Inter"/>
                <a:cs typeface="Inter"/>
                <a:sym typeface="Inter"/>
              </a:rPr>
              <a:t>to </a:t>
            </a:r>
            <a:r>
              <a:rPr lang="fr-FR" sz="1800" dirty="0" err="1">
                <a:solidFill>
                  <a:srgbClr val="000000"/>
                </a:solidFill>
                <a:latin typeface="Inter"/>
                <a:ea typeface="Inter"/>
                <a:cs typeface="Inter"/>
                <a:sym typeface="Inter"/>
              </a:rPr>
              <a:t>make</a:t>
            </a:r>
            <a:r>
              <a:rPr lang="fr-FR" sz="1800" dirty="0">
                <a:solidFill>
                  <a:srgbClr val="000000"/>
                </a:solidFill>
                <a:latin typeface="Inter"/>
                <a:ea typeface="Inter"/>
                <a:cs typeface="Inter"/>
                <a:sym typeface="Inter"/>
              </a:rPr>
              <a:t> SME succession not </a:t>
            </a:r>
            <a:r>
              <a:rPr lang="fr-FR" sz="1800" dirty="0" err="1">
                <a:solidFill>
                  <a:srgbClr val="000000"/>
                </a:solidFill>
                <a:latin typeface="Inter"/>
                <a:ea typeface="Inter"/>
                <a:cs typeface="Inter"/>
                <a:sym typeface="Inter"/>
              </a:rPr>
              <a:t>just</a:t>
            </a:r>
            <a:r>
              <a:rPr lang="fr-FR" sz="1800" dirty="0">
                <a:solidFill>
                  <a:srgbClr val="000000"/>
                </a:solidFill>
                <a:latin typeface="Inter"/>
                <a:ea typeface="Inter"/>
                <a:cs typeface="Inter"/>
                <a:sym typeface="Inter"/>
              </a:rPr>
              <a:t> possible but </a:t>
            </a:r>
            <a:r>
              <a:rPr lang="fr-FR" sz="1800" dirty="0" err="1">
                <a:solidFill>
                  <a:srgbClr val="000000"/>
                </a:solidFill>
                <a:latin typeface="Inter"/>
                <a:ea typeface="Inter"/>
                <a:cs typeface="Inter"/>
                <a:sym typeface="Inter"/>
              </a:rPr>
              <a:t>successful</a:t>
            </a:r>
            <a:r>
              <a:rPr lang="fr-FR" sz="1800" dirty="0">
                <a:solidFill>
                  <a:srgbClr val="000000"/>
                </a:solidFill>
                <a:latin typeface="Inter"/>
                <a:ea typeface="Inter"/>
                <a:cs typeface="Inter"/>
                <a:sym typeface="Inter"/>
              </a:rPr>
              <a:t> and </a:t>
            </a:r>
            <a:r>
              <a:rPr lang="fr-FR" sz="1800" dirty="0" err="1">
                <a:solidFill>
                  <a:srgbClr val="000000"/>
                </a:solidFill>
                <a:latin typeface="Inter"/>
                <a:ea typeface="Inter"/>
                <a:cs typeface="Inter"/>
                <a:sym typeface="Inter"/>
              </a:rPr>
              <a:t>impactful</a:t>
            </a:r>
            <a:endParaRPr lang="fr-FR" sz="1800" dirty="0">
              <a:solidFill>
                <a:srgbClr val="000000"/>
              </a:solidFill>
              <a:latin typeface="Inter"/>
              <a:ea typeface="Inter"/>
              <a:cs typeface="Inter"/>
              <a:sym typeface="Inter"/>
            </a:endParaRPr>
          </a:p>
          <a:p>
            <a:pPr marL="457200" marR="0" lvl="0" indent="-298450" algn="just" defTabSz="914400" rtl="0" eaLnBrk="1" fontAlgn="auto" latinLnBrk="0" hangingPunct="1">
              <a:lnSpc>
                <a:spcPct val="150000"/>
              </a:lnSpc>
              <a:spcBef>
                <a:spcPts val="800"/>
              </a:spcBef>
              <a:spcAft>
                <a:spcPts val="0"/>
              </a:spcAft>
              <a:buClr>
                <a:srgbClr val="000000"/>
              </a:buClr>
              <a:buSzPts val="1100"/>
              <a:buFont typeface="Arial"/>
              <a:buNone/>
              <a:tabLst/>
              <a:defRPr/>
            </a:pPr>
            <a:r>
              <a:rPr lang="fr-FR" sz="1800" dirty="0" err="1">
                <a:solidFill>
                  <a:srgbClr val="000000"/>
                </a:solidFill>
                <a:latin typeface="Inter"/>
                <a:ea typeface="Inter"/>
                <a:cs typeface="Inter"/>
                <a:sym typeface="Inter"/>
              </a:rPr>
              <a:t>We</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believe</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that</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every</a:t>
            </a:r>
            <a:r>
              <a:rPr lang="fr-FR" sz="1800" dirty="0">
                <a:solidFill>
                  <a:srgbClr val="000000"/>
                </a:solidFill>
                <a:latin typeface="Inter"/>
                <a:ea typeface="Inter"/>
                <a:cs typeface="Inter"/>
                <a:sym typeface="Inter"/>
              </a:rPr>
              <a:t> business transition </a:t>
            </a:r>
            <a:r>
              <a:rPr lang="fr-FR" sz="1800" dirty="0" err="1">
                <a:solidFill>
                  <a:srgbClr val="000000"/>
                </a:solidFill>
                <a:latin typeface="Inter"/>
                <a:ea typeface="Inter"/>
                <a:cs typeface="Inter"/>
                <a:sym typeface="Inter"/>
              </a:rPr>
              <a:t>is</a:t>
            </a:r>
            <a:r>
              <a:rPr lang="fr-FR" sz="1800" dirty="0">
                <a:solidFill>
                  <a:srgbClr val="000000"/>
                </a:solidFill>
                <a:latin typeface="Inter"/>
                <a:ea typeface="Inter"/>
                <a:cs typeface="Inter"/>
                <a:sym typeface="Inter"/>
              </a:rPr>
              <a:t> an </a:t>
            </a:r>
            <a:r>
              <a:rPr lang="fr-FR" sz="1800" dirty="0" err="1">
                <a:solidFill>
                  <a:srgbClr val="000000"/>
                </a:solidFill>
                <a:latin typeface="Inter"/>
                <a:ea typeface="Inter"/>
                <a:cs typeface="Inter"/>
                <a:sym typeface="Inter"/>
              </a:rPr>
              <a:t>opportunity</a:t>
            </a:r>
            <a:r>
              <a:rPr lang="fr-FR" sz="1800" dirty="0">
                <a:solidFill>
                  <a:srgbClr val="000000"/>
                </a:solidFill>
                <a:latin typeface="Inter"/>
                <a:ea typeface="Inter"/>
                <a:cs typeface="Inter"/>
                <a:sym typeface="Inter"/>
              </a:rPr>
              <a:t> for </a:t>
            </a:r>
            <a:r>
              <a:rPr lang="fr-FR" sz="1800" dirty="0" err="1">
                <a:solidFill>
                  <a:srgbClr val="000000"/>
                </a:solidFill>
                <a:latin typeface="Inter"/>
                <a:ea typeface="Inter"/>
                <a:cs typeface="Inter"/>
                <a:sym typeface="Inter"/>
              </a:rPr>
              <a:t>sustainable</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growth</a:t>
            </a:r>
            <a:r>
              <a:rPr lang="fr-FR" sz="1800" dirty="0">
                <a:solidFill>
                  <a:srgbClr val="000000"/>
                </a:solidFill>
                <a:latin typeface="Inter"/>
                <a:ea typeface="Inter"/>
                <a:cs typeface="Inter"/>
                <a:sym typeface="Inter"/>
              </a:rPr>
              <a:t> and positive change, and </a:t>
            </a:r>
            <a:r>
              <a:rPr lang="fr-FR" sz="1800" dirty="0" err="1">
                <a:solidFill>
                  <a:srgbClr val="000000"/>
                </a:solidFill>
                <a:latin typeface="Inter"/>
                <a:ea typeface="Inter"/>
                <a:cs typeface="Inter"/>
                <a:sym typeface="Inter"/>
              </a:rPr>
              <a:t>we’re</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here</a:t>
            </a:r>
            <a:r>
              <a:rPr lang="fr-FR" sz="1800" dirty="0">
                <a:solidFill>
                  <a:srgbClr val="000000"/>
                </a:solidFill>
                <a:latin typeface="Inter"/>
                <a:ea typeface="Inter"/>
                <a:cs typeface="Inter"/>
                <a:sym typeface="Inter"/>
              </a:rPr>
              <a:t> to </a:t>
            </a:r>
            <a:r>
              <a:rPr lang="fr-FR" sz="1800" dirty="0" err="1">
                <a:solidFill>
                  <a:srgbClr val="000000"/>
                </a:solidFill>
                <a:latin typeface="Inter"/>
                <a:ea typeface="Inter"/>
                <a:cs typeface="Inter"/>
                <a:sym typeface="Inter"/>
              </a:rPr>
              <a:t>orchestrate</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that</a:t>
            </a:r>
            <a:r>
              <a:rPr lang="fr-FR" sz="1800" dirty="0">
                <a:solidFill>
                  <a:srgbClr val="000000"/>
                </a:solidFill>
                <a:latin typeface="Inter"/>
                <a:ea typeface="Inter"/>
                <a:cs typeface="Inter"/>
                <a:sym typeface="Inter"/>
              </a:rPr>
              <a:t> transformation at </a:t>
            </a:r>
            <a:r>
              <a:rPr lang="fr-FR" sz="1800" dirty="0" err="1">
                <a:solidFill>
                  <a:srgbClr val="000000"/>
                </a:solidFill>
                <a:latin typeface="Inter"/>
                <a:ea typeface="Inter"/>
                <a:cs typeface="Inter"/>
                <a:sym typeface="Inter"/>
              </a:rPr>
              <a:t>scale</a:t>
            </a:r>
            <a:endParaRPr lang="en-US" sz="1800" b="0" i="0" u="none" strike="noStrike" cap="none" dirty="0">
              <a:solidFill>
                <a:srgbClr val="004AAD"/>
              </a:solidFill>
              <a:latin typeface="Cocomat pro"/>
              <a:sym typeface="Arial"/>
            </a:endParaRPr>
          </a:p>
          <a:p>
            <a:pPr marL="457200" marR="0" lvl="0" indent="-298450" algn="just" defTabSz="914400" rtl="0" eaLnBrk="1" fontAlgn="auto" latinLnBrk="0" hangingPunct="1">
              <a:lnSpc>
                <a:spcPct val="150000"/>
              </a:lnSpc>
              <a:spcBef>
                <a:spcPts val="800"/>
              </a:spcBef>
              <a:spcAft>
                <a:spcPts val="0"/>
              </a:spcAft>
              <a:buClr>
                <a:srgbClr val="000000"/>
              </a:buClr>
              <a:buSzPts val="1100"/>
              <a:tabLst/>
              <a:defRPr/>
            </a:pPr>
            <a:r>
              <a:rPr lang="en-US" sz="1800" b="1" i="0" u="none" strike="noStrike" cap="none" dirty="0">
                <a:solidFill>
                  <a:srgbClr val="004AAD"/>
                </a:solidFill>
                <a:latin typeface="Cocomat pro"/>
                <a:sym typeface="Arial"/>
              </a:rPr>
              <a:t>Our vision</a:t>
            </a:r>
            <a:r>
              <a:rPr lang="en-US" sz="1800" b="0" i="0" u="none" strike="noStrike" cap="none" dirty="0">
                <a:solidFill>
                  <a:srgbClr val="004AAD"/>
                </a:solidFill>
                <a:latin typeface="Cocomat pro"/>
                <a:sym typeface="Arial"/>
              </a:rPr>
              <a:t>: Become the </a:t>
            </a:r>
            <a:r>
              <a:rPr lang="en-US" sz="1800" b="1" i="0" u="none" strike="noStrike" cap="none" dirty="0">
                <a:solidFill>
                  <a:srgbClr val="478473"/>
                </a:solidFill>
                <a:latin typeface="Cocomat pro"/>
                <a:sym typeface="Arial"/>
              </a:rPr>
              <a:t>Y Combinator for SME transmission </a:t>
            </a:r>
            <a:r>
              <a:rPr lang="en-US" sz="1800" b="0" i="0" u="none" strike="noStrike" cap="none" dirty="0">
                <a:solidFill>
                  <a:srgbClr val="004AAD"/>
                </a:solidFill>
                <a:latin typeface="Cocomat pro"/>
                <a:sym typeface="Arial"/>
              </a:rPr>
              <a:t>in Europe, which means </a:t>
            </a:r>
            <a:r>
              <a:rPr lang="fr-FR" sz="1800" dirty="0" err="1">
                <a:solidFill>
                  <a:srgbClr val="000000"/>
                </a:solidFill>
                <a:latin typeface="Calibri"/>
                <a:ea typeface="Calibri"/>
                <a:cs typeface="Calibri"/>
                <a:sym typeface="Calibri"/>
              </a:rPr>
              <a:t>become</a:t>
            </a:r>
            <a:r>
              <a:rPr lang="fr-FR" sz="1800" dirty="0">
                <a:solidFill>
                  <a:srgbClr val="000000"/>
                </a:solidFill>
                <a:latin typeface="Calibri"/>
                <a:ea typeface="Calibri"/>
                <a:cs typeface="Calibri"/>
                <a:sym typeface="Calibri"/>
              </a:rPr>
              <a:t> one of </a:t>
            </a:r>
            <a:r>
              <a:rPr lang="fr-FR" sz="1800" dirty="0" err="1">
                <a:solidFill>
                  <a:srgbClr val="000000"/>
                </a:solidFill>
                <a:latin typeface="Calibri"/>
                <a:ea typeface="Calibri"/>
                <a:cs typeface="Calibri"/>
                <a:sym typeface="Calibri"/>
              </a:rPr>
              <a:t>Europe’s</a:t>
            </a:r>
            <a:r>
              <a:rPr lang="fr-FR" sz="1800" dirty="0">
                <a:solidFill>
                  <a:srgbClr val="000000"/>
                </a:solidFill>
                <a:latin typeface="Calibri"/>
                <a:ea typeface="Calibri"/>
                <a:cs typeface="Calibri"/>
                <a:sym typeface="Calibri"/>
              </a:rPr>
              <a:t> </a:t>
            </a:r>
            <a:r>
              <a:rPr lang="fr-FR" sz="1800" dirty="0" err="1">
                <a:solidFill>
                  <a:srgbClr val="000000"/>
                </a:solidFill>
                <a:latin typeface="Calibri"/>
                <a:ea typeface="Calibri"/>
                <a:cs typeface="Calibri"/>
                <a:sym typeface="Calibri"/>
              </a:rPr>
              <a:t>leading</a:t>
            </a:r>
            <a:r>
              <a:rPr lang="fr-FR" sz="1800" dirty="0">
                <a:solidFill>
                  <a:srgbClr val="000000"/>
                </a:solidFill>
                <a:latin typeface="Calibri"/>
                <a:ea typeface="Calibri"/>
                <a:cs typeface="Calibri"/>
                <a:sym typeface="Calibri"/>
              </a:rPr>
              <a:t> </a:t>
            </a:r>
            <a:r>
              <a:rPr lang="fr-FR" sz="1800" dirty="0" err="1">
                <a:solidFill>
                  <a:srgbClr val="000000"/>
                </a:solidFill>
                <a:latin typeface="Calibri"/>
                <a:ea typeface="Calibri"/>
                <a:cs typeface="Calibri"/>
                <a:sym typeface="Calibri"/>
              </a:rPr>
              <a:t>accelerators</a:t>
            </a:r>
            <a:r>
              <a:rPr lang="fr-FR" sz="1800" dirty="0">
                <a:solidFill>
                  <a:srgbClr val="000000"/>
                </a:solidFill>
                <a:latin typeface="Calibri"/>
                <a:ea typeface="Calibri"/>
                <a:cs typeface="Calibri"/>
                <a:sym typeface="Calibri"/>
              </a:rPr>
              <a:t>/</a:t>
            </a:r>
            <a:r>
              <a:rPr lang="fr-FR" sz="1800" dirty="0" err="1">
                <a:solidFill>
                  <a:srgbClr val="000000"/>
                </a:solidFill>
                <a:latin typeface="Calibri"/>
                <a:ea typeface="Calibri"/>
                <a:cs typeface="Calibri"/>
                <a:sym typeface="Calibri"/>
              </a:rPr>
              <a:t>investment</a:t>
            </a:r>
            <a:r>
              <a:rPr lang="fr-FR" sz="1800" dirty="0">
                <a:solidFill>
                  <a:srgbClr val="000000"/>
                </a:solidFill>
                <a:latin typeface="Calibri"/>
                <a:ea typeface="Calibri"/>
                <a:cs typeface="Calibri"/>
                <a:sym typeface="Calibri"/>
              </a:rPr>
              <a:t> </a:t>
            </a:r>
            <a:r>
              <a:rPr lang="fr-FR" sz="1800" dirty="0" err="1">
                <a:solidFill>
                  <a:srgbClr val="000000"/>
                </a:solidFill>
                <a:latin typeface="Calibri"/>
                <a:ea typeface="Calibri"/>
                <a:cs typeface="Calibri"/>
                <a:sym typeface="Calibri"/>
              </a:rPr>
              <a:t>funds</a:t>
            </a:r>
            <a:r>
              <a:rPr lang="fr-FR" sz="1800" dirty="0">
                <a:solidFill>
                  <a:srgbClr val="000000"/>
                </a:solidFill>
                <a:latin typeface="Calibri"/>
                <a:ea typeface="Calibri"/>
                <a:cs typeface="Calibri"/>
                <a:sym typeface="Calibri"/>
              </a:rPr>
              <a:t> </a:t>
            </a:r>
            <a:r>
              <a:rPr lang="fr-FR" sz="1800" dirty="0" err="1">
                <a:solidFill>
                  <a:srgbClr val="000000"/>
                </a:solidFill>
                <a:latin typeface="Calibri"/>
                <a:ea typeface="Calibri"/>
                <a:cs typeface="Calibri"/>
                <a:sym typeface="Calibri"/>
              </a:rPr>
              <a:t>within</a:t>
            </a:r>
            <a:r>
              <a:rPr lang="fr-FR" sz="1800" dirty="0">
                <a:solidFill>
                  <a:srgbClr val="000000"/>
                </a:solidFill>
                <a:latin typeface="Calibri"/>
                <a:ea typeface="Calibri"/>
                <a:cs typeface="Calibri"/>
                <a:sym typeface="Calibri"/>
              </a:rPr>
              <a:t> the </a:t>
            </a:r>
            <a:r>
              <a:rPr lang="fr-FR" sz="1800" dirty="0" err="1">
                <a:solidFill>
                  <a:srgbClr val="000000"/>
                </a:solidFill>
                <a:latin typeface="Calibri"/>
                <a:ea typeface="Calibri"/>
                <a:cs typeface="Calibri"/>
                <a:sym typeface="Calibri"/>
              </a:rPr>
              <a:t>next</a:t>
            </a:r>
            <a:r>
              <a:rPr lang="fr-FR" sz="1800" dirty="0">
                <a:solidFill>
                  <a:srgbClr val="000000"/>
                </a:solidFill>
                <a:latin typeface="Calibri"/>
                <a:ea typeface="Calibri"/>
                <a:cs typeface="Calibri"/>
                <a:sym typeface="Calibri"/>
              </a:rPr>
              <a:t> 10 </a:t>
            </a:r>
            <a:r>
              <a:rPr lang="fr-FR" sz="1800" dirty="0" err="1">
                <a:solidFill>
                  <a:srgbClr val="000000"/>
                </a:solidFill>
                <a:latin typeface="Calibri"/>
                <a:ea typeface="Calibri"/>
                <a:cs typeface="Calibri"/>
                <a:sym typeface="Calibri"/>
              </a:rPr>
              <a:t>years</a:t>
            </a:r>
            <a:r>
              <a:rPr lang="fr-FR" sz="1800" dirty="0">
                <a:solidFill>
                  <a:srgbClr val="000000"/>
                </a:solidFill>
                <a:latin typeface="Calibri"/>
                <a:ea typeface="Calibri"/>
                <a:cs typeface="Calibri"/>
                <a:sym typeface="Calibri"/>
              </a:rPr>
              <a:t>, </a:t>
            </a:r>
            <a:r>
              <a:rPr lang="fr-FR" sz="1800" dirty="0" err="1">
                <a:solidFill>
                  <a:srgbClr val="000000"/>
                </a:solidFill>
                <a:latin typeface="Calibri"/>
                <a:ea typeface="Calibri"/>
                <a:cs typeface="Calibri"/>
                <a:sym typeface="Calibri"/>
              </a:rPr>
              <a:t>dedicated</a:t>
            </a:r>
            <a:r>
              <a:rPr lang="fr-FR" sz="1800" dirty="0">
                <a:solidFill>
                  <a:srgbClr val="000000"/>
                </a:solidFill>
                <a:latin typeface="Calibri"/>
                <a:ea typeface="Calibri"/>
                <a:cs typeface="Calibri"/>
                <a:sym typeface="Calibri"/>
              </a:rPr>
              <a:t> to </a:t>
            </a:r>
            <a:r>
              <a:rPr lang="fr-FR" sz="1800" dirty="0" err="1">
                <a:solidFill>
                  <a:srgbClr val="000000"/>
                </a:solidFill>
                <a:latin typeface="Calibri"/>
                <a:ea typeface="Calibri"/>
                <a:cs typeface="Calibri"/>
                <a:sym typeface="Calibri"/>
              </a:rPr>
              <a:t>supporting</a:t>
            </a:r>
            <a:r>
              <a:rPr lang="fr-FR" sz="1800" dirty="0">
                <a:solidFill>
                  <a:srgbClr val="000000"/>
                </a:solidFill>
                <a:latin typeface="Calibri"/>
                <a:ea typeface="Calibri"/>
                <a:cs typeface="Calibri"/>
                <a:sym typeface="Calibri"/>
              </a:rPr>
              <a:t> </a:t>
            </a:r>
            <a:r>
              <a:rPr lang="fr-FR" sz="1800" dirty="0" err="1">
                <a:solidFill>
                  <a:srgbClr val="000000"/>
                </a:solidFill>
                <a:latin typeface="Calibri"/>
                <a:ea typeface="Calibri"/>
                <a:cs typeface="Calibri"/>
                <a:sym typeface="Calibri"/>
              </a:rPr>
              <a:t>individual</a:t>
            </a:r>
            <a:r>
              <a:rPr lang="fr-FR" sz="1800" dirty="0">
                <a:solidFill>
                  <a:srgbClr val="000000"/>
                </a:solidFill>
                <a:latin typeface="Calibri"/>
                <a:ea typeface="Calibri"/>
                <a:cs typeface="Calibri"/>
                <a:sym typeface="Calibri"/>
              </a:rPr>
              <a:t> repreneurs and </a:t>
            </a:r>
            <a:r>
              <a:rPr lang="fr-FR" sz="1800" dirty="0" err="1">
                <a:solidFill>
                  <a:srgbClr val="000000"/>
                </a:solidFill>
                <a:latin typeface="Calibri"/>
                <a:ea typeface="Calibri"/>
                <a:cs typeface="Calibri"/>
                <a:sym typeface="Calibri"/>
              </a:rPr>
              <a:t>investing</a:t>
            </a:r>
            <a:r>
              <a:rPr lang="fr-FR" sz="1800" dirty="0">
                <a:solidFill>
                  <a:srgbClr val="000000"/>
                </a:solidFill>
                <a:latin typeface="Calibri"/>
                <a:ea typeface="Calibri"/>
                <a:cs typeface="Calibri"/>
                <a:sym typeface="Calibri"/>
              </a:rPr>
              <a:t> in SME transmission </a:t>
            </a:r>
            <a:r>
              <a:rPr lang="fr-FR" sz="1800" dirty="0" err="1">
                <a:solidFill>
                  <a:srgbClr val="000000"/>
                </a:solidFill>
                <a:latin typeface="Calibri"/>
                <a:ea typeface="Calibri"/>
                <a:cs typeface="Calibri"/>
                <a:sym typeface="Calibri"/>
              </a:rPr>
              <a:t>opportunities</a:t>
            </a:r>
            <a:r>
              <a:rPr lang="fr-FR" sz="1800" dirty="0">
                <a:solidFill>
                  <a:srgbClr val="000000"/>
                </a:solidFill>
                <a:latin typeface="Calibri"/>
                <a:ea typeface="Calibri"/>
                <a:cs typeface="Calibri"/>
                <a:sym typeface="Calibri"/>
              </a:rPr>
              <a:t> </a:t>
            </a:r>
            <a:r>
              <a:rPr lang="fr-FR" sz="1800" dirty="0" err="1">
                <a:solidFill>
                  <a:srgbClr val="000000"/>
                </a:solidFill>
                <a:latin typeface="Calibri"/>
                <a:ea typeface="Calibri"/>
                <a:cs typeface="Calibri"/>
                <a:sym typeface="Calibri"/>
              </a:rPr>
              <a:t>across</a:t>
            </a:r>
            <a:r>
              <a:rPr lang="fr-FR" sz="1800" dirty="0">
                <a:solidFill>
                  <a:srgbClr val="000000"/>
                </a:solidFill>
                <a:latin typeface="Calibri"/>
                <a:ea typeface="Calibri"/>
                <a:cs typeface="Calibri"/>
                <a:sym typeface="Calibri"/>
              </a:rPr>
              <a:t> the continent.</a:t>
            </a:r>
            <a:endParaRPr lang="en-US" sz="1800" b="0" i="0" u="none" strike="noStrike" cap="none" dirty="0">
              <a:solidFill>
                <a:srgbClr val="004AAD"/>
              </a:solidFill>
              <a:latin typeface="Cocomat pro"/>
              <a:sym typeface="Arial"/>
            </a:endParaRPr>
          </a:p>
          <a:p>
            <a:pPr marL="457200" marR="0" lvl="0" indent="-298450" algn="just" defTabSz="914400" rtl="0" eaLnBrk="1" fontAlgn="auto" latinLnBrk="0" hangingPunct="1">
              <a:lnSpc>
                <a:spcPct val="150000"/>
              </a:lnSpc>
              <a:spcBef>
                <a:spcPts val="800"/>
              </a:spcBef>
              <a:spcAft>
                <a:spcPts val="0"/>
              </a:spcAft>
              <a:buClr>
                <a:srgbClr val="000000"/>
              </a:buClr>
              <a:buSzPts val="1100"/>
              <a:buFont typeface="Arial"/>
              <a:buNone/>
              <a:tabLst/>
              <a:defRPr/>
            </a:pPr>
            <a:endParaRPr lang="en-US" sz="1800" b="0" i="0" u="none" strike="noStrike" cap="none" dirty="0">
              <a:solidFill>
                <a:srgbClr val="004AAD"/>
              </a:solidFill>
              <a:latin typeface="Cocomat pro"/>
              <a:sym typeface="Arial"/>
            </a:endParaRPr>
          </a:p>
          <a:p>
            <a:pPr marL="457200" marR="0" lvl="0" indent="-298450" algn="just" rtl="0">
              <a:lnSpc>
                <a:spcPct val="150000"/>
              </a:lnSpc>
              <a:spcBef>
                <a:spcPts val="800"/>
              </a:spcBef>
              <a:spcAft>
                <a:spcPts val="0"/>
              </a:spcAft>
              <a:buClr>
                <a:srgbClr val="000000"/>
              </a:buClr>
              <a:buSzPts val="1100"/>
              <a:buFont typeface="Arial"/>
              <a:buNone/>
            </a:pPr>
            <a:endParaRPr lang="fr-FR" sz="1800" dirty="0">
              <a:solidFill>
                <a:srgbClr val="000000"/>
              </a:solidFill>
              <a:latin typeface="Inter"/>
              <a:ea typeface="Inter"/>
              <a:cs typeface="Inter"/>
              <a:sym typeface="Inter"/>
            </a:endParaRPr>
          </a:p>
          <a:p>
            <a:pPr marL="0" lvl="0" indent="0" algn="l" rtl="0">
              <a:lnSpc>
                <a:spcPct val="100000"/>
              </a:lnSpc>
              <a:spcBef>
                <a:spcPts val="400"/>
              </a:spcBef>
              <a:spcAft>
                <a:spcPts val="0"/>
              </a:spcAft>
              <a:buSzPts val="1100"/>
              <a:buNone/>
            </a:pPr>
            <a:endParaRPr lang="fr-FR" dirty="0"/>
          </a:p>
          <a:p>
            <a:pPr marL="0" lvl="0" indent="0" algn="l" rtl="0">
              <a:lnSpc>
                <a:spcPct val="100000"/>
              </a:lnSpc>
              <a:spcBef>
                <a:spcPts val="400"/>
              </a:spcBef>
              <a:spcAft>
                <a:spcPts val="0"/>
              </a:spcAft>
              <a:buSzPts val="1100"/>
              <a:buNone/>
            </a:pPr>
            <a:endParaRPr lang="fr-FR" dirty="0"/>
          </a:p>
          <a:p>
            <a:pPr marL="0" marR="0" lvl="0" indent="0" algn="l" defTabSz="914400" rtl="0" eaLnBrk="1" fontAlgn="auto" latinLnBrk="0" hangingPunct="1">
              <a:lnSpc>
                <a:spcPct val="100000"/>
              </a:lnSpc>
              <a:spcBef>
                <a:spcPts val="400"/>
              </a:spcBef>
              <a:spcAft>
                <a:spcPts val="0"/>
              </a:spcAft>
              <a:buClr>
                <a:srgbClr val="000000"/>
              </a:buClr>
              <a:buSzPts val="1100"/>
              <a:buFont typeface="Arial"/>
              <a:buNone/>
              <a:tabLst/>
              <a:defRPr/>
            </a:pPr>
            <a:endParaRPr lang="en-US" sz="1100" b="0" i="0" u="none" strike="noStrike" cap="none" dirty="0">
              <a:solidFill>
                <a:srgbClr val="004AAD"/>
              </a:solidFill>
              <a:latin typeface="Cocomat pro"/>
              <a:sym typeface="Arial"/>
            </a:endParaRPr>
          </a:p>
          <a:p>
            <a:pPr marL="0" lvl="0" indent="0" algn="l" rtl="0">
              <a:lnSpc>
                <a:spcPct val="100000"/>
              </a:lnSpc>
              <a:spcBef>
                <a:spcPts val="400"/>
              </a:spcBef>
              <a:spcAft>
                <a:spcPts val="0"/>
              </a:spcAft>
              <a:buSzPts val="1100"/>
              <a:buNone/>
            </a:pPr>
            <a:endParaRPr dirty="0"/>
          </a:p>
        </p:txBody>
      </p:sp>
      <p:sp>
        <p:nvSpPr>
          <p:cNvPr id="319" name="Google Shape;319;p29:notes">
            <a:extLst>
              <a:ext uri="{FF2B5EF4-FFF2-40B4-BE49-F238E27FC236}">
                <a16:creationId xmlns:a16="http://schemas.microsoft.com/office/drawing/2014/main" id="{0F881821-EC0A-A59A-A305-5EAE6F50D8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02840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52" name="Google Shape;652;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60" name="Google Shape;660;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68" name="Google Shape;668;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6" name="Google Shape;676;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84" name="Google Shape;684;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p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92" name="Google Shape;692;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0" name="Google Shape;700;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p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8" name="Google Shape;708;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p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21" name="Google Shape;721;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a:extLst>
            <a:ext uri="{FF2B5EF4-FFF2-40B4-BE49-F238E27FC236}">
              <a16:creationId xmlns:a16="http://schemas.microsoft.com/office/drawing/2014/main" id="{DE547043-B671-C04C-571D-32C8E313FBDD}"/>
            </a:ext>
          </a:extLst>
        </p:cNvPr>
        <p:cNvGrpSpPr/>
        <p:nvPr/>
      </p:nvGrpSpPr>
      <p:grpSpPr>
        <a:xfrm>
          <a:off x="0" y="0"/>
          <a:ext cx="0" cy="0"/>
          <a:chOff x="0" y="0"/>
          <a:chExt cx="0" cy="0"/>
        </a:xfrm>
      </p:grpSpPr>
      <p:sp>
        <p:nvSpPr>
          <p:cNvPr id="595" name="Google Shape;595;p41:notes">
            <a:extLst>
              <a:ext uri="{FF2B5EF4-FFF2-40B4-BE49-F238E27FC236}">
                <a16:creationId xmlns:a16="http://schemas.microsoft.com/office/drawing/2014/main" id="{9AE65E7C-E9BA-C421-1CF3-51D1D9623C2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96" name="Google Shape;596;p41:notes">
            <a:extLst>
              <a:ext uri="{FF2B5EF4-FFF2-40B4-BE49-F238E27FC236}">
                <a16:creationId xmlns:a16="http://schemas.microsoft.com/office/drawing/2014/main" id="{D429A4E5-1C9A-60A8-D8B8-36A148CC74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10676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a:extLst>
            <a:ext uri="{FF2B5EF4-FFF2-40B4-BE49-F238E27FC236}">
              <a16:creationId xmlns:a16="http://schemas.microsoft.com/office/drawing/2014/main" id="{BA176A23-5D78-0B65-6501-8348CFD2FE6D}"/>
            </a:ext>
          </a:extLst>
        </p:cNvPr>
        <p:cNvGrpSpPr/>
        <p:nvPr/>
      </p:nvGrpSpPr>
      <p:grpSpPr>
        <a:xfrm>
          <a:off x="0" y="0"/>
          <a:ext cx="0" cy="0"/>
          <a:chOff x="0" y="0"/>
          <a:chExt cx="0" cy="0"/>
        </a:xfrm>
      </p:grpSpPr>
      <p:sp>
        <p:nvSpPr>
          <p:cNvPr id="403" name="Google Shape;403;g35f5681e131_0_0:notes">
            <a:extLst>
              <a:ext uri="{FF2B5EF4-FFF2-40B4-BE49-F238E27FC236}">
                <a16:creationId xmlns:a16="http://schemas.microsoft.com/office/drawing/2014/main" id="{2338005C-EE2B-4306-8FCB-89C1758165D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b="1" dirty="0">
                <a:latin typeface="Inter"/>
                <a:ea typeface="Inter"/>
                <a:cs typeface="Inter"/>
                <a:sym typeface="Inter"/>
              </a:rPr>
              <a:t>New</a:t>
            </a:r>
          </a:p>
          <a:p>
            <a:pPr marL="0" lvl="0" indent="0" algn="l" rtl="0">
              <a:spcBef>
                <a:spcPts val="0"/>
              </a:spcBef>
              <a:spcAft>
                <a:spcPts val="0"/>
              </a:spcAft>
              <a:buSzPts val="1100"/>
              <a:buNone/>
            </a:pPr>
            <a:r>
              <a:rPr lang="en-US" sz="1800" dirty="0">
                <a:solidFill>
                  <a:schemeClr val="dk1"/>
                </a:solidFill>
                <a:latin typeface="Inter"/>
                <a:ea typeface="Inter"/>
                <a:cs typeface="Inter"/>
                <a:sym typeface="Inter"/>
              </a:rPr>
              <a:t>The timing for Re-New couldn’t be better: market trends show a growing market.</a:t>
            </a:r>
          </a:p>
          <a:p>
            <a:pPr marL="0" lvl="0" indent="0" algn="l" rtl="0">
              <a:spcBef>
                <a:spcPts val="0"/>
              </a:spcBef>
              <a:spcAft>
                <a:spcPts val="0"/>
              </a:spcAft>
              <a:buSzPts val="1100"/>
              <a:buNone/>
            </a:pPr>
            <a:r>
              <a:rPr lang="en-US" sz="1800" dirty="0">
                <a:solidFill>
                  <a:schemeClr val="dk1"/>
                </a:solidFill>
                <a:latin typeface="Inter"/>
                <a:ea typeface="Inter"/>
                <a:cs typeface="Inter"/>
                <a:sym typeface="Inter"/>
              </a:rPr>
              <a:t>First, Europe and in particular France is facing a major demographic shift: around 60% of SME owners are over 60, meaning that many businesses will require new leadership by 2030.</a:t>
            </a:r>
          </a:p>
          <a:p>
            <a:pPr marL="0" lvl="0" indent="0" algn="l" rtl="0">
              <a:spcBef>
                <a:spcPts val="0"/>
              </a:spcBef>
              <a:spcAft>
                <a:spcPts val="0"/>
              </a:spcAft>
              <a:buSzPts val="1100"/>
              <a:buNone/>
            </a:pPr>
            <a:r>
              <a:rPr lang="en-US" sz="1800" dirty="0">
                <a:solidFill>
                  <a:schemeClr val="dk1"/>
                </a:solidFill>
                <a:latin typeface="Inter"/>
                <a:ea typeface="Inter"/>
                <a:cs typeface="Inter"/>
                <a:sym typeface="Inter"/>
              </a:rPr>
              <a:t>Second, family-led successions are declining. Almost 40% of French SMEs have no internal successor, highlighting a critical gap in business continuity.</a:t>
            </a:r>
          </a:p>
          <a:p>
            <a:pPr marL="0" lvl="0" indent="0" algn="l" rtl="0">
              <a:spcBef>
                <a:spcPts val="0"/>
              </a:spcBef>
              <a:spcAft>
                <a:spcPts val="0"/>
              </a:spcAft>
              <a:buSzPts val="1100"/>
              <a:buNone/>
            </a:pPr>
            <a:r>
              <a:rPr lang="en-US" sz="1800" dirty="0">
                <a:solidFill>
                  <a:schemeClr val="dk1"/>
                </a:solidFill>
                <a:latin typeface="Inter"/>
                <a:ea typeface="Inter"/>
                <a:cs typeface="Inter"/>
                <a:sym typeface="Inter"/>
              </a:rPr>
              <a:t>Meanwhile, the Small Cap M&amp;A market is growing rapidly across France and Europe, with over 400,000 businesses changing hands each year. However, many of these transfers fail, mainly due to the complex, fragmented nature of the process, especially for individual buyers.</a:t>
            </a:r>
          </a:p>
          <a:p>
            <a:pPr marL="0" lvl="0" indent="0" algn="l" rtl="0">
              <a:spcBef>
                <a:spcPts val="0"/>
              </a:spcBef>
              <a:spcAft>
                <a:spcPts val="0"/>
              </a:spcAft>
              <a:buSzPts val="1100"/>
              <a:buNone/>
            </a:pPr>
            <a:r>
              <a:rPr lang="en-US" sz="1800" dirty="0">
                <a:solidFill>
                  <a:schemeClr val="dk1"/>
                </a:solidFill>
                <a:latin typeface="Inter"/>
                <a:ea typeface="Inter"/>
                <a:cs typeface="Inter"/>
                <a:sym typeface="Inter"/>
              </a:rPr>
              <a:t>Into this landscape steps a new generation of buyers. They’re motivated by independence, long-term ownership, and impact, often driven by ESG principles. They come from diverse backgrounds, from corporate strategy and finance, to startups, and see acquisition as a faster, less risky path than launching a business from scratch.</a:t>
            </a:r>
          </a:p>
          <a:p>
            <a:pPr marL="0" lvl="0" indent="0" algn="l" rtl="0">
              <a:spcBef>
                <a:spcPts val="0"/>
              </a:spcBef>
              <a:spcAft>
                <a:spcPts val="0"/>
              </a:spcAft>
              <a:buSzPts val="1100"/>
              <a:buNone/>
            </a:pPr>
            <a:r>
              <a:rPr lang="en-US" sz="1800" dirty="0">
                <a:solidFill>
                  <a:schemeClr val="dk1"/>
                </a:solidFill>
                <a:latin typeface="Inter"/>
                <a:ea typeface="Inter"/>
                <a:cs typeface="Inter"/>
                <a:sym typeface="Inter"/>
              </a:rPr>
              <a:t>These converging trends create a unique window of opportunity for a platform like Re-New to professionalize and orchestrate the SME transmission ecosystem. We serve as a much-needed bridge, unlocking value for sellers, empowering the next generation of owners, while supporting business continuity and sustainable growth across France and Europe.</a:t>
            </a:r>
          </a:p>
          <a:p>
            <a:pPr marL="0" lvl="0" indent="0" algn="l" rtl="0">
              <a:spcBef>
                <a:spcPts val="0"/>
              </a:spcBef>
              <a:spcAft>
                <a:spcPts val="0"/>
              </a:spcAft>
              <a:buClr>
                <a:schemeClr val="dk1"/>
              </a:buClr>
              <a:buSzPts val="1100"/>
              <a:buFont typeface="Arial"/>
              <a:buNone/>
            </a:pPr>
            <a:endParaRPr lang="en-US" sz="1800" dirty="0">
              <a:solidFill>
                <a:schemeClr val="dk1"/>
              </a:solidFill>
              <a:latin typeface="Inter"/>
              <a:ea typeface="Inter"/>
              <a:cs typeface="Inter"/>
              <a:sym typeface="Inter"/>
            </a:endParaRPr>
          </a:p>
          <a:p>
            <a:pPr marL="0" lvl="0" indent="0" algn="l" rtl="0">
              <a:lnSpc>
                <a:spcPct val="100000"/>
              </a:lnSpc>
              <a:spcBef>
                <a:spcPts val="0"/>
              </a:spcBef>
              <a:spcAft>
                <a:spcPts val="0"/>
              </a:spcAft>
              <a:buSzPts val="1100"/>
              <a:buNone/>
            </a:pPr>
            <a:endParaRPr dirty="0"/>
          </a:p>
        </p:txBody>
      </p:sp>
      <p:sp>
        <p:nvSpPr>
          <p:cNvPr id="404" name="Google Shape;404;g35f5681e131_0_0:notes">
            <a:extLst>
              <a:ext uri="{FF2B5EF4-FFF2-40B4-BE49-F238E27FC236}">
                <a16:creationId xmlns:a16="http://schemas.microsoft.com/office/drawing/2014/main" id="{16280670-2C41-43FC-877D-8AF37CD6232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012809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a:extLst>
            <a:ext uri="{FF2B5EF4-FFF2-40B4-BE49-F238E27FC236}">
              <a16:creationId xmlns:a16="http://schemas.microsoft.com/office/drawing/2014/main" id="{6F9D21B7-2AAA-3EC8-0DCE-90BDC2697D46}"/>
            </a:ext>
          </a:extLst>
        </p:cNvPr>
        <p:cNvGrpSpPr/>
        <p:nvPr/>
      </p:nvGrpSpPr>
      <p:grpSpPr>
        <a:xfrm>
          <a:off x="0" y="0"/>
          <a:ext cx="0" cy="0"/>
          <a:chOff x="0" y="0"/>
          <a:chExt cx="0" cy="0"/>
        </a:xfrm>
      </p:grpSpPr>
      <p:sp>
        <p:nvSpPr>
          <p:cNvPr id="318" name="Google Shape;318;p29:notes">
            <a:extLst>
              <a:ext uri="{FF2B5EF4-FFF2-40B4-BE49-F238E27FC236}">
                <a16:creationId xmlns:a16="http://schemas.microsoft.com/office/drawing/2014/main" id="{C7519C4D-0529-5AEB-61CD-8DF2D3D3D40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400"/>
              </a:spcBef>
              <a:spcAft>
                <a:spcPts val="0"/>
              </a:spcAft>
              <a:buSzPts val="1100"/>
              <a:buNone/>
            </a:pPr>
            <a:endParaRPr dirty="0"/>
          </a:p>
        </p:txBody>
      </p:sp>
      <p:sp>
        <p:nvSpPr>
          <p:cNvPr id="319" name="Google Shape;319;p29:notes">
            <a:extLst>
              <a:ext uri="{FF2B5EF4-FFF2-40B4-BE49-F238E27FC236}">
                <a16:creationId xmlns:a16="http://schemas.microsoft.com/office/drawing/2014/main" id="{1E1FCCC2-3B4E-3920-5EE3-6649BD72F9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94983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a:extLst>
            <a:ext uri="{FF2B5EF4-FFF2-40B4-BE49-F238E27FC236}">
              <a16:creationId xmlns:a16="http://schemas.microsoft.com/office/drawing/2014/main" id="{8AD6FAF7-9129-4CDE-CECC-382AB9D07575}"/>
            </a:ext>
          </a:extLst>
        </p:cNvPr>
        <p:cNvGrpSpPr/>
        <p:nvPr/>
      </p:nvGrpSpPr>
      <p:grpSpPr>
        <a:xfrm>
          <a:off x="0" y="0"/>
          <a:ext cx="0" cy="0"/>
          <a:chOff x="0" y="0"/>
          <a:chExt cx="0" cy="0"/>
        </a:xfrm>
      </p:grpSpPr>
      <p:sp>
        <p:nvSpPr>
          <p:cNvPr id="338" name="Google Shape;338;p30:notes">
            <a:extLst>
              <a:ext uri="{FF2B5EF4-FFF2-40B4-BE49-F238E27FC236}">
                <a16:creationId xmlns:a16="http://schemas.microsoft.com/office/drawing/2014/main" id="{3002A5A5-5147-FFF0-E3BA-81A85DDE4A0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SzPts val="1100"/>
              <a:buNone/>
            </a:pPr>
            <a:r>
              <a:rPr lang="fr-FR" b="1" dirty="0"/>
              <a:t>Catherine</a:t>
            </a:r>
            <a:endParaRPr b="1" dirty="0"/>
          </a:p>
          <a:p>
            <a:pPr marL="0" lvl="0" indent="0" algn="l" rtl="0">
              <a:lnSpc>
                <a:spcPct val="115000"/>
              </a:lnSpc>
              <a:spcBef>
                <a:spcPts val="1200"/>
              </a:spcBef>
              <a:spcAft>
                <a:spcPts val="0"/>
              </a:spcAft>
              <a:buClr>
                <a:schemeClr val="dk1"/>
              </a:buClr>
              <a:buSzPts val="1100"/>
              <a:buFont typeface="Arial"/>
              <a:buNone/>
            </a:pPr>
            <a:r>
              <a:rPr lang="fr-FR" dirty="0" err="1"/>
              <a:t>Thousands</a:t>
            </a:r>
            <a:r>
              <a:rPr lang="fr-FR" dirty="0"/>
              <a:t> of micro-cap </a:t>
            </a:r>
            <a:r>
              <a:rPr lang="fr-FR" dirty="0" err="1"/>
              <a:t>SMEs</a:t>
            </a:r>
            <a:r>
              <a:rPr lang="fr-FR" dirty="0"/>
              <a:t> </a:t>
            </a:r>
            <a:r>
              <a:rPr lang="fr-FR" dirty="0" err="1"/>
              <a:t>today</a:t>
            </a:r>
            <a:r>
              <a:rPr lang="fr-FR" dirty="0"/>
              <a:t> face a </a:t>
            </a:r>
            <a:r>
              <a:rPr lang="fr-FR" dirty="0" err="1"/>
              <a:t>broken</a:t>
            </a:r>
            <a:r>
              <a:rPr lang="fr-FR" dirty="0"/>
              <a:t> transmission process </a:t>
            </a:r>
            <a:r>
              <a:rPr lang="fr-FR" dirty="0" err="1"/>
              <a:t>that</a:t>
            </a:r>
            <a:r>
              <a:rPr lang="fr-FR" dirty="0"/>
              <a:t> </a:t>
            </a:r>
            <a:r>
              <a:rPr lang="fr-FR" dirty="0" err="1"/>
              <a:t>hurts</a:t>
            </a:r>
            <a:r>
              <a:rPr lang="fr-FR" dirty="0"/>
              <a:t> </a:t>
            </a:r>
            <a:r>
              <a:rPr lang="fr-FR" dirty="0" err="1"/>
              <a:t>everyone</a:t>
            </a:r>
            <a:r>
              <a:rPr lang="fr-FR" dirty="0"/>
              <a:t> </a:t>
            </a:r>
            <a:r>
              <a:rPr lang="fr-FR" dirty="0" err="1"/>
              <a:t>involved</a:t>
            </a:r>
            <a:r>
              <a:rPr lang="fr-FR" dirty="0"/>
              <a:t>. </a:t>
            </a:r>
            <a:r>
              <a:rPr lang="fr-FR" dirty="0" err="1"/>
              <a:t>Aspiring</a:t>
            </a:r>
            <a:r>
              <a:rPr lang="fr-FR" dirty="0"/>
              <a:t> </a:t>
            </a:r>
            <a:r>
              <a:rPr lang="fr-FR" dirty="0" err="1"/>
              <a:t>buyers</a:t>
            </a:r>
            <a:r>
              <a:rPr lang="fr-FR" dirty="0"/>
              <a:t> struggle </a:t>
            </a:r>
            <a:r>
              <a:rPr lang="fr-FR" dirty="0" err="1"/>
              <a:t>with</a:t>
            </a:r>
            <a:r>
              <a:rPr lang="fr-FR" dirty="0"/>
              <a:t> deal flow </a:t>
            </a:r>
            <a:r>
              <a:rPr lang="fr-FR" dirty="0" err="1"/>
              <a:t>that’s</a:t>
            </a:r>
            <a:r>
              <a:rPr lang="fr-FR" dirty="0"/>
              <a:t> </a:t>
            </a:r>
            <a:r>
              <a:rPr lang="fr-FR" dirty="0" err="1"/>
              <a:t>both</a:t>
            </a:r>
            <a:r>
              <a:rPr lang="fr-FR" dirty="0"/>
              <a:t> </a:t>
            </a:r>
            <a:r>
              <a:rPr lang="fr-FR" dirty="0" err="1"/>
              <a:t>fragmented</a:t>
            </a:r>
            <a:r>
              <a:rPr lang="fr-FR" dirty="0"/>
              <a:t> and opaque. </a:t>
            </a:r>
            <a:r>
              <a:rPr lang="fr-FR" dirty="0" err="1"/>
              <a:t>They</a:t>
            </a:r>
            <a:r>
              <a:rPr lang="fr-FR" dirty="0"/>
              <a:t> </a:t>
            </a:r>
            <a:r>
              <a:rPr lang="fr-FR" dirty="0" err="1"/>
              <a:t>may</a:t>
            </a:r>
            <a:r>
              <a:rPr lang="fr-FR" dirty="0"/>
              <a:t> know a business </a:t>
            </a:r>
            <a:r>
              <a:rPr lang="fr-FR" dirty="0" err="1"/>
              <a:t>exists</a:t>
            </a:r>
            <a:r>
              <a:rPr lang="fr-FR" dirty="0"/>
              <a:t> for sale, but </a:t>
            </a:r>
            <a:r>
              <a:rPr lang="fr-FR" dirty="0" err="1"/>
              <a:t>finding</a:t>
            </a:r>
            <a:r>
              <a:rPr lang="fr-FR" dirty="0"/>
              <a:t> reliable, off-</a:t>
            </a:r>
            <a:r>
              <a:rPr lang="fr-FR" dirty="0" err="1"/>
              <a:t>market</a:t>
            </a:r>
            <a:r>
              <a:rPr lang="fr-FR" dirty="0"/>
              <a:t> </a:t>
            </a:r>
            <a:r>
              <a:rPr lang="fr-FR" dirty="0" err="1"/>
              <a:t>opportunities</a:t>
            </a:r>
            <a:r>
              <a:rPr lang="fr-FR" dirty="0"/>
              <a:t> </a:t>
            </a:r>
            <a:r>
              <a:rPr lang="fr-FR" dirty="0" err="1"/>
              <a:t>is</a:t>
            </a:r>
            <a:r>
              <a:rPr lang="fr-FR" dirty="0"/>
              <a:t> </a:t>
            </a:r>
            <a:r>
              <a:rPr lang="fr-FR" dirty="0" err="1"/>
              <a:t>nearly</a:t>
            </a:r>
            <a:r>
              <a:rPr lang="fr-FR" dirty="0"/>
              <a:t> impossible. Even </a:t>
            </a:r>
            <a:r>
              <a:rPr lang="fr-FR" dirty="0" err="1"/>
              <a:t>when</a:t>
            </a:r>
            <a:r>
              <a:rPr lang="fr-FR" dirty="0"/>
              <a:t> a </a:t>
            </a:r>
            <a:r>
              <a:rPr lang="fr-FR" dirty="0" err="1"/>
              <a:t>target</a:t>
            </a:r>
            <a:r>
              <a:rPr lang="fr-FR" dirty="0"/>
              <a:t> </a:t>
            </a:r>
            <a:r>
              <a:rPr lang="fr-FR" dirty="0" err="1"/>
              <a:t>is</a:t>
            </a:r>
            <a:r>
              <a:rPr lang="fr-FR" dirty="0"/>
              <a:t> </a:t>
            </a:r>
            <a:r>
              <a:rPr lang="fr-FR" dirty="0" err="1"/>
              <a:t>identified</a:t>
            </a:r>
            <a:r>
              <a:rPr lang="fr-FR" dirty="0"/>
              <a:t>, the process </a:t>
            </a:r>
            <a:r>
              <a:rPr lang="fr-FR" dirty="0" err="1"/>
              <a:t>becomes</a:t>
            </a:r>
            <a:r>
              <a:rPr lang="fr-FR" dirty="0"/>
              <a:t> </a:t>
            </a:r>
            <a:r>
              <a:rPr lang="fr-FR" dirty="0" err="1"/>
              <a:t>overwhelming</a:t>
            </a:r>
            <a:r>
              <a:rPr lang="fr-FR" dirty="0"/>
              <a:t>. </a:t>
            </a:r>
            <a:r>
              <a:rPr lang="fr-FR" dirty="0" err="1"/>
              <a:t>Conducting</a:t>
            </a:r>
            <a:r>
              <a:rPr lang="fr-FR" dirty="0"/>
              <a:t> valuations, </a:t>
            </a:r>
            <a:r>
              <a:rPr lang="fr-FR" dirty="0" err="1"/>
              <a:t>coordinating</a:t>
            </a:r>
            <a:r>
              <a:rPr lang="fr-FR" dirty="0"/>
              <a:t> due diligence, handling </a:t>
            </a:r>
            <a:r>
              <a:rPr lang="fr-FR" dirty="0" err="1"/>
              <a:t>legal</a:t>
            </a:r>
            <a:r>
              <a:rPr lang="fr-FR" dirty="0"/>
              <a:t> </a:t>
            </a:r>
            <a:r>
              <a:rPr lang="fr-FR" dirty="0" err="1"/>
              <a:t>negotiations</a:t>
            </a:r>
            <a:r>
              <a:rPr lang="fr-FR" dirty="0"/>
              <a:t>, and </a:t>
            </a:r>
            <a:r>
              <a:rPr lang="fr-FR" dirty="0" err="1"/>
              <a:t>securing</a:t>
            </a:r>
            <a:r>
              <a:rPr lang="fr-FR" dirty="0"/>
              <a:t> </a:t>
            </a:r>
            <a:r>
              <a:rPr lang="fr-FR" dirty="0" err="1"/>
              <a:t>financing</a:t>
            </a:r>
            <a:r>
              <a:rPr lang="fr-FR" dirty="0"/>
              <a:t> </a:t>
            </a:r>
            <a:r>
              <a:rPr lang="fr-FR" dirty="0" err="1"/>
              <a:t>often</a:t>
            </a:r>
            <a:r>
              <a:rPr lang="fr-FR" dirty="0"/>
              <a:t> </a:t>
            </a:r>
            <a:r>
              <a:rPr lang="fr-FR" dirty="0" err="1"/>
              <a:t>falls</a:t>
            </a:r>
            <a:r>
              <a:rPr lang="fr-FR" dirty="0"/>
              <a:t> </a:t>
            </a:r>
            <a:r>
              <a:rPr lang="fr-FR" dirty="0" err="1"/>
              <a:t>entirely</a:t>
            </a:r>
            <a:r>
              <a:rPr lang="fr-FR" dirty="0"/>
              <a:t> on </a:t>
            </a:r>
            <a:r>
              <a:rPr lang="fr-FR" dirty="0" err="1"/>
              <a:t>their</a:t>
            </a:r>
            <a:r>
              <a:rPr lang="fr-FR" dirty="0"/>
              <a:t> </a:t>
            </a:r>
            <a:r>
              <a:rPr lang="fr-FR" dirty="0" err="1"/>
              <a:t>shoulders</a:t>
            </a:r>
            <a:r>
              <a:rPr lang="fr-FR" dirty="0"/>
              <a:t>, </a:t>
            </a:r>
            <a:r>
              <a:rPr lang="fr-FR" dirty="0" err="1"/>
              <a:t>without</a:t>
            </a:r>
            <a:r>
              <a:rPr lang="fr-FR" dirty="0"/>
              <a:t> a </a:t>
            </a:r>
            <a:r>
              <a:rPr lang="fr-FR" dirty="0" err="1"/>
              <a:t>clear</a:t>
            </a:r>
            <a:r>
              <a:rPr lang="fr-FR" dirty="0"/>
              <a:t> roadmap or </a:t>
            </a:r>
            <a:r>
              <a:rPr lang="fr-FR" dirty="0" err="1"/>
              <a:t>centralized</a:t>
            </a:r>
            <a:r>
              <a:rPr lang="fr-FR" dirty="0"/>
              <a:t> support. As a </a:t>
            </a:r>
            <a:r>
              <a:rPr lang="fr-FR" dirty="0" err="1"/>
              <a:t>result</a:t>
            </a:r>
            <a:r>
              <a:rPr lang="fr-FR" dirty="0"/>
              <a:t>, </a:t>
            </a:r>
            <a:r>
              <a:rPr lang="fr-FR" dirty="0" err="1"/>
              <a:t>many</a:t>
            </a:r>
            <a:r>
              <a:rPr lang="fr-FR" dirty="0"/>
              <a:t> </a:t>
            </a:r>
            <a:r>
              <a:rPr lang="fr-FR" dirty="0" err="1"/>
              <a:t>promising</a:t>
            </a:r>
            <a:r>
              <a:rPr lang="fr-FR" dirty="0"/>
              <a:t> </a:t>
            </a:r>
            <a:r>
              <a:rPr lang="fr-FR" dirty="0" err="1"/>
              <a:t>buyers</a:t>
            </a:r>
            <a:r>
              <a:rPr lang="fr-FR" dirty="0"/>
              <a:t> abandon </a:t>
            </a:r>
            <a:r>
              <a:rPr lang="fr-FR" dirty="0" err="1"/>
              <a:t>their</a:t>
            </a:r>
            <a:r>
              <a:rPr lang="fr-FR" dirty="0"/>
              <a:t> </a:t>
            </a:r>
            <a:r>
              <a:rPr lang="fr-FR" dirty="0" err="1"/>
              <a:t>search</a:t>
            </a:r>
            <a:r>
              <a:rPr lang="fr-FR" dirty="0"/>
              <a:t> </a:t>
            </a:r>
            <a:r>
              <a:rPr lang="fr-FR" dirty="0" err="1"/>
              <a:t>before</a:t>
            </a:r>
            <a:r>
              <a:rPr lang="fr-FR" dirty="0"/>
              <a:t> </a:t>
            </a:r>
            <a:r>
              <a:rPr lang="fr-FR" dirty="0" err="1"/>
              <a:t>closing</a:t>
            </a:r>
            <a:r>
              <a:rPr lang="fr-FR" dirty="0"/>
              <a:t> a deal, </a:t>
            </a:r>
            <a:r>
              <a:rPr lang="fr-FR" dirty="0" err="1"/>
              <a:t>deterred</a:t>
            </a:r>
            <a:r>
              <a:rPr lang="fr-FR" dirty="0"/>
              <a:t> by </a:t>
            </a:r>
            <a:r>
              <a:rPr lang="fr-FR" dirty="0" err="1"/>
              <a:t>complexity</a:t>
            </a:r>
            <a:r>
              <a:rPr lang="fr-FR" dirty="0"/>
              <a:t> and </a:t>
            </a:r>
            <a:r>
              <a:rPr lang="fr-FR" dirty="0" err="1"/>
              <a:t>cost</a:t>
            </a:r>
            <a:r>
              <a:rPr lang="fr-FR" dirty="0"/>
              <a:t>.</a:t>
            </a:r>
            <a:endParaRPr dirty="0"/>
          </a:p>
          <a:p>
            <a:pPr marL="0" lvl="0" indent="0" algn="l" rtl="0">
              <a:lnSpc>
                <a:spcPct val="115000"/>
              </a:lnSpc>
              <a:spcBef>
                <a:spcPts val="1200"/>
              </a:spcBef>
              <a:spcAft>
                <a:spcPts val="0"/>
              </a:spcAft>
              <a:buClr>
                <a:schemeClr val="dk1"/>
              </a:buClr>
              <a:buSzPts val="1100"/>
              <a:buFont typeface="Arial"/>
              <a:buNone/>
            </a:pPr>
            <a:r>
              <a:rPr lang="fr-FR" dirty="0"/>
              <a:t>At the </a:t>
            </a:r>
            <a:r>
              <a:rPr lang="fr-FR" dirty="0" err="1"/>
              <a:t>same</a:t>
            </a:r>
            <a:r>
              <a:rPr lang="fr-FR" dirty="0"/>
              <a:t> time, SME </a:t>
            </a:r>
            <a:r>
              <a:rPr lang="fr-FR" dirty="0" err="1"/>
              <a:t>owners</a:t>
            </a:r>
            <a:r>
              <a:rPr lang="fr-FR" dirty="0"/>
              <a:t> </a:t>
            </a:r>
            <a:r>
              <a:rPr lang="fr-FR" dirty="0" err="1"/>
              <a:t>often</a:t>
            </a:r>
            <a:r>
              <a:rPr lang="fr-FR" dirty="0"/>
              <a:t> </a:t>
            </a:r>
            <a:r>
              <a:rPr lang="fr-FR" dirty="0" err="1"/>
              <a:t>lack</a:t>
            </a:r>
            <a:r>
              <a:rPr lang="fr-FR" dirty="0"/>
              <a:t> </a:t>
            </a:r>
            <a:r>
              <a:rPr lang="fr-FR" dirty="0" err="1"/>
              <a:t>preparation</a:t>
            </a:r>
            <a:r>
              <a:rPr lang="fr-FR" dirty="0"/>
              <a:t> for succession. </a:t>
            </a:r>
            <a:r>
              <a:rPr lang="fr-FR" dirty="0" err="1"/>
              <a:t>They</a:t>
            </a:r>
            <a:r>
              <a:rPr lang="fr-FR" dirty="0"/>
              <a:t> have no </a:t>
            </a:r>
            <a:r>
              <a:rPr lang="fr-FR" dirty="0" err="1"/>
              <a:t>structured</a:t>
            </a:r>
            <a:r>
              <a:rPr lang="fr-FR" dirty="0"/>
              <a:t> plan or timeline, </a:t>
            </a:r>
            <a:r>
              <a:rPr lang="fr-FR" dirty="0" err="1"/>
              <a:t>which</a:t>
            </a:r>
            <a:r>
              <a:rPr lang="fr-FR" dirty="0"/>
              <a:t> </a:t>
            </a:r>
            <a:r>
              <a:rPr lang="fr-FR" dirty="0" err="1"/>
              <a:t>turns</a:t>
            </a:r>
            <a:r>
              <a:rPr lang="fr-FR" dirty="0"/>
              <a:t> </a:t>
            </a:r>
            <a:r>
              <a:rPr lang="fr-FR" dirty="0" err="1"/>
              <a:t>finding</a:t>
            </a:r>
            <a:r>
              <a:rPr lang="fr-FR" dirty="0"/>
              <a:t> a </a:t>
            </a:r>
            <a:r>
              <a:rPr lang="fr-FR" dirty="0" err="1"/>
              <a:t>suitable</a:t>
            </a:r>
            <a:r>
              <a:rPr lang="fr-FR" dirty="0"/>
              <a:t> </a:t>
            </a:r>
            <a:r>
              <a:rPr lang="fr-FR" dirty="0" err="1"/>
              <a:t>successor</a:t>
            </a:r>
            <a:r>
              <a:rPr lang="fr-FR" dirty="0"/>
              <a:t> </a:t>
            </a:r>
            <a:r>
              <a:rPr lang="fr-FR" dirty="0" err="1"/>
              <a:t>into</a:t>
            </a:r>
            <a:r>
              <a:rPr lang="fr-FR" dirty="0"/>
              <a:t> a </a:t>
            </a:r>
            <a:r>
              <a:rPr lang="fr-FR" dirty="0" err="1"/>
              <a:t>daunting</a:t>
            </a:r>
            <a:r>
              <a:rPr lang="fr-FR" dirty="0"/>
              <a:t> </a:t>
            </a:r>
            <a:r>
              <a:rPr lang="fr-FR" dirty="0" err="1"/>
              <a:t>task</a:t>
            </a:r>
            <a:r>
              <a:rPr lang="fr-FR" dirty="0"/>
              <a:t>. </a:t>
            </a:r>
            <a:r>
              <a:rPr lang="fr-FR" dirty="0" err="1"/>
              <a:t>Without</a:t>
            </a:r>
            <a:r>
              <a:rPr lang="fr-FR" dirty="0"/>
              <a:t> </a:t>
            </a:r>
            <a:r>
              <a:rPr lang="fr-FR" dirty="0" err="1"/>
              <a:t>professional</a:t>
            </a:r>
            <a:r>
              <a:rPr lang="fr-FR" dirty="0"/>
              <a:t> guidance or a pipeline of </a:t>
            </a:r>
            <a:r>
              <a:rPr lang="fr-FR" dirty="0" err="1"/>
              <a:t>vetted</a:t>
            </a:r>
            <a:r>
              <a:rPr lang="fr-FR" dirty="0"/>
              <a:t> </a:t>
            </a:r>
            <a:r>
              <a:rPr lang="fr-FR" dirty="0" err="1"/>
              <a:t>buyers</a:t>
            </a:r>
            <a:r>
              <a:rPr lang="fr-FR" dirty="0"/>
              <a:t>, </a:t>
            </a:r>
            <a:r>
              <a:rPr lang="fr-FR" dirty="0" err="1"/>
              <a:t>sellers</a:t>
            </a:r>
            <a:r>
              <a:rPr lang="fr-FR" dirty="0"/>
              <a:t> face the real </a:t>
            </a:r>
            <a:r>
              <a:rPr lang="fr-FR" dirty="0" err="1"/>
              <a:t>risk</a:t>
            </a:r>
            <a:r>
              <a:rPr lang="fr-FR" dirty="0"/>
              <a:t> of </a:t>
            </a:r>
            <a:r>
              <a:rPr lang="fr-FR" dirty="0" err="1"/>
              <a:t>handing</a:t>
            </a:r>
            <a:r>
              <a:rPr lang="fr-FR" dirty="0"/>
              <a:t> </a:t>
            </a:r>
            <a:r>
              <a:rPr lang="fr-FR" dirty="0" err="1"/>
              <a:t>their</a:t>
            </a:r>
            <a:r>
              <a:rPr lang="fr-FR" dirty="0"/>
              <a:t> </a:t>
            </a:r>
            <a:r>
              <a:rPr lang="fr-FR" dirty="0" err="1"/>
              <a:t>life’s</a:t>
            </a:r>
            <a:r>
              <a:rPr lang="fr-FR" dirty="0"/>
              <a:t> </a:t>
            </a:r>
            <a:r>
              <a:rPr lang="fr-FR" dirty="0" err="1"/>
              <a:t>work</a:t>
            </a:r>
            <a:r>
              <a:rPr lang="fr-FR" dirty="0"/>
              <a:t> to </a:t>
            </a:r>
            <a:r>
              <a:rPr lang="fr-FR" dirty="0" err="1"/>
              <a:t>someone</a:t>
            </a:r>
            <a:r>
              <a:rPr lang="fr-FR" dirty="0"/>
              <a:t> </a:t>
            </a:r>
            <a:r>
              <a:rPr lang="fr-FR" dirty="0" err="1"/>
              <a:t>ill-equipped</a:t>
            </a:r>
            <a:r>
              <a:rPr lang="fr-FR" dirty="0"/>
              <a:t> to run </a:t>
            </a:r>
            <a:r>
              <a:rPr lang="fr-FR" dirty="0" err="1"/>
              <a:t>it</a:t>
            </a:r>
            <a:r>
              <a:rPr lang="fr-FR" dirty="0"/>
              <a:t>, or </a:t>
            </a:r>
            <a:r>
              <a:rPr lang="fr-FR" dirty="0" err="1"/>
              <a:t>worse</a:t>
            </a:r>
            <a:r>
              <a:rPr lang="fr-FR" dirty="0"/>
              <a:t>, </a:t>
            </a:r>
            <a:r>
              <a:rPr lang="fr-FR" dirty="0" err="1"/>
              <a:t>closing</a:t>
            </a:r>
            <a:r>
              <a:rPr lang="fr-FR" dirty="0"/>
              <a:t> down </a:t>
            </a:r>
            <a:r>
              <a:rPr lang="fr-FR" dirty="0" err="1"/>
              <a:t>altogether</a:t>
            </a:r>
            <a:r>
              <a:rPr lang="fr-FR" dirty="0"/>
              <a:t>.</a:t>
            </a:r>
            <a:endParaRPr dirty="0"/>
          </a:p>
          <a:p>
            <a:pPr marL="0" lvl="0" indent="0" algn="l" rtl="0">
              <a:lnSpc>
                <a:spcPct val="115000"/>
              </a:lnSpc>
              <a:spcBef>
                <a:spcPts val="1200"/>
              </a:spcBef>
              <a:spcAft>
                <a:spcPts val="0"/>
              </a:spcAft>
              <a:buClr>
                <a:schemeClr val="dk1"/>
              </a:buClr>
              <a:buSzPts val="1100"/>
              <a:buFont typeface="Arial"/>
              <a:buNone/>
            </a:pPr>
            <a:r>
              <a:rPr lang="fr-FR" dirty="0" err="1"/>
              <a:t>Investors</a:t>
            </a:r>
            <a:r>
              <a:rPr lang="fr-FR" dirty="0"/>
              <a:t>—</a:t>
            </a:r>
            <a:r>
              <a:rPr lang="fr-FR" dirty="0" err="1"/>
              <a:t>banks</a:t>
            </a:r>
            <a:r>
              <a:rPr lang="fr-FR" dirty="0"/>
              <a:t>, </a:t>
            </a:r>
            <a:r>
              <a:rPr lang="fr-FR" dirty="0" err="1"/>
              <a:t>private</a:t>
            </a:r>
            <a:r>
              <a:rPr lang="fr-FR" dirty="0"/>
              <a:t> </a:t>
            </a:r>
            <a:r>
              <a:rPr lang="fr-FR" dirty="0" err="1"/>
              <a:t>equity</a:t>
            </a:r>
            <a:r>
              <a:rPr lang="fr-FR" dirty="0"/>
              <a:t>, and </a:t>
            </a:r>
            <a:r>
              <a:rPr lang="fr-FR" dirty="0" err="1"/>
              <a:t>family</a:t>
            </a:r>
            <a:r>
              <a:rPr lang="fr-FR" dirty="0"/>
              <a:t> offices—are </a:t>
            </a:r>
            <a:r>
              <a:rPr lang="fr-FR" dirty="0" err="1"/>
              <a:t>similarly</a:t>
            </a:r>
            <a:r>
              <a:rPr lang="fr-FR" dirty="0"/>
              <a:t> </a:t>
            </a:r>
            <a:r>
              <a:rPr lang="fr-FR" dirty="0" err="1"/>
              <a:t>challenged</a:t>
            </a:r>
            <a:r>
              <a:rPr lang="fr-FR" dirty="0"/>
              <a:t>. </a:t>
            </a:r>
            <a:r>
              <a:rPr lang="fr-FR" dirty="0" err="1"/>
              <a:t>They</a:t>
            </a:r>
            <a:r>
              <a:rPr lang="fr-FR" dirty="0"/>
              <a:t> </a:t>
            </a:r>
            <a:r>
              <a:rPr lang="fr-FR" dirty="0" err="1"/>
              <a:t>cannot</a:t>
            </a:r>
            <a:r>
              <a:rPr lang="fr-FR" dirty="0"/>
              <a:t> </a:t>
            </a:r>
            <a:r>
              <a:rPr lang="fr-FR" dirty="0" err="1"/>
              <a:t>easily</a:t>
            </a:r>
            <a:r>
              <a:rPr lang="fr-FR" dirty="0"/>
              <a:t> </a:t>
            </a:r>
            <a:r>
              <a:rPr lang="fr-FR" dirty="0" err="1"/>
              <a:t>determine</a:t>
            </a:r>
            <a:r>
              <a:rPr lang="fr-FR" dirty="0"/>
              <a:t> </a:t>
            </a:r>
            <a:r>
              <a:rPr lang="fr-FR" dirty="0" err="1"/>
              <a:t>which</a:t>
            </a:r>
            <a:r>
              <a:rPr lang="fr-FR" dirty="0"/>
              <a:t> </a:t>
            </a:r>
            <a:r>
              <a:rPr lang="fr-FR" dirty="0" err="1"/>
              <a:t>buyers</a:t>
            </a:r>
            <a:r>
              <a:rPr lang="fr-FR" dirty="0"/>
              <a:t> are </a:t>
            </a:r>
            <a:r>
              <a:rPr lang="fr-FR" dirty="0" err="1"/>
              <a:t>truly</a:t>
            </a:r>
            <a:r>
              <a:rPr lang="fr-FR" dirty="0"/>
              <a:t> “bankable,” </a:t>
            </a:r>
            <a:r>
              <a:rPr lang="fr-FR" dirty="0" err="1"/>
              <a:t>creating</a:t>
            </a:r>
            <a:r>
              <a:rPr lang="fr-FR" dirty="0"/>
              <a:t> </a:t>
            </a:r>
            <a:r>
              <a:rPr lang="fr-FR" dirty="0" err="1"/>
              <a:t>mistrust</a:t>
            </a:r>
            <a:r>
              <a:rPr lang="fr-FR" dirty="0"/>
              <a:t> </a:t>
            </a:r>
            <a:r>
              <a:rPr lang="fr-FR" dirty="0" err="1"/>
              <a:t>around</a:t>
            </a:r>
            <a:r>
              <a:rPr lang="fr-FR" dirty="0"/>
              <a:t> a </a:t>
            </a:r>
            <a:r>
              <a:rPr lang="fr-FR" dirty="0" err="1"/>
              <a:t>buyer’s</a:t>
            </a:r>
            <a:r>
              <a:rPr lang="fr-FR" dirty="0"/>
              <a:t> </a:t>
            </a:r>
            <a:r>
              <a:rPr lang="fr-FR" dirty="0" err="1"/>
              <a:t>ability</a:t>
            </a:r>
            <a:r>
              <a:rPr lang="fr-FR" dirty="0"/>
              <a:t> to </a:t>
            </a:r>
            <a:r>
              <a:rPr lang="fr-FR" dirty="0" err="1"/>
              <a:t>complete</a:t>
            </a:r>
            <a:r>
              <a:rPr lang="fr-FR" dirty="0"/>
              <a:t> the transaction and </a:t>
            </a:r>
            <a:r>
              <a:rPr lang="fr-FR" dirty="0" err="1"/>
              <a:t>operate</a:t>
            </a:r>
            <a:r>
              <a:rPr lang="fr-FR" dirty="0"/>
              <a:t> the business </a:t>
            </a:r>
            <a:r>
              <a:rPr lang="fr-FR" dirty="0" err="1"/>
              <a:t>successfully</a:t>
            </a:r>
            <a:r>
              <a:rPr lang="fr-FR" dirty="0"/>
              <a:t>. </a:t>
            </a:r>
            <a:r>
              <a:rPr lang="fr-FR" dirty="0" err="1"/>
              <a:t>With</a:t>
            </a:r>
            <a:r>
              <a:rPr lang="fr-FR" dirty="0"/>
              <a:t> </a:t>
            </a:r>
            <a:r>
              <a:rPr lang="fr-FR" dirty="0" err="1"/>
              <a:t>limited</a:t>
            </a:r>
            <a:r>
              <a:rPr lang="fr-FR" dirty="0"/>
              <a:t> </a:t>
            </a:r>
            <a:r>
              <a:rPr lang="fr-FR" dirty="0" err="1"/>
              <a:t>visibility</a:t>
            </a:r>
            <a:r>
              <a:rPr lang="fr-FR" dirty="0"/>
              <a:t> </a:t>
            </a:r>
            <a:r>
              <a:rPr lang="fr-FR" dirty="0" err="1"/>
              <a:t>into</a:t>
            </a:r>
            <a:r>
              <a:rPr lang="fr-FR" dirty="0"/>
              <a:t> </a:t>
            </a:r>
            <a:r>
              <a:rPr lang="fr-FR" dirty="0" err="1"/>
              <a:t>buyer</a:t>
            </a:r>
            <a:r>
              <a:rPr lang="fr-FR" dirty="0"/>
              <a:t> </a:t>
            </a:r>
            <a:r>
              <a:rPr lang="fr-FR" dirty="0" err="1"/>
              <a:t>readiness</a:t>
            </a:r>
            <a:r>
              <a:rPr lang="fr-FR" dirty="0"/>
              <a:t>, </a:t>
            </a:r>
            <a:r>
              <a:rPr lang="fr-FR" dirty="0" err="1"/>
              <a:t>investors</a:t>
            </a:r>
            <a:r>
              <a:rPr lang="fr-FR" dirty="0"/>
              <a:t> </a:t>
            </a:r>
            <a:r>
              <a:rPr lang="fr-FR" dirty="0" err="1"/>
              <a:t>hesitate</a:t>
            </a:r>
            <a:r>
              <a:rPr lang="fr-FR" dirty="0"/>
              <a:t> to </a:t>
            </a:r>
            <a:r>
              <a:rPr lang="fr-FR" dirty="0" err="1"/>
              <a:t>underwrite</a:t>
            </a:r>
            <a:r>
              <a:rPr lang="fr-FR" dirty="0"/>
              <a:t> deals, </a:t>
            </a:r>
            <a:r>
              <a:rPr lang="fr-FR" dirty="0" err="1"/>
              <a:t>making</a:t>
            </a:r>
            <a:r>
              <a:rPr lang="fr-FR" dirty="0"/>
              <a:t> </a:t>
            </a:r>
            <a:r>
              <a:rPr lang="fr-FR" dirty="0" err="1"/>
              <a:t>financing</a:t>
            </a:r>
            <a:r>
              <a:rPr lang="fr-FR" dirty="0"/>
              <a:t> </a:t>
            </a:r>
            <a:r>
              <a:rPr lang="fr-FR" dirty="0" err="1"/>
              <a:t>scarce</a:t>
            </a:r>
            <a:r>
              <a:rPr lang="fr-FR" dirty="0"/>
              <a:t> or </a:t>
            </a:r>
            <a:r>
              <a:rPr lang="fr-FR" dirty="0" err="1"/>
              <a:t>expensive</a:t>
            </a:r>
            <a:r>
              <a:rPr lang="fr-FR" dirty="0"/>
              <a:t>. This </a:t>
            </a:r>
            <a:r>
              <a:rPr lang="fr-FR" dirty="0" err="1"/>
              <a:t>risk</a:t>
            </a:r>
            <a:r>
              <a:rPr lang="fr-FR" dirty="0"/>
              <a:t> aversion forces </a:t>
            </a:r>
            <a:r>
              <a:rPr lang="fr-FR" dirty="0" err="1"/>
              <a:t>many</a:t>
            </a:r>
            <a:r>
              <a:rPr lang="fr-FR" dirty="0"/>
              <a:t> </a:t>
            </a:r>
            <a:r>
              <a:rPr lang="fr-FR" dirty="0" err="1"/>
              <a:t>would-be</a:t>
            </a:r>
            <a:r>
              <a:rPr lang="fr-FR" dirty="0"/>
              <a:t> transactions off the table.</a:t>
            </a:r>
            <a:endParaRPr dirty="0"/>
          </a:p>
          <a:p>
            <a:pPr marL="0" lvl="0" indent="0" algn="l" rtl="0">
              <a:lnSpc>
                <a:spcPct val="115000"/>
              </a:lnSpc>
              <a:spcBef>
                <a:spcPts val="1200"/>
              </a:spcBef>
              <a:spcAft>
                <a:spcPts val="0"/>
              </a:spcAft>
              <a:buClr>
                <a:schemeClr val="dk1"/>
              </a:buClr>
              <a:buSzPts val="1100"/>
              <a:buFont typeface="Arial"/>
              <a:buNone/>
            </a:pPr>
            <a:r>
              <a:rPr lang="fr-FR" dirty="0"/>
              <a:t>Put </a:t>
            </a:r>
            <a:r>
              <a:rPr lang="fr-FR" dirty="0" err="1"/>
              <a:t>together</a:t>
            </a:r>
            <a:r>
              <a:rPr lang="fr-FR" dirty="0"/>
              <a:t>, </a:t>
            </a:r>
            <a:r>
              <a:rPr lang="fr-FR" dirty="0" err="1"/>
              <a:t>these</a:t>
            </a:r>
            <a:r>
              <a:rPr lang="fr-FR" dirty="0"/>
              <a:t> challenges lead </a:t>
            </a:r>
            <a:r>
              <a:rPr lang="fr-FR" dirty="0" err="1"/>
              <a:t>directly</a:t>
            </a:r>
            <a:r>
              <a:rPr lang="fr-FR" dirty="0"/>
              <a:t> to </a:t>
            </a:r>
            <a:r>
              <a:rPr lang="fr-FR" dirty="0" err="1"/>
              <a:t>missed</a:t>
            </a:r>
            <a:r>
              <a:rPr lang="fr-FR" dirty="0"/>
              <a:t> </a:t>
            </a:r>
            <a:r>
              <a:rPr lang="fr-FR" dirty="0" err="1"/>
              <a:t>opportunities</a:t>
            </a:r>
            <a:r>
              <a:rPr lang="fr-FR" dirty="0"/>
              <a:t> and value </a:t>
            </a:r>
            <a:r>
              <a:rPr lang="fr-FR" dirty="0" err="1"/>
              <a:t>loss</a:t>
            </a:r>
            <a:r>
              <a:rPr lang="fr-FR" dirty="0"/>
              <a:t>. </a:t>
            </a:r>
            <a:r>
              <a:rPr lang="fr-FR" dirty="0" err="1"/>
              <a:t>Buyers</a:t>
            </a:r>
            <a:r>
              <a:rPr lang="fr-FR" dirty="0"/>
              <a:t> </a:t>
            </a:r>
            <a:r>
              <a:rPr lang="fr-FR" dirty="0" err="1"/>
              <a:t>give</a:t>
            </a:r>
            <a:r>
              <a:rPr lang="fr-FR" dirty="0"/>
              <a:t> up, </a:t>
            </a:r>
            <a:r>
              <a:rPr lang="fr-FR" dirty="0" err="1"/>
              <a:t>sellers</a:t>
            </a:r>
            <a:r>
              <a:rPr lang="fr-FR" dirty="0"/>
              <a:t> retire </a:t>
            </a:r>
            <a:r>
              <a:rPr lang="fr-FR" dirty="0" err="1"/>
              <a:t>without</a:t>
            </a:r>
            <a:r>
              <a:rPr lang="fr-FR" dirty="0"/>
              <a:t> a </a:t>
            </a:r>
            <a:r>
              <a:rPr lang="fr-FR" dirty="0" err="1"/>
              <a:t>proper</a:t>
            </a:r>
            <a:r>
              <a:rPr lang="fr-FR" dirty="0"/>
              <a:t> </a:t>
            </a:r>
            <a:r>
              <a:rPr lang="fr-FR" dirty="0" err="1"/>
              <a:t>handover</a:t>
            </a:r>
            <a:r>
              <a:rPr lang="fr-FR" dirty="0"/>
              <a:t>, and </a:t>
            </a:r>
            <a:r>
              <a:rPr lang="fr-FR" dirty="0" err="1"/>
              <a:t>investors</a:t>
            </a:r>
            <a:r>
              <a:rPr lang="fr-FR" dirty="0"/>
              <a:t> </a:t>
            </a:r>
            <a:r>
              <a:rPr lang="fr-FR" dirty="0" err="1"/>
              <a:t>hold</a:t>
            </a:r>
            <a:r>
              <a:rPr lang="fr-FR" dirty="0"/>
              <a:t> capital on the </a:t>
            </a:r>
            <a:r>
              <a:rPr lang="fr-FR" dirty="0" err="1"/>
              <a:t>sidelines</a:t>
            </a:r>
            <a:r>
              <a:rPr lang="fr-FR" dirty="0"/>
              <a:t>. The net </a:t>
            </a:r>
            <a:r>
              <a:rPr lang="fr-FR" dirty="0" err="1"/>
              <a:t>result</a:t>
            </a:r>
            <a:r>
              <a:rPr lang="fr-FR" dirty="0"/>
              <a:t>: viable businesses </a:t>
            </a:r>
            <a:r>
              <a:rPr lang="fr-FR" dirty="0" err="1"/>
              <a:t>shut</a:t>
            </a:r>
            <a:r>
              <a:rPr lang="fr-FR" dirty="0"/>
              <a:t> down, jobs </a:t>
            </a:r>
            <a:r>
              <a:rPr lang="fr-FR" dirty="0" err="1"/>
              <a:t>disappear</a:t>
            </a:r>
            <a:r>
              <a:rPr lang="fr-FR" dirty="0"/>
              <a:t>, and local </a:t>
            </a:r>
            <a:r>
              <a:rPr lang="fr-FR" dirty="0" err="1"/>
              <a:t>economies</a:t>
            </a:r>
            <a:r>
              <a:rPr lang="fr-FR" dirty="0"/>
              <a:t> </a:t>
            </a:r>
            <a:r>
              <a:rPr lang="fr-FR" dirty="0" err="1"/>
              <a:t>suffer</a:t>
            </a:r>
            <a:r>
              <a:rPr lang="fr-FR" dirty="0"/>
              <a:t>. This </a:t>
            </a:r>
            <a:r>
              <a:rPr lang="fr-FR" dirty="0" err="1"/>
              <a:t>broken</a:t>
            </a:r>
            <a:r>
              <a:rPr lang="fr-FR" dirty="0"/>
              <a:t> </a:t>
            </a:r>
            <a:r>
              <a:rPr lang="fr-FR" dirty="0" err="1"/>
              <a:t>ecosystem</a:t>
            </a:r>
            <a:r>
              <a:rPr lang="fr-FR" dirty="0"/>
              <a:t>—</a:t>
            </a:r>
            <a:r>
              <a:rPr lang="fr-FR" dirty="0" err="1"/>
              <a:t>where</a:t>
            </a:r>
            <a:r>
              <a:rPr lang="fr-FR" dirty="0"/>
              <a:t> </a:t>
            </a:r>
            <a:r>
              <a:rPr lang="fr-FR" dirty="0" err="1"/>
              <a:t>fragmented</a:t>
            </a:r>
            <a:r>
              <a:rPr lang="fr-FR" dirty="0"/>
              <a:t> deal flow, an </a:t>
            </a:r>
            <a:r>
              <a:rPr lang="fr-FR" dirty="0" err="1"/>
              <a:t>overwhelming</a:t>
            </a:r>
            <a:r>
              <a:rPr lang="fr-FR" dirty="0"/>
              <a:t> acquisition </a:t>
            </a:r>
            <a:r>
              <a:rPr lang="fr-FR" dirty="0" err="1"/>
              <a:t>journey</a:t>
            </a:r>
            <a:r>
              <a:rPr lang="fr-FR" dirty="0"/>
              <a:t>, </a:t>
            </a:r>
            <a:r>
              <a:rPr lang="fr-FR" dirty="0" err="1"/>
              <a:t>unprepared</a:t>
            </a:r>
            <a:r>
              <a:rPr lang="fr-FR" dirty="0"/>
              <a:t> </a:t>
            </a:r>
            <a:r>
              <a:rPr lang="fr-FR" dirty="0" err="1"/>
              <a:t>sellers</a:t>
            </a:r>
            <a:r>
              <a:rPr lang="fr-FR" dirty="0"/>
              <a:t>, and </a:t>
            </a:r>
            <a:r>
              <a:rPr lang="fr-FR" dirty="0" err="1"/>
              <a:t>risk</a:t>
            </a:r>
            <a:r>
              <a:rPr lang="fr-FR" dirty="0"/>
              <a:t>-averse financiers </a:t>
            </a:r>
            <a:r>
              <a:rPr lang="fr-FR" dirty="0" err="1"/>
              <a:t>collide</a:t>
            </a:r>
            <a:r>
              <a:rPr lang="fr-FR" dirty="0"/>
              <a:t>—</a:t>
            </a:r>
            <a:r>
              <a:rPr lang="fr-FR" dirty="0" err="1"/>
              <a:t>creates</a:t>
            </a:r>
            <a:r>
              <a:rPr lang="fr-FR" dirty="0"/>
              <a:t> </a:t>
            </a:r>
            <a:r>
              <a:rPr lang="fr-FR" dirty="0" err="1"/>
              <a:t>systemic</a:t>
            </a:r>
            <a:r>
              <a:rPr lang="fr-FR" dirty="0"/>
              <a:t> </a:t>
            </a:r>
            <a:r>
              <a:rPr lang="fr-FR" dirty="0" err="1"/>
              <a:t>failures</a:t>
            </a:r>
            <a:r>
              <a:rPr lang="fr-FR" dirty="0"/>
              <a:t> </a:t>
            </a:r>
            <a:r>
              <a:rPr lang="fr-FR" dirty="0" err="1"/>
              <a:t>that</a:t>
            </a:r>
            <a:r>
              <a:rPr lang="fr-FR" dirty="0"/>
              <a:t> </a:t>
            </a:r>
            <a:r>
              <a:rPr lang="fr-FR" dirty="0" err="1"/>
              <a:t>threaten</a:t>
            </a:r>
            <a:r>
              <a:rPr lang="fr-FR" dirty="0"/>
              <a:t> the </a:t>
            </a:r>
            <a:r>
              <a:rPr lang="fr-FR" dirty="0" err="1"/>
              <a:t>very</a:t>
            </a:r>
            <a:r>
              <a:rPr lang="fr-FR" dirty="0"/>
              <a:t> </a:t>
            </a:r>
            <a:r>
              <a:rPr lang="fr-FR" dirty="0" err="1"/>
              <a:t>continuity</a:t>
            </a:r>
            <a:r>
              <a:rPr lang="fr-FR" dirty="0"/>
              <a:t> of </a:t>
            </a:r>
            <a:r>
              <a:rPr lang="fr-FR" dirty="0" err="1"/>
              <a:t>thousands</a:t>
            </a:r>
            <a:r>
              <a:rPr lang="fr-FR" dirty="0"/>
              <a:t> of </a:t>
            </a:r>
            <a:r>
              <a:rPr lang="fr-FR" dirty="0" err="1"/>
              <a:t>SMEs</a:t>
            </a:r>
            <a:r>
              <a:rPr lang="fr-FR" dirty="0"/>
              <a:t>.</a:t>
            </a:r>
            <a:endParaRPr dirty="0"/>
          </a:p>
          <a:p>
            <a:pPr marL="0" marR="381000" lvl="0" indent="0" algn="l" rtl="0">
              <a:lnSpc>
                <a:spcPct val="100000"/>
              </a:lnSpc>
              <a:spcBef>
                <a:spcPts val="1200"/>
              </a:spcBef>
              <a:spcAft>
                <a:spcPts val="1200"/>
              </a:spcAft>
              <a:buSzPts val="1100"/>
              <a:buNone/>
            </a:pPr>
            <a:endParaRPr dirty="0"/>
          </a:p>
        </p:txBody>
      </p:sp>
      <p:sp>
        <p:nvSpPr>
          <p:cNvPr id="339" name="Google Shape;339;p30:notes">
            <a:extLst>
              <a:ext uri="{FF2B5EF4-FFF2-40B4-BE49-F238E27FC236}">
                <a16:creationId xmlns:a16="http://schemas.microsoft.com/office/drawing/2014/main" id="{4A087443-4358-1E8B-0B0B-076C3AD99F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50784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SzPts val="1100"/>
              <a:buNone/>
            </a:pPr>
            <a:r>
              <a:rPr lang="fr-FR" dirty="0"/>
              <a:t>320 </a:t>
            </a:r>
            <a:r>
              <a:rPr lang="fr-FR" dirty="0" err="1"/>
              <a:t>words</a:t>
            </a:r>
            <a:r>
              <a:rPr lang="fr-FR" dirty="0"/>
              <a:t> - </a:t>
            </a:r>
            <a:endParaRPr dirty="0"/>
          </a:p>
          <a:p>
            <a:pPr marL="0" lvl="0" indent="0" algn="l" rtl="0">
              <a:lnSpc>
                <a:spcPct val="115000"/>
              </a:lnSpc>
              <a:spcBef>
                <a:spcPts val="1200"/>
              </a:spcBef>
              <a:spcAft>
                <a:spcPts val="0"/>
              </a:spcAft>
              <a:buSzPts val="1100"/>
              <a:buNone/>
            </a:pPr>
            <a:r>
              <a:rPr lang="fr-FR" dirty="0"/>
              <a:t>Re-New </a:t>
            </a:r>
            <a:r>
              <a:rPr lang="fr-FR" dirty="0" err="1"/>
              <a:t>begins</a:t>
            </a:r>
            <a:r>
              <a:rPr lang="fr-FR" dirty="0"/>
              <a:t> by </a:t>
            </a:r>
            <a:r>
              <a:rPr lang="fr-FR" dirty="0" err="1"/>
              <a:t>rigorously</a:t>
            </a:r>
            <a:r>
              <a:rPr lang="fr-FR" dirty="0"/>
              <a:t> </a:t>
            </a:r>
            <a:r>
              <a:rPr lang="fr-FR" dirty="0" err="1"/>
              <a:t>identifying</a:t>
            </a:r>
            <a:r>
              <a:rPr lang="fr-FR" dirty="0"/>
              <a:t> top </a:t>
            </a:r>
            <a:r>
              <a:rPr lang="fr-FR" dirty="0" err="1"/>
              <a:t>aspiring</a:t>
            </a:r>
            <a:r>
              <a:rPr lang="fr-FR" dirty="0"/>
              <a:t> repreneurs—</a:t>
            </a:r>
            <a:r>
              <a:rPr lang="fr-FR" dirty="0" err="1"/>
              <a:t>those</a:t>
            </a:r>
            <a:r>
              <a:rPr lang="fr-FR" dirty="0"/>
              <a:t> </a:t>
            </a:r>
            <a:r>
              <a:rPr lang="fr-FR" dirty="0" err="1"/>
              <a:t>who</a:t>
            </a:r>
            <a:r>
              <a:rPr lang="fr-FR" dirty="0"/>
              <a:t> combine </a:t>
            </a:r>
            <a:r>
              <a:rPr lang="fr-FR" dirty="0" err="1"/>
              <a:t>industry</a:t>
            </a:r>
            <a:r>
              <a:rPr lang="fr-FR" dirty="0"/>
              <a:t> </a:t>
            </a:r>
            <a:r>
              <a:rPr lang="fr-FR" dirty="0" err="1"/>
              <a:t>experience</a:t>
            </a:r>
            <a:r>
              <a:rPr lang="fr-FR" dirty="0"/>
              <a:t>, leadership </a:t>
            </a:r>
            <a:r>
              <a:rPr lang="fr-FR" dirty="0" err="1"/>
              <a:t>skills</a:t>
            </a:r>
            <a:r>
              <a:rPr lang="fr-FR" dirty="0"/>
              <a:t>, and a </a:t>
            </a:r>
            <a:r>
              <a:rPr lang="fr-FR" dirty="0" err="1"/>
              <a:t>genuine</a:t>
            </a:r>
            <a:r>
              <a:rPr lang="fr-FR" dirty="0"/>
              <a:t> </a:t>
            </a:r>
            <a:r>
              <a:rPr lang="fr-FR" dirty="0" err="1"/>
              <a:t>commitment</a:t>
            </a:r>
            <a:r>
              <a:rPr lang="fr-FR" dirty="0"/>
              <a:t> to long-</a:t>
            </a:r>
            <a:r>
              <a:rPr lang="fr-FR" dirty="0" err="1"/>
              <a:t>term</a:t>
            </a:r>
            <a:r>
              <a:rPr lang="fr-FR" dirty="0"/>
              <a:t> value </a:t>
            </a:r>
            <a:r>
              <a:rPr lang="fr-FR" dirty="0" err="1"/>
              <a:t>creation</a:t>
            </a:r>
            <a:r>
              <a:rPr lang="fr-FR" dirty="0"/>
              <a:t>. This </a:t>
            </a:r>
            <a:r>
              <a:rPr lang="fr-FR" dirty="0" err="1"/>
              <a:t>selective</a:t>
            </a:r>
            <a:r>
              <a:rPr lang="fr-FR" dirty="0"/>
              <a:t> </a:t>
            </a:r>
            <a:r>
              <a:rPr lang="fr-FR" dirty="0" err="1"/>
              <a:t>vetting</a:t>
            </a:r>
            <a:r>
              <a:rPr lang="fr-FR" dirty="0"/>
              <a:t> </a:t>
            </a:r>
            <a:r>
              <a:rPr lang="fr-FR" dirty="0" err="1"/>
              <a:t>is</a:t>
            </a:r>
            <a:r>
              <a:rPr lang="fr-FR" dirty="0"/>
              <a:t> not a </a:t>
            </a:r>
            <a:r>
              <a:rPr lang="fr-FR" dirty="0" err="1"/>
              <a:t>luxury</a:t>
            </a:r>
            <a:r>
              <a:rPr lang="fr-FR" dirty="0"/>
              <a:t>; </a:t>
            </a:r>
            <a:r>
              <a:rPr lang="fr-FR" dirty="0" err="1"/>
              <a:t>it’s</a:t>
            </a:r>
            <a:r>
              <a:rPr lang="fr-FR" dirty="0"/>
              <a:t> essential. It </a:t>
            </a:r>
            <a:r>
              <a:rPr lang="fr-FR" dirty="0" err="1"/>
              <a:t>filters</a:t>
            </a:r>
            <a:r>
              <a:rPr lang="fr-FR" dirty="0"/>
              <a:t> out </a:t>
            </a:r>
            <a:r>
              <a:rPr lang="fr-FR" dirty="0" err="1"/>
              <a:t>underprepared</a:t>
            </a:r>
            <a:r>
              <a:rPr lang="fr-FR" dirty="0"/>
              <a:t> </a:t>
            </a:r>
            <a:r>
              <a:rPr lang="fr-FR" dirty="0" err="1"/>
              <a:t>buyers</a:t>
            </a:r>
            <a:r>
              <a:rPr lang="fr-FR" dirty="0"/>
              <a:t> and </a:t>
            </a:r>
            <a:r>
              <a:rPr lang="fr-FR" dirty="0" err="1"/>
              <a:t>focuses</a:t>
            </a:r>
            <a:r>
              <a:rPr lang="fr-FR" dirty="0"/>
              <a:t> </a:t>
            </a:r>
            <a:r>
              <a:rPr lang="fr-FR" dirty="0" err="1"/>
              <a:t>resources</a:t>
            </a:r>
            <a:r>
              <a:rPr lang="fr-FR" dirty="0"/>
              <a:t> on </a:t>
            </a:r>
            <a:r>
              <a:rPr lang="fr-FR" dirty="0" err="1"/>
              <a:t>individuals</a:t>
            </a:r>
            <a:r>
              <a:rPr lang="fr-FR" dirty="0"/>
              <a:t> </a:t>
            </a:r>
            <a:r>
              <a:rPr lang="fr-FR" dirty="0" err="1"/>
              <a:t>most</a:t>
            </a:r>
            <a:r>
              <a:rPr lang="fr-FR" dirty="0"/>
              <a:t> </a:t>
            </a:r>
            <a:r>
              <a:rPr lang="fr-FR" dirty="0" err="1"/>
              <a:t>likely</a:t>
            </a:r>
            <a:r>
              <a:rPr lang="fr-FR" dirty="0"/>
              <a:t> to </a:t>
            </a:r>
            <a:r>
              <a:rPr lang="fr-FR" dirty="0" err="1"/>
              <a:t>succeed</a:t>
            </a:r>
            <a:r>
              <a:rPr lang="fr-FR" dirty="0"/>
              <a:t>. </a:t>
            </a:r>
            <a:endParaRPr dirty="0"/>
          </a:p>
          <a:p>
            <a:pPr marL="0" lvl="0" indent="0" algn="l" rtl="0">
              <a:lnSpc>
                <a:spcPct val="115000"/>
              </a:lnSpc>
              <a:spcBef>
                <a:spcPts val="1200"/>
              </a:spcBef>
              <a:spcAft>
                <a:spcPts val="0"/>
              </a:spcAft>
              <a:buSzPts val="1100"/>
              <a:buNone/>
            </a:pPr>
            <a:r>
              <a:rPr lang="fr-FR" dirty="0"/>
              <a:t>Once candidates are </a:t>
            </a:r>
            <a:r>
              <a:rPr lang="fr-FR" dirty="0" err="1"/>
              <a:t>chosen</a:t>
            </a:r>
            <a:r>
              <a:rPr lang="fr-FR" dirty="0"/>
              <a:t>, </a:t>
            </a:r>
            <a:r>
              <a:rPr lang="fr-FR" dirty="0" err="1"/>
              <a:t>they</a:t>
            </a:r>
            <a:r>
              <a:rPr lang="fr-FR" dirty="0"/>
              <a:t> gain </a:t>
            </a:r>
            <a:r>
              <a:rPr lang="fr-FR" dirty="0" err="1"/>
              <a:t>access</a:t>
            </a:r>
            <a:r>
              <a:rPr lang="fr-FR" dirty="0"/>
              <a:t> to a </a:t>
            </a:r>
            <a:r>
              <a:rPr lang="fr-FR" dirty="0" err="1"/>
              <a:t>curated</a:t>
            </a:r>
            <a:r>
              <a:rPr lang="fr-FR" dirty="0"/>
              <a:t> pipeline of </a:t>
            </a:r>
            <a:r>
              <a:rPr lang="fr-FR" dirty="0" err="1"/>
              <a:t>vetted</a:t>
            </a:r>
            <a:r>
              <a:rPr lang="fr-FR" dirty="0"/>
              <a:t>, off-</a:t>
            </a:r>
            <a:r>
              <a:rPr lang="fr-FR" dirty="0" err="1"/>
              <a:t>market</a:t>
            </a:r>
            <a:r>
              <a:rPr lang="fr-FR" dirty="0"/>
              <a:t> </a:t>
            </a:r>
            <a:r>
              <a:rPr lang="fr-FR" dirty="0" err="1"/>
              <a:t>SMEs</a:t>
            </a:r>
            <a:r>
              <a:rPr lang="fr-FR" dirty="0"/>
              <a:t>. No more </a:t>
            </a:r>
            <a:r>
              <a:rPr lang="fr-FR" dirty="0" err="1"/>
              <a:t>wandering</a:t>
            </a:r>
            <a:r>
              <a:rPr lang="fr-FR" dirty="0"/>
              <a:t> </a:t>
            </a:r>
            <a:r>
              <a:rPr lang="fr-FR" dirty="0" err="1"/>
              <a:t>through</a:t>
            </a:r>
            <a:r>
              <a:rPr lang="fr-FR" dirty="0"/>
              <a:t> </a:t>
            </a:r>
            <a:r>
              <a:rPr lang="fr-FR" dirty="0" err="1"/>
              <a:t>fragmented</a:t>
            </a:r>
            <a:r>
              <a:rPr lang="fr-FR" dirty="0"/>
              <a:t> listings or opaque networks. This deal-</a:t>
            </a:r>
            <a:r>
              <a:rPr lang="fr-FR" dirty="0" err="1"/>
              <a:t>sourcing</a:t>
            </a:r>
            <a:r>
              <a:rPr lang="fr-FR" dirty="0"/>
              <a:t> layer </a:t>
            </a:r>
            <a:r>
              <a:rPr lang="fr-FR" dirty="0" err="1"/>
              <a:t>transforms</a:t>
            </a:r>
            <a:r>
              <a:rPr lang="fr-FR" dirty="0"/>
              <a:t> a </a:t>
            </a:r>
            <a:r>
              <a:rPr lang="fr-FR" dirty="0" err="1"/>
              <a:t>guessing</a:t>
            </a:r>
            <a:r>
              <a:rPr lang="fr-FR" dirty="0"/>
              <a:t> </a:t>
            </a:r>
            <a:r>
              <a:rPr lang="fr-FR" dirty="0" err="1"/>
              <a:t>game</a:t>
            </a:r>
            <a:r>
              <a:rPr lang="fr-FR" dirty="0"/>
              <a:t> </a:t>
            </a:r>
            <a:r>
              <a:rPr lang="fr-FR" dirty="0" err="1"/>
              <a:t>into</a:t>
            </a:r>
            <a:r>
              <a:rPr lang="fr-FR" dirty="0"/>
              <a:t> a </a:t>
            </a:r>
            <a:r>
              <a:rPr lang="fr-FR" dirty="0" err="1"/>
              <a:t>predictable</a:t>
            </a:r>
            <a:r>
              <a:rPr lang="fr-FR" dirty="0"/>
              <a:t> process—an </a:t>
            </a:r>
            <a:r>
              <a:rPr lang="fr-FR" dirty="0" err="1"/>
              <a:t>antibiotic</a:t>
            </a:r>
            <a:r>
              <a:rPr lang="fr-FR" dirty="0"/>
              <a:t> </a:t>
            </a:r>
            <a:r>
              <a:rPr lang="fr-FR" dirty="0" err="1"/>
              <a:t>against</a:t>
            </a:r>
            <a:r>
              <a:rPr lang="fr-FR" dirty="0"/>
              <a:t> the </a:t>
            </a:r>
            <a:r>
              <a:rPr lang="fr-FR" dirty="0" err="1"/>
              <a:t>endless</a:t>
            </a:r>
            <a:r>
              <a:rPr lang="fr-FR" dirty="0"/>
              <a:t> </a:t>
            </a:r>
            <a:r>
              <a:rPr lang="fr-FR" dirty="0" err="1"/>
              <a:t>search</a:t>
            </a:r>
            <a:r>
              <a:rPr lang="fr-FR" dirty="0"/>
              <a:t> effort </a:t>
            </a:r>
            <a:r>
              <a:rPr lang="fr-FR" dirty="0" err="1"/>
              <a:t>that</a:t>
            </a:r>
            <a:r>
              <a:rPr lang="fr-FR" dirty="0"/>
              <a:t> </a:t>
            </a:r>
            <a:r>
              <a:rPr lang="fr-FR" dirty="0" err="1"/>
              <a:t>derails</a:t>
            </a:r>
            <a:r>
              <a:rPr lang="fr-FR" dirty="0"/>
              <a:t> </a:t>
            </a:r>
            <a:r>
              <a:rPr lang="fr-FR" dirty="0" err="1"/>
              <a:t>many</a:t>
            </a:r>
            <a:r>
              <a:rPr lang="fr-FR" dirty="0"/>
              <a:t> </a:t>
            </a:r>
            <a:r>
              <a:rPr lang="fr-FR" dirty="0" err="1"/>
              <a:t>buyers</a:t>
            </a:r>
            <a:r>
              <a:rPr lang="fr-FR" dirty="0"/>
              <a:t>.</a:t>
            </a:r>
            <a:endParaRPr dirty="0"/>
          </a:p>
          <a:p>
            <a:pPr marL="0" lvl="0" indent="0" algn="l" rtl="0">
              <a:lnSpc>
                <a:spcPct val="115000"/>
              </a:lnSpc>
              <a:spcBef>
                <a:spcPts val="1200"/>
              </a:spcBef>
              <a:spcAft>
                <a:spcPts val="0"/>
              </a:spcAft>
              <a:buSzPts val="1100"/>
              <a:buNone/>
            </a:pPr>
            <a:r>
              <a:rPr lang="fr-FR" dirty="0"/>
              <a:t>At the </a:t>
            </a:r>
            <a:r>
              <a:rPr lang="fr-FR" dirty="0" err="1"/>
              <a:t>same</a:t>
            </a:r>
            <a:r>
              <a:rPr lang="fr-FR" dirty="0"/>
              <a:t> time, </a:t>
            </a:r>
            <a:r>
              <a:rPr lang="fr-FR" dirty="0" err="1"/>
              <a:t>each</a:t>
            </a:r>
            <a:r>
              <a:rPr lang="fr-FR" dirty="0"/>
              <a:t> repreneur </a:t>
            </a:r>
            <a:r>
              <a:rPr lang="fr-FR" dirty="0" err="1"/>
              <a:t>is</a:t>
            </a:r>
            <a:r>
              <a:rPr lang="fr-FR" dirty="0"/>
              <a:t> </a:t>
            </a:r>
            <a:r>
              <a:rPr lang="fr-FR" dirty="0" err="1"/>
              <a:t>paired</a:t>
            </a:r>
            <a:r>
              <a:rPr lang="fr-FR" dirty="0"/>
              <a:t> </a:t>
            </a:r>
            <a:r>
              <a:rPr lang="fr-FR" dirty="0" err="1"/>
              <a:t>with</a:t>
            </a:r>
            <a:r>
              <a:rPr lang="fr-FR" dirty="0"/>
              <a:t> one-on-one coaching </a:t>
            </a:r>
            <a:r>
              <a:rPr lang="fr-FR" dirty="0" err="1"/>
              <a:t>from</a:t>
            </a:r>
            <a:r>
              <a:rPr lang="fr-FR" dirty="0"/>
              <a:t> </a:t>
            </a:r>
            <a:r>
              <a:rPr lang="fr-FR" dirty="0" err="1"/>
              <a:t>seasoned</a:t>
            </a:r>
            <a:r>
              <a:rPr lang="fr-FR" dirty="0"/>
              <a:t> </a:t>
            </a:r>
            <a:r>
              <a:rPr lang="fr-FR" dirty="0" err="1"/>
              <a:t>operators</a:t>
            </a:r>
            <a:r>
              <a:rPr lang="fr-FR" dirty="0"/>
              <a:t> and </a:t>
            </a:r>
            <a:r>
              <a:rPr lang="fr-FR" dirty="0" err="1"/>
              <a:t>industry</a:t>
            </a:r>
            <a:r>
              <a:rPr lang="fr-FR" dirty="0"/>
              <a:t> experts. This </a:t>
            </a:r>
            <a:r>
              <a:rPr lang="fr-FR" dirty="0" err="1"/>
              <a:t>mentorship</a:t>
            </a:r>
            <a:r>
              <a:rPr lang="fr-FR" dirty="0"/>
              <a:t> </a:t>
            </a:r>
            <a:r>
              <a:rPr lang="fr-FR" dirty="0" err="1"/>
              <a:t>goes</a:t>
            </a:r>
            <a:r>
              <a:rPr lang="fr-FR" dirty="0"/>
              <a:t> far </a:t>
            </a:r>
            <a:r>
              <a:rPr lang="fr-FR" dirty="0" err="1"/>
              <a:t>beyond</a:t>
            </a:r>
            <a:r>
              <a:rPr lang="fr-FR" dirty="0"/>
              <a:t> </a:t>
            </a:r>
            <a:r>
              <a:rPr lang="fr-FR" dirty="0" err="1"/>
              <a:t>generic</a:t>
            </a:r>
            <a:r>
              <a:rPr lang="fr-FR" dirty="0"/>
              <a:t> </a:t>
            </a:r>
            <a:r>
              <a:rPr lang="fr-FR" dirty="0" err="1"/>
              <a:t>advice</a:t>
            </a:r>
            <a:r>
              <a:rPr lang="fr-FR" dirty="0"/>
              <a:t>, </a:t>
            </a:r>
            <a:r>
              <a:rPr lang="fr-FR" dirty="0" err="1"/>
              <a:t>diving</a:t>
            </a:r>
            <a:r>
              <a:rPr lang="fr-FR" dirty="0"/>
              <a:t> </a:t>
            </a:r>
            <a:r>
              <a:rPr lang="fr-FR" dirty="0" err="1"/>
              <a:t>into</a:t>
            </a:r>
            <a:r>
              <a:rPr lang="fr-FR" dirty="0"/>
              <a:t> valuation </a:t>
            </a:r>
            <a:r>
              <a:rPr lang="fr-FR" dirty="0" err="1"/>
              <a:t>methodologies</a:t>
            </a:r>
            <a:r>
              <a:rPr lang="fr-FR" dirty="0"/>
              <a:t>, </a:t>
            </a:r>
            <a:r>
              <a:rPr lang="fr-FR" dirty="0" err="1"/>
              <a:t>negotiation</a:t>
            </a:r>
            <a:r>
              <a:rPr lang="fr-FR" dirty="0"/>
              <a:t> </a:t>
            </a:r>
            <a:r>
              <a:rPr lang="fr-FR" dirty="0" err="1"/>
              <a:t>tactics</a:t>
            </a:r>
            <a:r>
              <a:rPr lang="fr-FR" dirty="0"/>
              <a:t>, and </a:t>
            </a:r>
            <a:r>
              <a:rPr lang="fr-FR" dirty="0" err="1"/>
              <a:t>operational</a:t>
            </a:r>
            <a:r>
              <a:rPr lang="fr-FR" dirty="0"/>
              <a:t> </a:t>
            </a:r>
            <a:r>
              <a:rPr lang="fr-FR" dirty="0" err="1"/>
              <a:t>blueprints</a:t>
            </a:r>
            <a:r>
              <a:rPr lang="fr-FR" dirty="0"/>
              <a:t>. </a:t>
            </a:r>
            <a:endParaRPr dirty="0"/>
          </a:p>
          <a:p>
            <a:pPr marL="0" lvl="0" indent="0" algn="l" rtl="0">
              <a:lnSpc>
                <a:spcPct val="115000"/>
              </a:lnSpc>
              <a:spcBef>
                <a:spcPts val="1200"/>
              </a:spcBef>
              <a:spcAft>
                <a:spcPts val="0"/>
              </a:spcAft>
              <a:buSzPts val="1100"/>
              <a:buNone/>
            </a:pPr>
            <a:r>
              <a:rPr lang="fr-FR" dirty="0" err="1"/>
              <a:t>Parallel</a:t>
            </a:r>
            <a:r>
              <a:rPr lang="fr-FR" dirty="0"/>
              <a:t> to coaching, Re-New </a:t>
            </a:r>
            <a:r>
              <a:rPr lang="fr-FR" dirty="0" err="1"/>
              <a:t>also</a:t>
            </a:r>
            <a:r>
              <a:rPr lang="fr-FR" dirty="0"/>
              <a:t> </a:t>
            </a:r>
            <a:r>
              <a:rPr lang="fr-FR" dirty="0" err="1"/>
              <a:t>integrates</a:t>
            </a:r>
            <a:r>
              <a:rPr lang="fr-FR" dirty="0"/>
              <a:t> a network of </a:t>
            </a:r>
            <a:r>
              <a:rPr lang="fr-FR" dirty="0" err="1"/>
              <a:t>trusted</a:t>
            </a:r>
            <a:r>
              <a:rPr lang="fr-FR" dirty="0"/>
              <a:t> </a:t>
            </a:r>
            <a:r>
              <a:rPr lang="fr-FR" dirty="0" err="1"/>
              <a:t>legal</a:t>
            </a:r>
            <a:r>
              <a:rPr lang="fr-FR" dirty="0"/>
              <a:t> and due-diligence </a:t>
            </a:r>
            <a:r>
              <a:rPr lang="fr-FR" dirty="0" err="1"/>
              <a:t>partners</a:t>
            </a:r>
            <a:r>
              <a:rPr lang="fr-FR" dirty="0"/>
              <a:t>. </a:t>
            </a:r>
            <a:r>
              <a:rPr lang="fr-FR" dirty="0" err="1"/>
              <a:t>Preferred</a:t>
            </a:r>
            <a:r>
              <a:rPr lang="fr-FR" dirty="0"/>
              <a:t> arrangements </a:t>
            </a:r>
            <a:r>
              <a:rPr lang="fr-FR" dirty="0" err="1"/>
              <a:t>with</a:t>
            </a:r>
            <a:r>
              <a:rPr lang="fr-FR" dirty="0"/>
              <a:t> top </a:t>
            </a:r>
            <a:r>
              <a:rPr lang="fr-FR" dirty="0" err="1"/>
              <a:t>advisory</a:t>
            </a:r>
            <a:r>
              <a:rPr lang="fr-FR" dirty="0"/>
              <a:t> </a:t>
            </a:r>
            <a:r>
              <a:rPr lang="fr-FR" dirty="0" err="1"/>
              <a:t>firms</a:t>
            </a:r>
            <a:r>
              <a:rPr lang="fr-FR" dirty="0"/>
              <a:t> </a:t>
            </a:r>
            <a:r>
              <a:rPr lang="fr-FR" dirty="0" err="1"/>
              <a:t>streamline</a:t>
            </a:r>
            <a:r>
              <a:rPr lang="fr-FR" dirty="0"/>
              <a:t> </a:t>
            </a:r>
            <a:r>
              <a:rPr lang="fr-FR" dirty="0" err="1"/>
              <a:t>contract</a:t>
            </a:r>
            <a:r>
              <a:rPr lang="fr-FR" dirty="0"/>
              <a:t> drafting, </a:t>
            </a:r>
            <a:r>
              <a:rPr lang="fr-FR" dirty="0" err="1"/>
              <a:t>regulatory</a:t>
            </a:r>
            <a:r>
              <a:rPr lang="fr-FR" dirty="0"/>
              <a:t> compliance, and </a:t>
            </a:r>
            <a:r>
              <a:rPr lang="fr-FR" dirty="0" err="1"/>
              <a:t>risk</a:t>
            </a:r>
            <a:r>
              <a:rPr lang="fr-FR" dirty="0"/>
              <a:t> management. This </a:t>
            </a:r>
            <a:r>
              <a:rPr lang="fr-FR" dirty="0" err="1"/>
              <a:t>coordinated</a:t>
            </a:r>
            <a:r>
              <a:rPr lang="fr-FR" dirty="0"/>
              <a:t>, end-to-end </a:t>
            </a:r>
            <a:r>
              <a:rPr lang="fr-FR" dirty="0" err="1"/>
              <a:t>legal</a:t>
            </a:r>
            <a:r>
              <a:rPr lang="fr-FR" dirty="0"/>
              <a:t> and due-diligence solution replaces the </a:t>
            </a:r>
            <a:r>
              <a:rPr lang="fr-FR" dirty="0" err="1"/>
              <a:t>expensive</a:t>
            </a:r>
            <a:r>
              <a:rPr lang="fr-FR" dirty="0"/>
              <a:t>, </a:t>
            </a:r>
            <a:r>
              <a:rPr lang="fr-FR" dirty="0" err="1"/>
              <a:t>piecemeal</a:t>
            </a:r>
            <a:r>
              <a:rPr lang="fr-FR" dirty="0"/>
              <a:t> </a:t>
            </a:r>
            <a:r>
              <a:rPr lang="fr-FR" dirty="0" err="1"/>
              <a:t>advisor</a:t>
            </a:r>
            <a:r>
              <a:rPr lang="fr-FR" dirty="0"/>
              <a:t> patchwork </a:t>
            </a:r>
            <a:r>
              <a:rPr lang="fr-FR" dirty="0" err="1"/>
              <a:t>that</a:t>
            </a:r>
            <a:r>
              <a:rPr lang="fr-FR" dirty="0"/>
              <a:t> </a:t>
            </a:r>
            <a:r>
              <a:rPr lang="fr-FR" dirty="0" err="1"/>
              <a:t>buyers</a:t>
            </a:r>
            <a:r>
              <a:rPr lang="fr-FR" dirty="0"/>
              <a:t> </a:t>
            </a:r>
            <a:r>
              <a:rPr lang="fr-FR" dirty="0" err="1"/>
              <a:t>typically</a:t>
            </a:r>
            <a:r>
              <a:rPr lang="fr-FR" dirty="0"/>
              <a:t> face. </a:t>
            </a:r>
            <a:endParaRPr dirty="0"/>
          </a:p>
          <a:p>
            <a:pPr marL="0" lvl="0" indent="0" algn="l" rtl="0">
              <a:lnSpc>
                <a:spcPct val="115000"/>
              </a:lnSpc>
              <a:spcBef>
                <a:spcPts val="1200"/>
              </a:spcBef>
              <a:spcAft>
                <a:spcPts val="0"/>
              </a:spcAft>
              <a:buSzPts val="1100"/>
              <a:buNone/>
            </a:pPr>
            <a:r>
              <a:rPr lang="fr-FR" dirty="0" err="1"/>
              <a:t>Financing</a:t>
            </a:r>
            <a:r>
              <a:rPr lang="fr-FR" dirty="0"/>
              <a:t> </a:t>
            </a:r>
            <a:r>
              <a:rPr lang="fr-FR" dirty="0" err="1"/>
              <a:t>is</a:t>
            </a:r>
            <a:r>
              <a:rPr lang="fr-FR" dirty="0"/>
              <a:t> </a:t>
            </a:r>
            <a:r>
              <a:rPr lang="fr-FR" dirty="0" err="1"/>
              <a:t>woven</a:t>
            </a:r>
            <a:r>
              <a:rPr lang="fr-FR" dirty="0"/>
              <a:t> </a:t>
            </a:r>
            <a:r>
              <a:rPr lang="fr-FR" dirty="0" err="1"/>
              <a:t>into</a:t>
            </a:r>
            <a:r>
              <a:rPr lang="fr-FR" dirty="0"/>
              <a:t> the </a:t>
            </a:r>
            <a:r>
              <a:rPr lang="fr-FR" dirty="0" err="1"/>
              <a:t>acceleration</a:t>
            </a:r>
            <a:r>
              <a:rPr lang="fr-FR" dirty="0"/>
              <a:t> </a:t>
            </a:r>
            <a:r>
              <a:rPr lang="fr-FR" dirty="0" err="1"/>
              <a:t>journey</a:t>
            </a:r>
            <a:r>
              <a:rPr lang="fr-FR" dirty="0"/>
              <a:t> as </a:t>
            </a:r>
            <a:r>
              <a:rPr lang="fr-FR" dirty="0" err="1"/>
              <a:t>well</a:t>
            </a:r>
            <a:r>
              <a:rPr lang="fr-FR" dirty="0"/>
              <a:t>. </a:t>
            </a:r>
            <a:r>
              <a:rPr lang="fr-FR" dirty="0" err="1"/>
              <a:t>Through</a:t>
            </a:r>
            <a:r>
              <a:rPr lang="fr-FR" dirty="0"/>
              <a:t> </a:t>
            </a:r>
            <a:r>
              <a:rPr lang="fr-FR" dirty="0" err="1"/>
              <a:t>established</a:t>
            </a:r>
            <a:r>
              <a:rPr lang="fr-FR" dirty="0"/>
              <a:t> </a:t>
            </a:r>
            <a:r>
              <a:rPr lang="fr-FR" dirty="0" err="1"/>
              <a:t>relationships</a:t>
            </a:r>
            <a:r>
              <a:rPr lang="fr-FR" dirty="0"/>
              <a:t> </a:t>
            </a:r>
            <a:r>
              <a:rPr lang="fr-FR" dirty="0" err="1"/>
              <a:t>with</a:t>
            </a:r>
            <a:r>
              <a:rPr lang="fr-FR" dirty="0"/>
              <a:t> </a:t>
            </a:r>
            <a:r>
              <a:rPr lang="fr-FR" dirty="0" err="1"/>
              <a:t>banks</a:t>
            </a:r>
            <a:r>
              <a:rPr lang="fr-FR" dirty="0"/>
              <a:t> and alternative </a:t>
            </a:r>
            <a:r>
              <a:rPr lang="fr-FR" dirty="0" err="1"/>
              <a:t>lenders</a:t>
            </a:r>
            <a:r>
              <a:rPr lang="fr-FR" dirty="0"/>
              <a:t>, </a:t>
            </a:r>
            <a:r>
              <a:rPr lang="fr-FR" dirty="0" err="1"/>
              <a:t>we</a:t>
            </a:r>
            <a:r>
              <a:rPr lang="fr-FR" dirty="0"/>
              <a:t> </a:t>
            </a:r>
            <a:r>
              <a:rPr lang="fr-FR" dirty="0" err="1"/>
              <a:t>secure</a:t>
            </a:r>
            <a:r>
              <a:rPr lang="fr-FR" dirty="0"/>
              <a:t> bankable contacts </a:t>
            </a:r>
            <a:r>
              <a:rPr lang="fr-FR" dirty="0" err="1"/>
              <a:t>that</a:t>
            </a:r>
            <a:r>
              <a:rPr lang="fr-FR" dirty="0"/>
              <a:t> </a:t>
            </a:r>
            <a:r>
              <a:rPr lang="fr-FR" dirty="0" err="1"/>
              <a:t>dramatically</a:t>
            </a:r>
            <a:r>
              <a:rPr lang="fr-FR" dirty="0"/>
              <a:t> </a:t>
            </a:r>
            <a:r>
              <a:rPr lang="fr-FR" dirty="0" err="1"/>
              <a:t>reduce</a:t>
            </a:r>
            <a:r>
              <a:rPr lang="fr-FR" dirty="0"/>
              <a:t> capital </a:t>
            </a:r>
            <a:r>
              <a:rPr lang="fr-FR" dirty="0" err="1"/>
              <a:t>uncertainty</a:t>
            </a:r>
            <a:r>
              <a:rPr lang="fr-FR" dirty="0"/>
              <a:t>. </a:t>
            </a:r>
            <a:r>
              <a:rPr lang="fr-FR" dirty="0" err="1"/>
              <a:t>Financing</a:t>
            </a:r>
            <a:r>
              <a:rPr lang="fr-FR" dirty="0"/>
              <a:t> </a:t>
            </a:r>
            <a:r>
              <a:rPr lang="fr-FR" dirty="0" err="1"/>
              <a:t>without</a:t>
            </a:r>
            <a:r>
              <a:rPr lang="fr-FR" dirty="0"/>
              <a:t> </a:t>
            </a:r>
            <a:r>
              <a:rPr lang="fr-FR" dirty="0" err="1"/>
              <a:t>our</a:t>
            </a:r>
            <a:r>
              <a:rPr lang="fr-FR" dirty="0"/>
              <a:t> program </a:t>
            </a:r>
            <a:r>
              <a:rPr lang="fr-FR" dirty="0" err="1"/>
              <a:t>is</a:t>
            </a:r>
            <a:r>
              <a:rPr lang="fr-FR" dirty="0"/>
              <a:t> like </a:t>
            </a:r>
            <a:r>
              <a:rPr lang="fr-FR" dirty="0" err="1"/>
              <a:t>driving</a:t>
            </a:r>
            <a:r>
              <a:rPr lang="fr-FR" dirty="0"/>
              <a:t> blind; </a:t>
            </a:r>
            <a:r>
              <a:rPr lang="fr-FR" dirty="0" err="1"/>
              <a:t>with</a:t>
            </a:r>
            <a:r>
              <a:rPr lang="fr-FR" dirty="0"/>
              <a:t> Re-New, </a:t>
            </a:r>
            <a:r>
              <a:rPr lang="fr-FR" dirty="0" err="1"/>
              <a:t>it’s</a:t>
            </a:r>
            <a:r>
              <a:rPr lang="fr-FR" dirty="0"/>
              <a:t> a </a:t>
            </a:r>
            <a:r>
              <a:rPr lang="fr-FR" dirty="0" err="1"/>
              <a:t>focused</a:t>
            </a:r>
            <a:r>
              <a:rPr lang="fr-FR" dirty="0"/>
              <a:t>, </a:t>
            </a:r>
            <a:r>
              <a:rPr lang="fr-FR" dirty="0" err="1"/>
              <a:t>lower-risk</a:t>
            </a:r>
            <a:r>
              <a:rPr lang="fr-FR" dirty="0"/>
              <a:t> </a:t>
            </a:r>
            <a:r>
              <a:rPr lang="fr-FR" dirty="0" err="1"/>
              <a:t>path</a:t>
            </a:r>
            <a:r>
              <a:rPr lang="fr-FR" dirty="0"/>
              <a:t> to </a:t>
            </a:r>
            <a:r>
              <a:rPr lang="fr-FR" dirty="0" err="1"/>
              <a:t>closing</a:t>
            </a:r>
            <a:r>
              <a:rPr lang="fr-FR" dirty="0"/>
              <a:t>.</a:t>
            </a:r>
            <a:endParaRPr dirty="0"/>
          </a:p>
          <a:p>
            <a:pPr marL="0" lvl="0" indent="0" algn="l" rtl="0">
              <a:lnSpc>
                <a:spcPct val="115000"/>
              </a:lnSpc>
              <a:spcBef>
                <a:spcPts val="1200"/>
              </a:spcBef>
              <a:spcAft>
                <a:spcPts val="0"/>
              </a:spcAft>
              <a:buSzPts val="1100"/>
              <a:buNone/>
            </a:pPr>
            <a:r>
              <a:rPr lang="fr-FR" dirty="0" err="1"/>
              <a:t>Crucially</a:t>
            </a:r>
            <a:r>
              <a:rPr lang="fr-FR" dirty="0"/>
              <a:t>, support continues post-acquisition. </a:t>
            </a:r>
            <a:r>
              <a:rPr lang="fr-FR" dirty="0" err="1"/>
              <a:t>Reprenuers</a:t>
            </a:r>
            <a:r>
              <a:rPr lang="fr-FR" dirty="0"/>
              <a:t> </a:t>
            </a:r>
            <a:r>
              <a:rPr lang="fr-FR" dirty="0" err="1"/>
              <a:t>receive</a:t>
            </a:r>
            <a:r>
              <a:rPr lang="fr-FR" dirty="0"/>
              <a:t> </a:t>
            </a:r>
            <a:r>
              <a:rPr lang="fr-FR" dirty="0" err="1"/>
              <a:t>ongoing</a:t>
            </a:r>
            <a:r>
              <a:rPr lang="fr-FR" dirty="0"/>
              <a:t> coaching </a:t>
            </a:r>
            <a:r>
              <a:rPr lang="fr-FR" dirty="0" err="1"/>
              <a:t>focused</a:t>
            </a:r>
            <a:r>
              <a:rPr lang="fr-FR" dirty="0"/>
              <a:t> on digital </a:t>
            </a:r>
            <a:r>
              <a:rPr lang="fr-FR" dirty="0" err="1"/>
              <a:t>modernization</a:t>
            </a:r>
            <a:r>
              <a:rPr lang="fr-FR" dirty="0"/>
              <a:t> and ESG </a:t>
            </a:r>
            <a:r>
              <a:rPr lang="fr-FR" dirty="0" err="1"/>
              <a:t>integration</a:t>
            </a:r>
            <a:r>
              <a:rPr lang="fr-FR" dirty="0"/>
              <a:t>—the “</a:t>
            </a:r>
            <a:r>
              <a:rPr lang="fr-FR" dirty="0" err="1"/>
              <a:t>grey</a:t>
            </a:r>
            <a:r>
              <a:rPr lang="fr-FR" dirty="0"/>
              <a:t>-to-green” transformation </a:t>
            </a:r>
            <a:r>
              <a:rPr lang="fr-FR" dirty="0" err="1"/>
              <a:t>that</a:t>
            </a:r>
            <a:r>
              <a:rPr lang="fr-FR" dirty="0"/>
              <a:t> </a:t>
            </a:r>
            <a:r>
              <a:rPr lang="fr-FR" dirty="0" err="1"/>
              <a:t>unlocks</a:t>
            </a:r>
            <a:r>
              <a:rPr lang="fr-FR" dirty="0"/>
              <a:t> </a:t>
            </a:r>
            <a:r>
              <a:rPr lang="fr-FR" dirty="0" err="1"/>
              <a:t>additional</a:t>
            </a:r>
            <a:r>
              <a:rPr lang="fr-FR" dirty="0"/>
              <a:t> value. </a:t>
            </a:r>
            <a:r>
              <a:rPr lang="fr-FR" dirty="0" err="1"/>
              <a:t>Embedding</a:t>
            </a:r>
            <a:r>
              <a:rPr lang="fr-FR" dirty="0"/>
              <a:t> </a:t>
            </a:r>
            <a:r>
              <a:rPr lang="fr-FR" dirty="0" err="1"/>
              <a:t>sustainability</a:t>
            </a:r>
            <a:r>
              <a:rPr lang="fr-FR" dirty="0"/>
              <a:t> </a:t>
            </a:r>
            <a:r>
              <a:rPr lang="fr-FR" dirty="0" err="1"/>
              <a:t>from</a:t>
            </a:r>
            <a:r>
              <a:rPr lang="fr-FR" dirty="0"/>
              <a:t> </a:t>
            </a:r>
            <a:r>
              <a:rPr lang="fr-FR" dirty="0" err="1"/>
              <a:t>day</a:t>
            </a:r>
            <a:r>
              <a:rPr lang="fr-FR" dirty="0"/>
              <a:t> one </a:t>
            </a:r>
            <a:r>
              <a:rPr lang="fr-FR" dirty="0" err="1"/>
              <a:t>turns</a:t>
            </a:r>
            <a:r>
              <a:rPr lang="fr-FR" dirty="0"/>
              <a:t> </a:t>
            </a:r>
            <a:r>
              <a:rPr lang="fr-FR" dirty="0" err="1"/>
              <a:t>each</a:t>
            </a:r>
            <a:r>
              <a:rPr lang="fr-FR" dirty="0"/>
              <a:t> acquisition </a:t>
            </a:r>
            <a:r>
              <a:rPr lang="fr-FR" dirty="0" err="1"/>
              <a:t>into</a:t>
            </a:r>
            <a:r>
              <a:rPr lang="fr-FR" dirty="0"/>
              <a:t> a force for </a:t>
            </a:r>
            <a:r>
              <a:rPr lang="fr-FR" dirty="0" err="1"/>
              <a:t>community</a:t>
            </a:r>
            <a:r>
              <a:rPr lang="fr-FR" dirty="0"/>
              <a:t> and </a:t>
            </a:r>
            <a:r>
              <a:rPr lang="fr-FR" dirty="0" err="1"/>
              <a:t>environmental</a:t>
            </a:r>
            <a:r>
              <a:rPr lang="fr-FR" dirty="0"/>
              <a:t> good. This </a:t>
            </a:r>
            <a:r>
              <a:rPr lang="fr-FR" dirty="0" err="1"/>
              <a:t>ensures</a:t>
            </a:r>
            <a:r>
              <a:rPr lang="fr-FR" dirty="0"/>
              <a:t> Re-New </a:t>
            </a:r>
            <a:r>
              <a:rPr lang="fr-FR" dirty="0" err="1"/>
              <a:t>isn’t</a:t>
            </a:r>
            <a:r>
              <a:rPr lang="fr-FR" dirty="0"/>
              <a:t> </a:t>
            </a:r>
            <a:r>
              <a:rPr lang="fr-FR" dirty="0" err="1"/>
              <a:t>just</a:t>
            </a:r>
            <a:r>
              <a:rPr lang="fr-FR" dirty="0"/>
              <a:t> a </a:t>
            </a:r>
            <a:r>
              <a:rPr lang="fr-FR" dirty="0" err="1"/>
              <a:t>nice</a:t>
            </a:r>
            <a:r>
              <a:rPr lang="fr-FR" dirty="0"/>
              <a:t>-to-have </a:t>
            </a:r>
            <a:r>
              <a:rPr lang="fr-FR" dirty="0" err="1"/>
              <a:t>aspirin</a:t>
            </a:r>
            <a:r>
              <a:rPr lang="fr-FR" dirty="0"/>
              <a:t>—</a:t>
            </a:r>
            <a:r>
              <a:rPr lang="fr-FR" dirty="0" err="1"/>
              <a:t>it’s</a:t>
            </a:r>
            <a:r>
              <a:rPr lang="fr-FR" dirty="0"/>
              <a:t> the </a:t>
            </a:r>
            <a:r>
              <a:rPr lang="fr-FR" dirty="0" err="1"/>
              <a:t>antibiotic</a:t>
            </a:r>
            <a:r>
              <a:rPr lang="fr-FR" dirty="0"/>
              <a:t> the SME succession </a:t>
            </a:r>
            <a:r>
              <a:rPr lang="fr-FR" dirty="0" err="1"/>
              <a:t>ecosystem</a:t>
            </a:r>
            <a:r>
              <a:rPr lang="fr-FR" dirty="0"/>
              <a:t> </a:t>
            </a:r>
            <a:r>
              <a:rPr lang="fr-FR" dirty="0" err="1"/>
              <a:t>desperately</a:t>
            </a:r>
            <a:r>
              <a:rPr lang="fr-FR" dirty="0"/>
              <a:t> </a:t>
            </a:r>
            <a:r>
              <a:rPr lang="fr-FR" dirty="0" err="1"/>
              <a:t>needs</a:t>
            </a:r>
            <a:r>
              <a:rPr lang="fr-FR" dirty="0"/>
              <a:t>.</a:t>
            </a:r>
            <a:endParaRPr dirty="0"/>
          </a:p>
          <a:p>
            <a:pPr marL="0" lvl="0" indent="0" algn="l" rtl="0">
              <a:lnSpc>
                <a:spcPct val="115000"/>
              </a:lnSpc>
              <a:spcBef>
                <a:spcPts val="1200"/>
              </a:spcBef>
              <a:spcAft>
                <a:spcPts val="0"/>
              </a:spcAft>
              <a:buSzPts val="1100"/>
              <a:buNone/>
            </a:pPr>
            <a:r>
              <a:rPr lang="fr-FR" dirty="0"/>
              <a:t>In short, Re-</a:t>
            </a:r>
            <a:r>
              <a:rPr lang="fr-FR" dirty="0" err="1"/>
              <a:t>New’s</a:t>
            </a:r>
            <a:r>
              <a:rPr lang="fr-FR" dirty="0"/>
              <a:t> end-to-end, </a:t>
            </a:r>
            <a:r>
              <a:rPr lang="fr-FR" dirty="0" err="1"/>
              <a:t>fully</a:t>
            </a:r>
            <a:r>
              <a:rPr lang="fr-FR" dirty="0"/>
              <a:t> </a:t>
            </a:r>
            <a:r>
              <a:rPr lang="fr-FR" dirty="0" err="1"/>
              <a:t>structured</a:t>
            </a:r>
            <a:r>
              <a:rPr lang="fr-FR" dirty="0"/>
              <a:t> </a:t>
            </a:r>
            <a:r>
              <a:rPr lang="fr-FR" dirty="0" err="1"/>
              <a:t>acceleration</a:t>
            </a:r>
            <a:r>
              <a:rPr lang="fr-FR" dirty="0"/>
              <a:t> program </a:t>
            </a:r>
            <a:r>
              <a:rPr lang="fr-FR" dirty="0" err="1"/>
              <a:t>eradicates</a:t>
            </a:r>
            <a:r>
              <a:rPr lang="fr-FR" dirty="0"/>
              <a:t> </a:t>
            </a:r>
            <a:r>
              <a:rPr lang="fr-FR" dirty="0" err="1"/>
              <a:t>systemic</a:t>
            </a:r>
            <a:r>
              <a:rPr lang="fr-FR" dirty="0"/>
              <a:t> pain points in SME transmission. </a:t>
            </a:r>
            <a:r>
              <a:rPr lang="fr-FR" dirty="0" err="1"/>
              <a:t>It’s</a:t>
            </a:r>
            <a:r>
              <a:rPr lang="fr-FR" dirty="0"/>
              <a:t> not an </a:t>
            </a:r>
            <a:r>
              <a:rPr lang="fr-FR" dirty="0" err="1"/>
              <a:t>optional</a:t>
            </a:r>
            <a:r>
              <a:rPr lang="fr-FR" dirty="0"/>
              <a:t> </a:t>
            </a:r>
            <a:r>
              <a:rPr lang="fr-FR" dirty="0" err="1"/>
              <a:t>luxury</a:t>
            </a:r>
            <a:r>
              <a:rPr lang="fr-FR" dirty="0"/>
              <a:t> or </a:t>
            </a:r>
            <a:r>
              <a:rPr lang="fr-FR" dirty="0" err="1"/>
              <a:t>temporary</a:t>
            </a:r>
            <a:r>
              <a:rPr lang="fr-FR" dirty="0"/>
              <a:t> </a:t>
            </a:r>
            <a:r>
              <a:rPr lang="fr-FR" dirty="0" err="1"/>
              <a:t>remedy</a:t>
            </a:r>
            <a:r>
              <a:rPr lang="fr-FR" dirty="0"/>
              <a:t>; </a:t>
            </a:r>
            <a:r>
              <a:rPr lang="fr-FR" dirty="0" err="1"/>
              <a:t>it’s</a:t>
            </a:r>
            <a:r>
              <a:rPr lang="fr-FR" dirty="0"/>
              <a:t> the essential cure </a:t>
            </a:r>
            <a:r>
              <a:rPr lang="fr-FR" dirty="0" err="1"/>
              <a:t>that</a:t>
            </a:r>
            <a:r>
              <a:rPr lang="fr-FR" dirty="0"/>
              <a:t> drives </a:t>
            </a:r>
            <a:r>
              <a:rPr lang="fr-FR" dirty="0" err="1"/>
              <a:t>successful</a:t>
            </a:r>
            <a:r>
              <a:rPr lang="fr-FR" dirty="0"/>
              <a:t>, </a:t>
            </a:r>
            <a:r>
              <a:rPr lang="fr-FR" dirty="0" err="1"/>
              <a:t>sustainable</a:t>
            </a:r>
            <a:r>
              <a:rPr lang="fr-FR" dirty="0"/>
              <a:t> business transitions.</a:t>
            </a:r>
            <a:endParaRPr dirty="0"/>
          </a:p>
          <a:p>
            <a:pPr marL="0" lvl="0" indent="0" algn="l" rtl="0">
              <a:lnSpc>
                <a:spcPct val="115000"/>
              </a:lnSpc>
              <a:spcBef>
                <a:spcPts val="1200"/>
              </a:spcBef>
              <a:spcAft>
                <a:spcPts val="1200"/>
              </a:spcAft>
              <a:buSzPts val="1100"/>
              <a:buNone/>
            </a:pPr>
            <a:endParaRPr dirty="0"/>
          </a:p>
        </p:txBody>
      </p:sp>
      <p:sp>
        <p:nvSpPr>
          <p:cNvPr id="350" name="Google Shape;350;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955173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a:extLst>
            <a:ext uri="{FF2B5EF4-FFF2-40B4-BE49-F238E27FC236}">
              <a16:creationId xmlns:a16="http://schemas.microsoft.com/office/drawing/2014/main" id="{545ED987-FE7B-328B-ACC2-833AAE674D2E}"/>
            </a:ext>
          </a:extLst>
        </p:cNvPr>
        <p:cNvGrpSpPr/>
        <p:nvPr/>
      </p:nvGrpSpPr>
      <p:grpSpPr>
        <a:xfrm>
          <a:off x="0" y="0"/>
          <a:ext cx="0" cy="0"/>
          <a:chOff x="0" y="0"/>
          <a:chExt cx="0" cy="0"/>
        </a:xfrm>
      </p:grpSpPr>
      <p:sp>
        <p:nvSpPr>
          <p:cNvPr id="463" name="Google Shape;463;g35f5681e131_0_26:notes">
            <a:extLst>
              <a:ext uri="{FF2B5EF4-FFF2-40B4-BE49-F238E27FC236}">
                <a16:creationId xmlns:a16="http://schemas.microsoft.com/office/drawing/2014/main" id="{8F6B29D2-302E-43D6-0934-BA693646578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sz="1800">
                <a:solidFill>
                  <a:srgbClr val="000000"/>
                </a:solidFill>
                <a:latin typeface="Inter"/>
                <a:ea typeface="Inter"/>
                <a:cs typeface="Inter"/>
                <a:sym typeface="Inter"/>
              </a:rPr>
              <a:t>The SME transmission landscape is highly fragmented. A range of indirect and direct players each tackle isolated parts of the challenge, but none provide a truly integrated solution tailored to individual buyers.</a:t>
            </a:r>
            <a:endParaRPr/>
          </a:p>
          <a:p>
            <a:pPr marL="0" lvl="0" indent="0" algn="l" rtl="0">
              <a:lnSpc>
                <a:spcPct val="100000"/>
              </a:lnSpc>
              <a:spcBef>
                <a:spcPts val="0"/>
              </a:spcBef>
              <a:spcAft>
                <a:spcPts val="0"/>
              </a:spcAft>
              <a:buSzPts val="1100"/>
              <a:buNone/>
            </a:pPr>
            <a:r>
              <a:rPr lang="fr-FR" sz="1800">
                <a:solidFill>
                  <a:srgbClr val="000000"/>
                </a:solidFill>
                <a:latin typeface="Inter"/>
                <a:ea typeface="Inter"/>
                <a:cs typeface="Inter"/>
                <a:sym typeface="Inter"/>
              </a:rPr>
              <a:t>Re-New fills that gap. We offer a full-stack approach that combines rigorous deal selection, modular end-to-end support, and an engaged community of peers and experts. Our platform is designed to make SME acquisition accessible, transparent, and effective, especially for the new generation of entrepreneurial buyers.</a:t>
            </a:r>
            <a:endParaRPr/>
          </a:p>
          <a:p>
            <a:pPr marL="0" lvl="0" indent="0" algn="l" rtl="0">
              <a:lnSpc>
                <a:spcPct val="100000"/>
              </a:lnSpc>
              <a:spcBef>
                <a:spcPts val="0"/>
              </a:spcBef>
              <a:spcAft>
                <a:spcPts val="0"/>
              </a:spcAft>
              <a:buSzPts val="1100"/>
              <a:buNone/>
            </a:pPr>
            <a:r>
              <a:rPr lang="fr-FR" sz="1800">
                <a:solidFill>
                  <a:srgbClr val="000000"/>
                </a:solidFill>
                <a:latin typeface="Inter"/>
                <a:ea typeface="Inter"/>
                <a:cs typeface="Inter"/>
                <a:sym typeface="Inter"/>
              </a:rPr>
              <a:t>We range from indirect support, to project clarification, coaching and target research, through the support of public and private entities. We also provide direct support, in due diligence, financing and legal aspects, until post acquisition, thanks to our network of banks and institutions, M&amp;A firms, brokers and deal platforms. </a:t>
            </a:r>
            <a:endParaRPr/>
          </a:p>
          <a:p>
            <a:pPr marL="0" lvl="0" indent="0" algn="l" rtl="0">
              <a:lnSpc>
                <a:spcPct val="100000"/>
              </a:lnSpc>
              <a:spcBef>
                <a:spcPts val="0"/>
              </a:spcBef>
              <a:spcAft>
                <a:spcPts val="0"/>
              </a:spcAft>
              <a:buSzPts val="1100"/>
              <a:buNone/>
            </a:pPr>
            <a:r>
              <a:rPr lang="fr-FR" sz="1800">
                <a:solidFill>
                  <a:srgbClr val="000000"/>
                </a:solidFill>
                <a:latin typeface="Inter"/>
                <a:ea typeface="Inter"/>
                <a:cs typeface="Inter"/>
                <a:sym typeface="Inter"/>
              </a:rPr>
              <a:t>Hence, Re-New’s unique acceleration programme offers the strong support for selected repreneurs. </a:t>
            </a:r>
            <a:endParaRPr/>
          </a:p>
          <a:p>
            <a:pPr marL="0" lvl="0" indent="0" algn="l" rtl="0">
              <a:lnSpc>
                <a:spcPct val="100000"/>
              </a:lnSpc>
              <a:spcBef>
                <a:spcPts val="0"/>
              </a:spcBef>
              <a:spcAft>
                <a:spcPts val="0"/>
              </a:spcAft>
              <a:buSzPts val="1100"/>
              <a:buNone/>
            </a:pPr>
            <a:endParaRPr sz="1800">
              <a:solidFill>
                <a:srgbClr val="000000"/>
              </a:solidFill>
              <a:latin typeface="Inter"/>
              <a:ea typeface="Inter"/>
              <a:cs typeface="Inter"/>
              <a:sym typeface="Inter"/>
            </a:endParaRPr>
          </a:p>
          <a:p>
            <a:pPr marL="0" lvl="0" indent="0" algn="l" rtl="0">
              <a:lnSpc>
                <a:spcPct val="100000"/>
              </a:lnSpc>
              <a:spcBef>
                <a:spcPts val="0"/>
              </a:spcBef>
              <a:spcAft>
                <a:spcPts val="0"/>
              </a:spcAft>
              <a:buSzPts val="1100"/>
              <a:buNone/>
            </a:pPr>
            <a:endParaRPr sz="1800">
              <a:solidFill>
                <a:srgbClr val="000000"/>
              </a:solidFill>
              <a:latin typeface="Inter"/>
              <a:ea typeface="Inter"/>
              <a:cs typeface="Inter"/>
              <a:sym typeface="Inter"/>
            </a:endParaRPr>
          </a:p>
          <a:p>
            <a:pPr marL="0" lvl="0" indent="0" algn="l" rtl="0">
              <a:lnSpc>
                <a:spcPct val="100000"/>
              </a:lnSpc>
              <a:spcBef>
                <a:spcPts val="0"/>
              </a:spcBef>
              <a:spcAft>
                <a:spcPts val="0"/>
              </a:spcAft>
              <a:buSzPts val="1100"/>
              <a:buNone/>
            </a:pPr>
            <a:endParaRPr sz="1800">
              <a:solidFill>
                <a:srgbClr val="000000"/>
              </a:solidFill>
              <a:latin typeface="Inter"/>
              <a:ea typeface="Inter"/>
              <a:cs typeface="Inter"/>
              <a:sym typeface="Inter"/>
            </a:endParaRPr>
          </a:p>
          <a:p>
            <a:pPr marL="0" lvl="0" indent="0" algn="l" rtl="0">
              <a:lnSpc>
                <a:spcPct val="100000"/>
              </a:lnSpc>
              <a:spcBef>
                <a:spcPts val="0"/>
              </a:spcBef>
              <a:spcAft>
                <a:spcPts val="0"/>
              </a:spcAft>
              <a:buSzPts val="1100"/>
              <a:buNone/>
            </a:pPr>
            <a:r>
              <a:rPr lang="fr-FR" sz="1800">
                <a:solidFill>
                  <a:srgbClr val="000000"/>
                </a:solidFill>
                <a:latin typeface="Inter"/>
                <a:ea typeface="Inter"/>
                <a:cs typeface="Inter"/>
                <a:sym typeface="Inter"/>
              </a:rPr>
              <a:t>OLD </a:t>
            </a:r>
            <a:endParaRPr/>
          </a:p>
          <a:p>
            <a:pPr marL="0" lvl="0" indent="0" algn="l" rtl="0">
              <a:lnSpc>
                <a:spcPct val="100000"/>
              </a:lnSpc>
              <a:spcBef>
                <a:spcPts val="0"/>
              </a:spcBef>
              <a:spcAft>
                <a:spcPts val="0"/>
              </a:spcAft>
              <a:buSzPts val="1100"/>
              <a:buNone/>
            </a:pPr>
            <a:r>
              <a:rPr lang="fr-FR" sz="1800">
                <a:solidFill>
                  <a:srgbClr val="000000"/>
                </a:solidFill>
                <a:latin typeface="Inter"/>
                <a:ea typeface="Inter"/>
                <a:cs typeface="Inter"/>
                <a:sym typeface="Inter"/>
              </a:rPr>
              <a:t>The SME transmission ecosystem is fragmented, with diverse indirect and direct competitors all addressing parts of the problem. </a:t>
            </a:r>
            <a:endParaRPr/>
          </a:p>
          <a:p>
            <a:pPr marL="0" lvl="0" indent="0" algn="l" rtl="0">
              <a:lnSpc>
                <a:spcPct val="100000"/>
              </a:lnSpc>
              <a:spcBef>
                <a:spcPts val="0"/>
              </a:spcBef>
              <a:spcAft>
                <a:spcPts val="0"/>
              </a:spcAft>
              <a:buSzPts val="1100"/>
              <a:buNone/>
            </a:pPr>
            <a:r>
              <a:rPr lang="fr-FR" sz="1800">
                <a:solidFill>
                  <a:srgbClr val="000000"/>
                </a:solidFill>
                <a:latin typeface="Inter"/>
                <a:ea typeface="Inter"/>
                <a:cs typeface="Inter"/>
                <a:sym typeface="Inter"/>
              </a:rPr>
              <a:t>However, none offer a full, integrated solution for individual buyers—combining rigorous selection, modular support, and a vibrant community. </a:t>
            </a:r>
            <a:endParaRPr/>
          </a:p>
          <a:p>
            <a:pPr marL="0" lvl="0" indent="0" algn="l" rtl="0">
              <a:lnSpc>
                <a:spcPct val="100000"/>
              </a:lnSpc>
              <a:spcBef>
                <a:spcPts val="0"/>
              </a:spcBef>
              <a:spcAft>
                <a:spcPts val="0"/>
              </a:spcAft>
              <a:buSzPts val="1100"/>
              <a:buNone/>
            </a:pPr>
            <a:r>
              <a:rPr lang="fr-FR" sz="1800">
                <a:solidFill>
                  <a:srgbClr val="000000"/>
                </a:solidFill>
                <a:latin typeface="Inter"/>
                <a:ea typeface="Inter"/>
                <a:cs typeface="Inter"/>
                <a:sym typeface="Inter"/>
              </a:rPr>
              <a:t>Re-New’s platform approach and sustainability focus set us apart. Our early-mover advantage in the micro-cap segment and our curated partner network make us the trusted orchestrator in this space. We are building the reference brand for SME buyers and partners alike.</a:t>
            </a:r>
            <a:endParaRPr/>
          </a:p>
        </p:txBody>
      </p:sp>
      <p:sp>
        <p:nvSpPr>
          <p:cNvPr id="464" name="Google Shape;464;g35f5681e131_0_26:notes">
            <a:extLst>
              <a:ext uri="{FF2B5EF4-FFF2-40B4-BE49-F238E27FC236}">
                <a16:creationId xmlns:a16="http://schemas.microsoft.com/office/drawing/2014/main" id="{1AD609AA-BD97-2662-4F0B-360CD6E742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711527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a:extLst>
            <a:ext uri="{FF2B5EF4-FFF2-40B4-BE49-F238E27FC236}">
              <a16:creationId xmlns:a16="http://schemas.microsoft.com/office/drawing/2014/main" id="{9F02D5CB-D2C3-E7A2-DF48-C1235D7E6DB7}"/>
            </a:ext>
          </a:extLst>
        </p:cNvPr>
        <p:cNvGrpSpPr/>
        <p:nvPr/>
      </p:nvGrpSpPr>
      <p:grpSpPr>
        <a:xfrm>
          <a:off x="0" y="0"/>
          <a:ext cx="0" cy="0"/>
          <a:chOff x="0" y="0"/>
          <a:chExt cx="0" cy="0"/>
        </a:xfrm>
      </p:grpSpPr>
      <p:sp>
        <p:nvSpPr>
          <p:cNvPr id="403" name="Google Shape;403;g35f5681e131_0_0:notes">
            <a:extLst>
              <a:ext uri="{FF2B5EF4-FFF2-40B4-BE49-F238E27FC236}">
                <a16:creationId xmlns:a16="http://schemas.microsoft.com/office/drawing/2014/main" id="{18DA65B5-DD1C-9AF5-31F9-1867C9B019F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404" name="Google Shape;404;g35f5681e131_0_0:notes">
            <a:extLst>
              <a:ext uri="{FF2B5EF4-FFF2-40B4-BE49-F238E27FC236}">
                <a16:creationId xmlns:a16="http://schemas.microsoft.com/office/drawing/2014/main" id="{7D8F6752-FE16-FA9B-FC65-F171557F4F1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1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sz="1800">
                <a:solidFill>
                  <a:srgbClr val="000000"/>
                </a:solidFill>
                <a:latin typeface="Inter"/>
                <a:ea typeface="Inter"/>
                <a:cs typeface="Inter"/>
                <a:sym typeface="Inter"/>
              </a:rPr>
              <a:t>“The opportunity is immense. In France alone, there are 60,000 SME sales annually, with around 14,000 deals in the €1–10M range—the micro-cap segment we target. Of these, around 7,000 involve individual buyers, our primary audience. </a:t>
            </a:r>
            <a:endParaRPr/>
          </a:p>
          <a:p>
            <a:pPr marL="0" lvl="0" indent="0" algn="l" rtl="0">
              <a:lnSpc>
                <a:spcPct val="100000"/>
              </a:lnSpc>
              <a:spcBef>
                <a:spcPts val="0"/>
              </a:spcBef>
              <a:spcAft>
                <a:spcPts val="0"/>
              </a:spcAft>
              <a:buSzPts val="1100"/>
              <a:buNone/>
            </a:pPr>
            <a:r>
              <a:rPr lang="fr-FR" sz="1800">
                <a:solidFill>
                  <a:srgbClr val="000000"/>
                </a:solidFill>
                <a:latin typeface="Inter"/>
                <a:ea typeface="Inter"/>
                <a:cs typeface="Inter"/>
                <a:sym typeface="Inter"/>
              </a:rPr>
              <a:t>This segment is growing, driven by demographic shifts, owner retirements, and a rising appetite for entrepreneurship through acquisition. </a:t>
            </a:r>
            <a:endParaRPr/>
          </a:p>
          <a:p>
            <a:pPr marL="0" lvl="0" indent="0" algn="l" rtl="0">
              <a:lnSpc>
                <a:spcPct val="100000"/>
              </a:lnSpc>
              <a:spcBef>
                <a:spcPts val="0"/>
              </a:spcBef>
              <a:spcAft>
                <a:spcPts val="0"/>
              </a:spcAft>
              <a:buSzPts val="1100"/>
              <a:buNone/>
            </a:pPr>
            <a:r>
              <a:rPr lang="fr-FR" sz="1800">
                <a:solidFill>
                  <a:srgbClr val="000000"/>
                </a:solidFill>
                <a:latin typeface="Inter"/>
                <a:ea typeface="Inter"/>
                <a:cs typeface="Inter"/>
                <a:sym typeface="Inter"/>
              </a:rPr>
              <a:t>Yet, it remains under-served by traditional players.</a:t>
            </a:r>
            <a:endParaRPr/>
          </a:p>
          <a:p>
            <a:pPr marL="0" lvl="0" indent="0" algn="l" rtl="0">
              <a:lnSpc>
                <a:spcPct val="100000"/>
              </a:lnSpc>
              <a:spcBef>
                <a:spcPts val="0"/>
              </a:spcBef>
              <a:spcAft>
                <a:spcPts val="0"/>
              </a:spcAft>
              <a:buSzPts val="1100"/>
              <a:buNone/>
            </a:pPr>
            <a:r>
              <a:rPr lang="fr-FR" sz="1800">
                <a:solidFill>
                  <a:srgbClr val="000000"/>
                </a:solidFill>
                <a:latin typeface="Inter"/>
                <a:ea typeface="Inter"/>
                <a:cs typeface="Inter"/>
                <a:sym typeface="Inter"/>
              </a:rPr>
              <a:t>Our approach is scalable across Europe, where similar trends and gaps exist. If we capture even a modest share of this market, the upside is substantial, both in terms of impact and financial return. Our business model is designed to scale as the market grows, with clear pathways to expand into new geographies and adjacent services.”</a:t>
            </a:r>
            <a:endParaRPr/>
          </a:p>
        </p:txBody>
      </p:sp>
      <p:sp>
        <p:nvSpPr>
          <p:cNvPr id="431" name="Google Shape;43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551981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sz="1800" b="1" dirty="0">
                <a:solidFill>
                  <a:srgbClr val="000000"/>
                </a:solidFill>
                <a:latin typeface="Inter"/>
                <a:ea typeface="Inter"/>
                <a:cs typeface="Inter"/>
                <a:sym typeface="Inter"/>
              </a:rPr>
              <a:t>Bertrand</a:t>
            </a:r>
          </a:p>
          <a:p>
            <a:pPr marL="0" lvl="0" indent="0" algn="l" rtl="0">
              <a:lnSpc>
                <a:spcPct val="100000"/>
              </a:lnSpc>
              <a:spcBef>
                <a:spcPts val="0"/>
              </a:spcBef>
              <a:spcAft>
                <a:spcPts val="0"/>
              </a:spcAft>
              <a:buSzPts val="1100"/>
              <a:buNone/>
            </a:pPr>
            <a:r>
              <a:rPr lang="fr-FR" sz="1800" b="1" dirty="0">
                <a:solidFill>
                  <a:srgbClr val="000000"/>
                </a:solidFill>
                <a:latin typeface="Inter"/>
                <a:ea typeface="Inter"/>
                <a:cs typeface="Inter"/>
                <a:sym typeface="Inter"/>
              </a:rPr>
              <a:t>A more </a:t>
            </a:r>
            <a:r>
              <a:rPr lang="fr-FR" sz="1800" b="1" dirty="0" err="1">
                <a:solidFill>
                  <a:srgbClr val="000000"/>
                </a:solidFill>
                <a:latin typeface="Inter"/>
                <a:ea typeface="Inter"/>
                <a:cs typeface="Inter"/>
                <a:sym typeface="Inter"/>
              </a:rPr>
              <a:t>detailed</a:t>
            </a:r>
            <a:r>
              <a:rPr lang="fr-FR" sz="1800" b="1" dirty="0">
                <a:solidFill>
                  <a:srgbClr val="000000"/>
                </a:solidFill>
                <a:latin typeface="Inter"/>
                <a:ea typeface="Inter"/>
                <a:cs typeface="Inter"/>
                <a:sym typeface="Inter"/>
              </a:rPr>
              <a:t> roadmap in </a:t>
            </a:r>
            <a:r>
              <a:rPr lang="fr-FR" sz="1800" b="1" dirty="0" err="1">
                <a:solidFill>
                  <a:srgbClr val="000000"/>
                </a:solidFill>
                <a:latin typeface="Inter"/>
                <a:ea typeface="Inter"/>
                <a:cs typeface="Inter"/>
                <a:sym typeface="Inter"/>
              </a:rPr>
              <a:t>appendix</a:t>
            </a:r>
            <a:endParaRPr lang="fr-FR" sz="1800" b="1" dirty="0">
              <a:solidFill>
                <a:srgbClr val="000000"/>
              </a:solidFill>
              <a:latin typeface="Inter"/>
              <a:ea typeface="Inter"/>
              <a:cs typeface="Inter"/>
              <a:sym typeface="Inter"/>
            </a:endParaRPr>
          </a:p>
          <a:p>
            <a:pPr marL="0" lvl="0" indent="0" algn="l" rtl="0">
              <a:lnSpc>
                <a:spcPct val="100000"/>
              </a:lnSpc>
              <a:spcBef>
                <a:spcPts val="0"/>
              </a:spcBef>
              <a:spcAft>
                <a:spcPts val="0"/>
              </a:spcAft>
              <a:buSzPts val="1100"/>
              <a:buNone/>
            </a:pPr>
            <a:r>
              <a:rPr lang="fr-FR" sz="1800" b="1" dirty="0" err="1">
                <a:solidFill>
                  <a:srgbClr val="000000"/>
                </a:solidFill>
                <a:latin typeface="Inter"/>
                <a:ea typeface="Inter"/>
                <a:cs typeface="Inter"/>
                <a:sym typeface="Inter"/>
              </a:rPr>
              <a:t>Acceleration</a:t>
            </a:r>
            <a:r>
              <a:rPr lang="fr-FR" sz="1800" dirty="0">
                <a:solidFill>
                  <a:srgbClr val="000000"/>
                </a:solidFill>
                <a:latin typeface="Inter"/>
                <a:ea typeface="Inter"/>
                <a:cs typeface="Inter"/>
                <a:sym typeface="Inter"/>
              </a:rPr>
              <a:t> : </a:t>
            </a:r>
            <a:r>
              <a:rPr lang="fr-FR" sz="1800" dirty="0" err="1">
                <a:solidFill>
                  <a:srgbClr val="000000"/>
                </a:solidFill>
                <a:latin typeface="Inter"/>
                <a:ea typeface="Inter"/>
                <a:cs typeface="Inter"/>
                <a:sym typeface="Inter"/>
              </a:rPr>
              <a:t>our</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acceleration</a:t>
            </a:r>
            <a:r>
              <a:rPr lang="fr-FR" sz="1800" dirty="0">
                <a:solidFill>
                  <a:srgbClr val="000000"/>
                </a:solidFill>
                <a:latin typeface="Inter"/>
                <a:ea typeface="Inter"/>
                <a:cs typeface="Inter"/>
                <a:sym typeface="Inter"/>
              </a:rPr>
              <a:t> programme </a:t>
            </a:r>
            <a:r>
              <a:rPr lang="fr-FR" sz="1800" dirty="0" err="1">
                <a:solidFill>
                  <a:srgbClr val="000000"/>
                </a:solidFill>
                <a:latin typeface="Inter"/>
                <a:ea typeface="Inter"/>
                <a:cs typeface="Inter"/>
                <a:sym typeface="Inter"/>
              </a:rPr>
              <a:t>is</a:t>
            </a:r>
            <a:r>
              <a:rPr lang="fr-FR" sz="1800" dirty="0">
                <a:solidFill>
                  <a:srgbClr val="000000"/>
                </a:solidFill>
                <a:latin typeface="Inter"/>
                <a:ea typeface="Inter"/>
                <a:cs typeface="Inter"/>
                <a:sym typeface="Inter"/>
              </a:rPr>
              <a:t> at the </a:t>
            </a:r>
            <a:r>
              <a:rPr lang="fr-FR" sz="1800" dirty="0" err="1">
                <a:solidFill>
                  <a:srgbClr val="000000"/>
                </a:solidFill>
                <a:latin typeface="Inter"/>
                <a:ea typeface="Inter"/>
                <a:cs typeface="Inter"/>
                <a:sym typeface="Inter"/>
              </a:rPr>
              <a:t>core</a:t>
            </a:r>
            <a:r>
              <a:rPr lang="fr-FR" sz="1800" dirty="0">
                <a:solidFill>
                  <a:srgbClr val="000000"/>
                </a:solidFill>
                <a:latin typeface="Inter"/>
                <a:ea typeface="Inter"/>
                <a:cs typeface="Inter"/>
                <a:sym typeface="Inter"/>
              </a:rPr>
              <a:t> of Re-New ; </a:t>
            </a:r>
            <a:r>
              <a:rPr lang="fr-FR" sz="1800" dirty="0" err="1">
                <a:solidFill>
                  <a:srgbClr val="000000"/>
                </a:solidFill>
                <a:latin typeface="Inter"/>
                <a:ea typeface="Inter"/>
                <a:cs typeface="Inter"/>
                <a:sym typeface="Inter"/>
              </a:rPr>
              <a:t>continuous</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improvement</a:t>
            </a:r>
            <a:r>
              <a:rPr lang="fr-FR" sz="1800" dirty="0">
                <a:solidFill>
                  <a:srgbClr val="000000"/>
                </a:solidFill>
                <a:latin typeface="Inter"/>
                <a:ea typeface="Inter"/>
                <a:cs typeface="Inter"/>
                <a:sym typeface="Inter"/>
              </a:rPr>
              <a:t> of </a:t>
            </a:r>
            <a:r>
              <a:rPr lang="fr-FR" sz="1800" dirty="0" err="1">
                <a:solidFill>
                  <a:srgbClr val="000000"/>
                </a:solidFill>
                <a:latin typeface="Inter"/>
                <a:ea typeface="Inter"/>
                <a:cs typeface="Inter"/>
                <a:sym typeface="Inter"/>
              </a:rPr>
              <a:t>our</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processes</a:t>
            </a:r>
            <a:r>
              <a:rPr lang="fr-FR" sz="1800" dirty="0">
                <a:solidFill>
                  <a:srgbClr val="000000"/>
                </a:solidFill>
                <a:latin typeface="Inter"/>
                <a:ea typeface="Inter"/>
                <a:cs typeface="Inter"/>
                <a:sym typeface="Inter"/>
              </a:rPr>
              <a:t>, automation and </a:t>
            </a:r>
            <a:r>
              <a:rPr lang="fr-FR" sz="1800" dirty="0" err="1">
                <a:solidFill>
                  <a:srgbClr val="000000"/>
                </a:solidFill>
                <a:latin typeface="Inter"/>
                <a:ea typeface="Inter"/>
                <a:cs typeface="Inter"/>
                <a:sym typeface="Inter"/>
              </a:rPr>
              <a:t>digitalization</a:t>
            </a:r>
            <a:r>
              <a:rPr lang="fr-FR" sz="1800" dirty="0">
                <a:solidFill>
                  <a:srgbClr val="000000"/>
                </a:solidFill>
                <a:latin typeface="Inter"/>
                <a:ea typeface="Inter"/>
                <a:cs typeface="Inter"/>
                <a:sym typeface="Inter"/>
              </a:rPr>
              <a:t> are part of </a:t>
            </a:r>
            <a:r>
              <a:rPr lang="fr-FR" sz="1800" dirty="0" err="1">
                <a:solidFill>
                  <a:srgbClr val="000000"/>
                </a:solidFill>
                <a:latin typeface="Inter"/>
                <a:ea typeface="Inter"/>
                <a:cs typeface="Inter"/>
                <a:sym typeface="Inter"/>
              </a:rPr>
              <a:t>our</a:t>
            </a:r>
            <a:r>
              <a:rPr lang="fr-FR" sz="1800" dirty="0">
                <a:solidFill>
                  <a:srgbClr val="000000"/>
                </a:solidFill>
                <a:latin typeface="Inter"/>
                <a:ea typeface="Inter"/>
                <a:cs typeface="Inter"/>
                <a:sym typeface="Inter"/>
              </a:rPr>
              <a:t> plans to </a:t>
            </a:r>
            <a:r>
              <a:rPr lang="fr-FR" sz="1800" dirty="0" err="1">
                <a:solidFill>
                  <a:srgbClr val="000000"/>
                </a:solidFill>
                <a:latin typeface="Inter"/>
                <a:ea typeface="Inter"/>
                <a:cs typeface="Inter"/>
                <a:sym typeface="Inter"/>
              </a:rPr>
              <a:t>scale</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it</a:t>
            </a:r>
            <a:r>
              <a:rPr lang="fr-FR" sz="1800" dirty="0">
                <a:solidFill>
                  <a:srgbClr val="000000"/>
                </a:solidFill>
                <a:latin typeface="Inter"/>
                <a:ea typeface="Inter"/>
                <a:cs typeface="Inter"/>
                <a:sym typeface="Inter"/>
              </a:rPr>
              <a:t>. So </a:t>
            </a:r>
            <a:r>
              <a:rPr lang="fr-FR" sz="1800" dirty="0" err="1">
                <a:solidFill>
                  <a:srgbClr val="000000"/>
                </a:solidFill>
                <a:latin typeface="Inter"/>
                <a:ea typeface="Inter"/>
                <a:cs typeface="Inter"/>
                <a:sym typeface="Inter"/>
              </a:rPr>
              <a:t>is</a:t>
            </a:r>
            <a:r>
              <a:rPr lang="fr-FR" sz="1800" dirty="0">
                <a:solidFill>
                  <a:srgbClr val="000000"/>
                </a:solidFill>
                <a:latin typeface="Inter"/>
                <a:ea typeface="Inter"/>
                <a:cs typeface="Inter"/>
                <a:sym typeface="Inter"/>
              </a:rPr>
              <a:t> the </a:t>
            </a:r>
            <a:r>
              <a:rPr lang="fr-FR" sz="1800" dirty="0" err="1">
                <a:solidFill>
                  <a:srgbClr val="000000"/>
                </a:solidFill>
                <a:latin typeface="Inter"/>
                <a:ea typeface="Inter"/>
                <a:cs typeface="Inter"/>
                <a:sym typeface="Inter"/>
              </a:rPr>
              <a:t>growth</a:t>
            </a:r>
            <a:r>
              <a:rPr lang="fr-FR" sz="1800" dirty="0">
                <a:solidFill>
                  <a:srgbClr val="000000"/>
                </a:solidFill>
                <a:latin typeface="Inter"/>
                <a:ea typeface="Inter"/>
                <a:cs typeface="Inter"/>
                <a:sym typeface="Inter"/>
              </a:rPr>
              <a:t> of </a:t>
            </a:r>
            <a:r>
              <a:rPr lang="fr-FR" sz="1800" dirty="0" err="1">
                <a:solidFill>
                  <a:srgbClr val="000000"/>
                </a:solidFill>
                <a:latin typeface="Inter"/>
                <a:ea typeface="Inter"/>
                <a:cs typeface="Inter"/>
                <a:sym typeface="Inter"/>
              </a:rPr>
              <a:t>monetized</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partners</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we</a:t>
            </a:r>
            <a:r>
              <a:rPr lang="fr-FR" sz="1800" dirty="0">
                <a:solidFill>
                  <a:srgbClr val="000000"/>
                </a:solidFill>
                <a:latin typeface="Inter"/>
                <a:ea typeface="Inter"/>
                <a:cs typeface="Inter"/>
                <a:sym typeface="Inter"/>
              </a:rPr>
              <a:t> plan to </a:t>
            </a:r>
            <a:r>
              <a:rPr lang="fr-FR" sz="1800" dirty="0" err="1">
                <a:solidFill>
                  <a:srgbClr val="000000"/>
                </a:solidFill>
                <a:latin typeface="Inter"/>
                <a:ea typeface="Inter"/>
                <a:cs typeface="Inter"/>
                <a:sym typeface="Inter"/>
              </a:rPr>
              <a:t>grow</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from</a:t>
            </a:r>
            <a:r>
              <a:rPr lang="fr-FR" sz="1800" dirty="0">
                <a:solidFill>
                  <a:srgbClr val="000000"/>
                </a:solidFill>
                <a:latin typeface="Inter"/>
                <a:ea typeface="Inter"/>
                <a:cs typeface="Inter"/>
                <a:sym typeface="Inter"/>
              </a:rPr>
              <a:t> 9 </a:t>
            </a:r>
            <a:r>
              <a:rPr lang="fr-FR" sz="1800" dirty="0" err="1">
                <a:solidFill>
                  <a:srgbClr val="000000"/>
                </a:solidFill>
                <a:latin typeface="Inter"/>
                <a:ea typeface="Inter"/>
                <a:cs typeface="Inter"/>
                <a:sym typeface="Inter"/>
              </a:rPr>
              <a:t>today</a:t>
            </a:r>
            <a:r>
              <a:rPr lang="fr-FR" sz="1800" dirty="0">
                <a:solidFill>
                  <a:srgbClr val="000000"/>
                </a:solidFill>
                <a:latin typeface="Inter"/>
                <a:ea typeface="Inter"/>
                <a:cs typeface="Inter"/>
                <a:sym typeface="Inter"/>
              </a:rPr>
              <a:t>, to 20 in 27</a:t>
            </a:r>
          </a:p>
          <a:p>
            <a:pPr marL="0" lvl="0" indent="0" algn="l" rtl="0">
              <a:lnSpc>
                <a:spcPct val="100000"/>
              </a:lnSpc>
              <a:spcBef>
                <a:spcPts val="0"/>
              </a:spcBef>
              <a:spcAft>
                <a:spcPts val="0"/>
              </a:spcAft>
              <a:buSzPts val="1100"/>
              <a:buNone/>
            </a:pPr>
            <a:r>
              <a:rPr lang="fr-FR" sz="1800" b="1" dirty="0">
                <a:solidFill>
                  <a:srgbClr val="000000"/>
                </a:solidFill>
                <a:latin typeface="Inter"/>
                <a:ea typeface="Inter"/>
                <a:cs typeface="Inter"/>
                <a:sym typeface="Inter"/>
              </a:rPr>
              <a:t>Advisory</a:t>
            </a:r>
            <a:r>
              <a:rPr lang="fr-FR" sz="1800" dirty="0">
                <a:solidFill>
                  <a:srgbClr val="000000"/>
                </a:solidFill>
                <a:latin typeface="Inter"/>
                <a:ea typeface="Inter"/>
                <a:cs typeface="Inter"/>
                <a:sym typeface="Inter"/>
              </a:rPr>
              <a:t> : The Operating Partner model </a:t>
            </a:r>
            <a:r>
              <a:rPr lang="fr-FR" sz="1800" dirty="0" err="1">
                <a:solidFill>
                  <a:srgbClr val="000000"/>
                </a:solidFill>
                <a:latin typeface="Inter"/>
                <a:ea typeface="Inter"/>
                <a:cs typeface="Inter"/>
                <a:sym typeface="Inter"/>
              </a:rPr>
              <a:t>is</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gaining</a:t>
            </a:r>
            <a:r>
              <a:rPr lang="fr-FR" sz="1800" dirty="0">
                <a:solidFill>
                  <a:srgbClr val="000000"/>
                </a:solidFill>
                <a:latin typeface="Inter"/>
                <a:ea typeface="Inter"/>
                <a:cs typeface="Inter"/>
                <a:sym typeface="Inter"/>
              </a:rPr>
              <a:t> traction in Europe, </a:t>
            </a:r>
            <a:r>
              <a:rPr lang="fr-FR" sz="1800" dirty="0" err="1">
                <a:solidFill>
                  <a:srgbClr val="000000"/>
                </a:solidFill>
                <a:latin typeface="Inter"/>
                <a:ea typeface="Inter"/>
                <a:cs typeface="Inter"/>
                <a:sym typeface="Inter"/>
              </a:rPr>
              <a:t>we</a:t>
            </a:r>
            <a:r>
              <a:rPr lang="fr-FR" sz="1800" dirty="0">
                <a:solidFill>
                  <a:srgbClr val="000000"/>
                </a:solidFill>
                <a:latin typeface="Inter"/>
                <a:ea typeface="Inter"/>
                <a:cs typeface="Inter"/>
                <a:sym typeface="Inter"/>
              </a:rPr>
              <a:t> do </a:t>
            </a:r>
            <a:r>
              <a:rPr lang="fr-FR" sz="1800" dirty="0" err="1">
                <a:solidFill>
                  <a:srgbClr val="000000"/>
                </a:solidFill>
                <a:latin typeface="Inter"/>
                <a:ea typeface="Inter"/>
                <a:cs typeface="Inter"/>
                <a:sym typeface="Inter"/>
              </a:rPr>
              <a:t>need</a:t>
            </a:r>
            <a:r>
              <a:rPr lang="fr-FR" sz="1800" dirty="0">
                <a:solidFill>
                  <a:srgbClr val="000000"/>
                </a:solidFill>
                <a:latin typeface="Inter"/>
                <a:ea typeface="Inter"/>
                <a:cs typeface="Inter"/>
                <a:sym typeface="Inter"/>
              </a:rPr>
              <a:t> to test </a:t>
            </a:r>
            <a:r>
              <a:rPr lang="fr-FR" sz="1800" dirty="0" err="1">
                <a:solidFill>
                  <a:srgbClr val="000000"/>
                </a:solidFill>
                <a:latin typeface="Inter"/>
                <a:ea typeface="Inter"/>
                <a:cs typeface="Inter"/>
                <a:sym typeface="Inter"/>
              </a:rPr>
              <a:t>this</a:t>
            </a:r>
            <a:r>
              <a:rPr lang="fr-FR" sz="1800" dirty="0">
                <a:solidFill>
                  <a:srgbClr val="000000"/>
                </a:solidFill>
                <a:latin typeface="Inter"/>
                <a:ea typeface="Inter"/>
                <a:cs typeface="Inter"/>
                <a:sym typeface="Inter"/>
              </a:rPr>
              <a:t> and </a:t>
            </a:r>
            <a:r>
              <a:rPr lang="fr-FR" sz="1800" dirty="0" err="1">
                <a:solidFill>
                  <a:srgbClr val="000000"/>
                </a:solidFill>
                <a:latin typeface="Inter"/>
                <a:ea typeface="Inter"/>
                <a:cs typeface="Inter"/>
                <a:sym typeface="Inter"/>
              </a:rPr>
              <a:t>build</a:t>
            </a:r>
            <a:r>
              <a:rPr lang="fr-FR" sz="1800" dirty="0">
                <a:solidFill>
                  <a:srgbClr val="000000"/>
                </a:solidFill>
                <a:latin typeface="Inter"/>
                <a:ea typeface="Inter"/>
                <a:cs typeface="Inter"/>
                <a:sym typeface="Inter"/>
              </a:rPr>
              <a:t> a </a:t>
            </a:r>
            <a:r>
              <a:rPr lang="fr-FR" sz="1800" dirty="0" err="1">
                <a:solidFill>
                  <a:srgbClr val="000000"/>
                </a:solidFill>
                <a:latin typeface="Inter"/>
                <a:ea typeface="Inter"/>
                <a:cs typeface="Inter"/>
                <a:sym typeface="Inter"/>
              </a:rPr>
              <a:t>small</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community</a:t>
            </a:r>
            <a:r>
              <a:rPr lang="fr-FR" sz="1800" dirty="0">
                <a:solidFill>
                  <a:srgbClr val="000000"/>
                </a:solidFill>
                <a:latin typeface="Inter"/>
                <a:ea typeface="Inter"/>
                <a:cs typeface="Inter"/>
                <a:sym typeface="Inter"/>
              </a:rPr>
              <a:t> of SME experts to help </a:t>
            </a:r>
            <a:r>
              <a:rPr lang="fr-FR" sz="1800" dirty="0" err="1">
                <a:solidFill>
                  <a:srgbClr val="000000"/>
                </a:solidFill>
                <a:latin typeface="Inter"/>
                <a:ea typeface="Inter"/>
                <a:cs typeface="Inter"/>
                <a:sym typeface="Inter"/>
              </a:rPr>
              <a:t>buyers</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create</a:t>
            </a:r>
            <a:r>
              <a:rPr lang="fr-FR" sz="1800" dirty="0">
                <a:solidFill>
                  <a:srgbClr val="000000"/>
                </a:solidFill>
                <a:latin typeface="Inter"/>
                <a:ea typeface="Inter"/>
                <a:cs typeface="Inter"/>
                <a:sym typeface="Inter"/>
              </a:rPr>
              <a:t> value. </a:t>
            </a:r>
            <a:r>
              <a:rPr lang="fr-FR" sz="1800" dirty="0" err="1">
                <a:solidFill>
                  <a:srgbClr val="000000"/>
                </a:solidFill>
                <a:latin typeface="Inter"/>
                <a:ea typeface="Inter"/>
                <a:cs typeface="Inter"/>
                <a:sym typeface="Inter"/>
              </a:rPr>
              <a:t>Also</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we</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need</a:t>
            </a:r>
            <a:r>
              <a:rPr lang="fr-FR" sz="1800" dirty="0">
                <a:solidFill>
                  <a:srgbClr val="000000"/>
                </a:solidFill>
                <a:latin typeface="Inter"/>
                <a:ea typeface="Inter"/>
                <a:cs typeface="Inter"/>
                <a:sym typeface="Inter"/>
              </a:rPr>
              <a:t> to position Re-New as a </a:t>
            </a:r>
            <a:r>
              <a:rPr lang="fr-FR" sz="1800" dirty="0" err="1">
                <a:solidFill>
                  <a:srgbClr val="000000"/>
                </a:solidFill>
                <a:latin typeface="Inter"/>
                <a:ea typeface="Inter"/>
                <a:cs typeface="Inter"/>
                <a:sym typeface="Inter"/>
              </a:rPr>
              <a:t>trusted</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board</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member</a:t>
            </a:r>
            <a:r>
              <a:rPr lang="fr-FR" sz="1800" dirty="0">
                <a:solidFill>
                  <a:srgbClr val="000000"/>
                </a:solidFill>
                <a:latin typeface="Inter"/>
                <a:ea typeface="Inter"/>
                <a:cs typeface="Inter"/>
                <a:sym typeface="Inter"/>
              </a:rPr>
              <a:t> of </a:t>
            </a:r>
            <a:r>
              <a:rPr lang="fr-FR" sz="1800" dirty="0" err="1">
                <a:solidFill>
                  <a:srgbClr val="000000"/>
                </a:solidFill>
                <a:latin typeface="Inter"/>
                <a:ea typeface="Inter"/>
                <a:cs typeface="Inter"/>
                <a:sym typeface="Inter"/>
              </a:rPr>
              <a:t>SMEs</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acquired</a:t>
            </a:r>
            <a:r>
              <a:rPr lang="fr-FR" sz="1800" dirty="0">
                <a:solidFill>
                  <a:srgbClr val="000000"/>
                </a:solidFill>
                <a:latin typeface="Inter"/>
                <a:ea typeface="Inter"/>
                <a:cs typeface="Inter"/>
                <a:sym typeface="Inter"/>
              </a:rPr>
              <a:t> by </a:t>
            </a:r>
            <a:r>
              <a:rPr lang="fr-FR" sz="1800" dirty="0" err="1">
                <a:solidFill>
                  <a:srgbClr val="000000"/>
                </a:solidFill>
                <a:latin typeface="Inter"/>
                <a:ea typeface="Inter"/>
                <a:cs typeface="Inter"/>
                <a:sym typeface="Inter"/>
              </a:rPr>
              <a:t>our</a:t>
            </a:r>
            <a:r>
              <a:rPr lang="fr-FR" sz="1800" dirty="0">
                <a:solidFill>
                  <a:srgbClr val="000000"/>
                </a:solidFill>
                <a:latin typeface="Inter"/>
                <a:ea typeface="Inter"/>
                <a:cs typeface="Inter"/>
                <a:sym typeface="Inter"/>
              </a:rPr>
              <a:t> candidates</a:t>
            </a:r>
          </a:p>
          <a:p>
            <a:pPr marL="0" lvl="0" indent="0" algn="l" rtl="0">
              <a:lnSpc>
                <a:spcPct val="100000"/>
              </a:lnSpc>
              <a:spcBef>
                <a:spcPts val="0"/>
              </a:spcBef>
              <a:spcAft>
                <a:spcPts val="0"/>
              </a:spcAft>
              <a:buSzPts val="1100"/>
              <a:buNone/>
            </a:pPr>
            <a:r>
              <a:rPr lang="fr-FR" sz="1800" b="1" dirty="0">
                <a:solidFill>
                  <a:srgbClr val="000000"/>
                </a:solidFill>
                <a:latin typeface="Inter"/>
                <a:ea typeface="Inter"/>
                <a:cs typeface="Inter"/>
                <a:sym typeface="Inter"/>
              </a:rPr>
              <a:t>Training</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only</a:t>
            </a:r>
            <a:r>
              <a:rPr lang="fr-FR" sz="1800" dirty="0">
                <a:solidFill>
                  <a:srgbClr val="000000"/>
                </a:solidFill>
                <a:latin typeface="Inter"/>
                <a:ea typeface="Inter"/>
                <a:cs typeface="Inter"/>
                <a:sym typeface="Inter"/>
              </a:rPr>
              <a:t> a </a:t>
            </a:r>
            <a:r>
              <a:rPr lang="fr-FR" sz="1800" dirty="0" err="1">
                <a:solidFill>
                  <a:srgbClr val="000000"/>
                </a:solidFill>
                <a:latin typeface="Inter"/>
                <a:ea typeface="Inter"/>
                <a:cs typeface="Inter"/>
                <a:sym typeface="Inter"/>
              </a:rPr>
              <a:t>handful</a:t>
            </a:r>
            <a:r>
              <a:rPr lang="fr-FR" sz="1800" dirty="0">
                <a:solidFill>
                  <a:srgbClr val="000000"/>
                </a:solidFill>
                <a:latin typeface="Inter"/>
                <a:ea typeface="Inter"/>
                <a:cs typeface="Inter"/>
                <a:sym typeface="Inter"/>
              </a:rPr>
              <a:t> of </a:t>
            </a:r>
            <a:r>
              <a:rPr lang="fr-FR" sz="1800" dirty="0" err="1">
                <a:solidFill>
                  <a:srgbClr val="000000"/>
                </a:solidFill>
                <a:latin typeface="Inter"/>
                <a:ea typeface="Inter"/>
                <a:cs typeface="Inter"/>
                <a:sym typeface="Inter"/>
              </a:rPr>
              <a:t>organizations</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provide</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repreneurship</a:t>
            </a:r>
            <a:r>
              <a:rPr lang="fr-FR" sz="1800" dirty="0">
                <a:solidFill>
                  <a:srgbClr val="000000"/>
                </a:solidFill>
                <a:latin typeface="Inter"/>
                <a:ea typeface="Inter"/>
                <a:cs typeface="Inter"/>
                <a:sym typeface="Inter"/>
              </a:rPr>
              <a:t> training, </a:t>
            </a:r>
            <a:r>
              <a:rPr lang="fr-FR" sz="1800" dirty="0" err="1">
                <a:solidFill>
                  <a:srgbClr val="000000"/>
                </a:solidFill>
                <a:latin typeface="Inter"/>
                <a:ea typeface="Inter"/>
                <a:cs typeface="Inter"/>
                <a:sym typeface="Inter"/>
              </a:rPr>
              <a:t>we</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believe</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that</a:t>
            </a:r>
            <a:r>
              <a:rPr lang="fr-FR" sz="1800" dirty="0">
                <a:solidFill>
                  <a:srgbClr val="000000"/>
                </a:solidFill>
                <a:latin typeface="Inter"/>
                <a:ea typeface="Inter"/>
                <a:cs typeface="Inter"/>
                <a:sym typeface="Inter"/>
              </a:rPr>
              <a:t> a </a:t>
            </a:r>
            <a:r>
              <a:rPr lang="fr-FR" sz="1800" dirty="0" err="1">
                <a:solidFill>
                  <a:srgbClr val="000000"/>
                </a:solidFill>
                <a:latin typeface="Inter"/>
                <a:ea typeface="Inter"/>
                <a:cs typeface="Inter"/>
                <a:sym typeface="Inter"/>
              </a:rPr>
              <a:t>solid</a:t>
            </a:r>
            <a:r>
              <a:rPr lang="fr-FR" sz="1800" dirty="0">
                <a:solidFill>
                  <a:srgbClr val="000000"/>
                </a:solidFill>
                <a:latin typeface="Inter"/>
                <a:ea typeface="Inter"/>
                <a:cs typeface="Inter"/>
                <a:sym typeface="Inter"/>
              </a:rPr>
              <a:t> and </a:t>
            </a:r>
            <a:r>
              <a:rPr lang="fr-FR" sz="1800" dirty="0" err="1">
                <a:solidFill>
                  <a:srgbClr val="000000"/>
                </a:solidFill>
                <a:latin typeface="Inter"/>
                <a:ea typeface="Inter"/>
                <a:cs typeface="Inter"/>
                <a:sym typeface="Inter"/>
              </a:rPr>
              <a:t>recognized</a:t>
            </a:r>
            <a:r>
              <a:rPr lang="fr-FR" sz="1800" dirty="0">
                <a:solidFill>
                  <a:srgbClr val="000000"/>
                </a:solidFill>
                <a:latin typeface="Inter"/>
                <a:ea typeface="Inter"/>
                <a:cs typeface="Inter"/>
                <a:sym typeface="Inter"/>
              </a:rPr>
              <a:t> program, </a:t>
            </a:r>
            <a:r>
              <a:rPr lang="fr-FR" sz="1800" dirty="0" err="1">
                <a:solidFill>
                  <a:srgbClr val="000000"/>
                </a:solidFill>
                <a:latin typeface="Inter"/>
                <a:ea typeface="Inter"/>
                <a:cs typeface="Inter"/>
                <a:sym typeface="Inter"/>
              </a:rPr>
              <a:t>endorsed</a:t>
            </a:r>
            <a:r>
              <a:rPr lang="fr-FR" sz="1800" dirty="0">
                <a:solidFill>
                  <a:srgbClr val="000000"/>
                </a:solidFill>
                <a:latin typeface="Inter"/>
                <a:ea typeface="Inter"/>
                <a:cs typeface="Inter"/>
                <a:sym typeface="Inter"/>
              </a:rPr>
              <a:t> by top-tier business </a:t>
            </a:r>
            <a:r>
              <a:rPr lang="fr-FR" sz="1800" dirty="0" err="1">
                <a:solidFill>
                  <a:srgbClr val="000000"/>
                </a:solidFill>
                <a:latin typeface="Inter"/>
                <a:ea typeface="Inter"/>
                <a:cs typeface="Inter"/>
                <a:sym typeface="Inter"/>
              </a:rPr>
              <a:t>school</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would</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be</a:t>
            </a:r>
            <a:r>
              <a:rPr lang="fr-FR" sz="1800" dirty="0">
                <a:solidFill>
                  <a:srgbClr val="000000"/>
                </a:solidFill>
                <a:latin typeface="Inter"/>
                <a:ea typeface="Inter"/>
                <a:cs typeface="Inter"/>
                <a:sym typeface="Inter"/>
              </a:rPr>
              <a:t> a key </a:t>
            </a:r>
            <a:r>
              <a:rPr lang="fr-FR" sz="1800" dirty="0" err="1">
                <a:solidFill>
                  <a:srgbClr val="000000"/>
                </a:solidFill>
                <a:latin typeface="Inter"/>
                <a:ea typeface="Inter"/>
                <a:cs typeface="Inter"/>
                <a:sym typeface="Inter"/>
              </a:rPr>
              <a:t>differentiator</a:t>
            </a:r>
            <a:r>
              <a:rPr lang="fr-FR" sz="1800" dirty="0">
                <a:solidFill>
                  <a:srgbClr val="000000"/>
                </a:solidFill>
                <a:latin typeface="Inter"/>
                <a:ea typeface="Inter"/>
                <a:cs typeface="Inter"/>
                <a:sym typeface="Inter"/>
              </a:rPr>
              <a:t>, and </a:t>
            </a:r>
            <a:r>
              <a:rPr lang="fr-FR" sz="1800" dirty="0" err="1">
                <a:solidFill>
                  <a:srgbClr val="000000"/>
                </a:solidFill>
                <a:latin typeface="Inter"/>
                <a:ea typeface="Inter"/>
                <a:cs typeface="Inter"/>
                <a:sym typeface="Inter"/>
              </a:rPr>
              <a:t>we</a:t>
            </a:r>
            <a:r>
              <a:rPr lang="fr-FR" sz="1800" dirty="0">
                <a:solidFill>
                  <a:srgbClr val="000000"/>
                </a:solidFill>
                <a:latin typeface="Inter"/>
                <a:ea typeface="Inter"/>
                <a:cs typeface="Inter"/>
                <a:sym typeface="Inter"/>
              </a:rPr>
              <a:t> plan to </a:t>
            </a:r>
            <a:r>
              <a:rPr lang="fr-FR" sz="1800" dirty="0" err="1">
                <a:solidFill>
                  <a:srgbClr val="000000"/>
                </a:solidFill>
                <a:latin typeface="Inter"/>
                <a:ea typeface="Inter"/>
                <a:cs typeface="Inter"/>
                <a:sym typeface="Inter"/>
              </a:rPr>
              <a:t>deliver</a:t>
            </a:r>
            <a:r>
              <a:rPr lang="fr-FR" sz="1800" dirty="0">
                <a:solidFill>
                  <a:srgbClr val="000000"/>
                </a:solidFill>
                <a:latin typeface="Inter"/>
                <a:ea typeface="Inter"/>
                <a:cs typeface="Inter"/>
                <a:sym typeface="Inter"/>
              </a:rPr>
              <a:t> on </a:t>
            </a:r>
            <a:r>
              <a:rPr lang="fr-FR" sz="1800" dirty="0" err="1">
                <a:solidFill>
                  <a:srgbClr val="000000"/>
                </a:solidFill>
                <a:latin typeface="Inter"/>
                <a:ea typeface="Inter"/>
                <a:cs typeface="Inter"/>
                <a:sym typeface="Inter"/>
              </a:rPr>
              <a:t>this</a:t>
            </a:r>
            <a:endParaRPr lang="fr-FR" sz="1800" dirty="0">
              <a:solidFill>
                <a:srgbClr val="000000"/>
              </a:solidFill>
              <a:latin typeface="Inter"/>
              <a:ea typeface="Inter"/>
              <a:cs typeface="Inter"/>
              <a:sym typeface="Inter"/>
            </a:endParaRPr>
          </a:p>
          <a:p>
            <a:pPr marL="0" lvl="0" indent="0" algn="l" rtl="0">
              <a:lnSpc>
                <a:spcPct val="100000"/>
              </a:lnSpc>
              <a:spcBef>
                <a:spcPts val="0"/>
              </a:spcBef>
              <a:spcAft>
                <a:spcPts val="0"/>
              </a:spcAft>
              <a:buSzPts val="1100"/>
              <a:buNone/>
            </a:pPr>
            <a:r>
              <a:rPr lang="fr-FR" sz="1800" b="1" dirty="0">
                <a:solidFill>
                  <a:srgbClr val="000000"/>
                </a:solidFill>
                <a:latin typeface="Inter"/>
                <a:ea typeface="Inter"/>
                <a:cs typeface="Inter"/>
                <a:sym typeface="Inter"/>
              </a:rPr>
              <a:t>Long </a:t>
            </a:r>
            <a:r>
              <a:rPr lang="fr-FR" sz="1800" b="1" dirty="0" err="1">
                <a:solidFill>
                  <a:srgbClr val="000000"/>
                </a:solidFill>
                <a:latin typeface="Inter"/>
                <a:ea typeface="Inter"/>
                <a:cs typeface="Inter"/>
                <a:sym typeface="Inter"/>
              </a:rPr>
              <a:t>term</a:t>
            </a:r>
            <a:r>
              <a:rPr lang="fr-FR" sz="1800" b="1" dirty="0">
                <a:solidFill>
                  <a:srgbClr val="000000"/>
                </a:solidFill>
                <a:latin typeface="Inter"/>
                <a:ea typeface="Inter"/>
                <a:cs typeface="Inter"/>
                <a:sym typeface="Inter"/>
              </a:rPr>
              <a:t> vision</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we</a:t>
            </a:r>
            <a:r>
              <a:rPr lang="fr-FR" sz="1800" dirty="0">
                <a:solidFill>
                  <a:srgbClr val="000000"/>
                </a:solidFill>
                <a:latin typeface="Inter"/>
                <a:ea typeface="Inter"/>
                <a:cs typeface="Inter"/>
                <a:sym typeface="Inter"/>
              </a:rPr>
              <a:t> have </a:t>
            </a:r>
            <a:r>
              <a:rPr lang="fr-FR" sz="1800" dirty="0" err="1">
                <a:solidFill>
                  <a:srgbClr val="000000"/>
                </a:solidFill>
                <a:latin typeface="Inter"/>
                <a:ea typeface="Inter"/>
                <a:cs typeface="Inter"/>
                <a:sym typeface="Inter"/>
              </a:rPr>
              <a:t>partners</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with</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whom</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we</a:t>
            </a:r>
            <a:r>
              <a:rPr lang="fr-FR" sz="1800" dirty="0">
                <a:solidFill>
                  <a:srgbClr val="000000"/>
                </a:solidFill>
                <a:latin typeface="Inter"/>
                <a:ea typeface="Inter"/>
                <a:cs typeface="Inter"/>
                <a:sym typeface="Inter"/>
              </a:rPr>
              <a:t> can test the </a:t>
            </a:r>
            <a:r>
              <a:rPr lang="fr-FR" sz="1800" dirty="0" err="1">
                <a:solidFill>
                  <a:srgbClr val="000000"/>
                </a:solidFill>
                <a:latin typeface="Inter"/>
                <a:ea typeface="Inter"/>
                <a:cs typeface="Inter"/>
                <a:sym typeface="Inter"/>
              </a:rPr>
              <a:t>accelerator</a:t>
            </a:r>
            <a:r>
              <a:rPr lang="fr-FR" sz="1800" dirty="0">
                <a:solidFill>
                  <a:srgbClr val="000000"/>
                </a:solidFill>
                <a:latin typeface="Inter"/>
                <a:ea typeface="Inter"/>
                <a:cs typeface="Inter"/>
                <a:sym typeface="Inter"/>
              </a:rPr>
              <a:t> model, and the </a:t>
            </a:r>
            <a:r>
              <a:rPr lang="fr-FR" sz="1800" dirty="0" err="1">
                <a:solidFill>
                  <a:srgbClr val="000000"/>
                </a:solidFill>
                <a:latin typeface="Inter"/>
                <a:ea typeface="Inter"/>
                <a:cs typeface="Inter"/>
                <a:sym typeface="Inter"/>
              </a:rPr>
              <a:t>fund</a:t>
            </a:r>
            <a:r>
              <a:rPr lang="fr-FR" sz="1800" dirty="0">
                <a:solidFill>
                  <a:srgbClr val="000000"/>
                </a:solidFill>
                <a:latin typeface="Inter"/>
                <a:ea typeface="Inter"/>
                <a:cs typeface="Inter"/>
                <a:sym typeface="Inter"/>
              </a:rPr>
              <a:t> model, </a:t>
            </a:r>
            <a:r>
              <a:rPr lang="fr-FR" sz="1800" dirty="0" err="1">
                <a:solidFill>
                  <a:srgbClr val="000000"/>
                </a:solidFill>
                <a:latin typeface="Inter"/>
                <a:ea typeface="Inter"/>
                <a:cs typeface="Inter"/>
                <a:sym typeface="Inter"/>
              </a:rPr>
              <a:t>we</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will</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capitalize</a:t>
            </a:r>
            <a:r>
              <a:rPr lang="fr-FR" sz="1800" dirty="0">
                <a:solidFill>
                  <a:srgbClr val="000000"/>
                </a:solidFill>
                <a:latin typeface="Inter"/>
                <a:ea typeface="Inter"/>
                <a:cs typeface="Inter"/>
                <a:sym typeface="Inter"/>
              </a:rPr>
              <a:t> as </a:t>
            </a:r>
            <a:r>
              <a:rPr lang="fr-FR" sz="1800" dirty="0" err="1">
                <a:solidFill>
                  <a:srgbClr val="000000"/>
                </a:solidFill>
                <a:latin typeface="Inter"/>
                <a:ea typeface="Inter"/>
                <a:cs typeface="Inter"/>
                <a:sym typeface="Inter"/>
              </a:rPr>
              <a:t>much</a:t>
            </a:r>
            <a:r>
              <a:rPr lang="fr-FR" sz="1800" dirty="0">
                <a:solidFill>
                  <a:srgbClr val="000000"/>
                </a:solidFill>
                <a:latin typeface="Inter"/>
                <a:ea typeface="Inter"/>
                <a:cs typeface="Inter"/>
                <a:sym typeface="Inter"/>
              </a:rPr>
              <a:t> as possible on </a:t>
            </a:r>
            <a:r>
              <a:rPr lang="fr-FR" sz="1800" dirty="0" err="1">
                <a:solidFill>
                  <a:srgbClr val="000000"/>
                </a:solidFill>
                <a:latin typeface="Inter"/>
                <a:ea typeface="Inter"/>
                <a:cs typeface="Inter"/>
                <a:sym typeface="Inter"/>
              </a:rPr>
              <a:t>this</a:t>
            </a:r>
            <a:r>
              <a:rPr lang="fr-FR" sz="1800" dirty="0">
                <a:solidFill>
                  <a:srgbClr val="000000"/>
                </a:solidFill>
                <a:latin typeface="Inter"/>
                <a:ea typeface="Inter"/>
                <a:cs typeface="Inter"/>
                <a:sym typeface="Inter"/>
              </a:rPr>
              <a:t> to </a:t>
            </a:r>
            <a:r>
              <a:rPr lang="fr-FR" sz="1800" dirty="0" err="1">
                <a:solidFill>
                  <a:srgbClr val="000000"/>
                </a:solidFill>
                <a:latin typeface="Inter"/>
                <a:ea typeface="Inter"/>
                <a:cs typeface="Inter"/>
                <a:sym typeface="Inter"/>
              </a:rPr>
              <a:t>try</a:t>
            </a:r>
            <a:r>
              <a:rPr lang="fr-FR" sz="1800" dirty="0">
                <a:solidFill>
                  <a:srgbClr val="000000"/>
                </a:solidFill>
                <a:latin typeface="Inter"/>
                <a:ea typeface="Inter"/>
                <a:cs typeface="Inter"/>
                <a:sym typeface="Inter"/>
              </a:rPr>
              <a:t> and </a:t>
            </a:r>
            <a:r>
              <a:rPr lang="fr-FR" sz="1800" dirty="0" err="1">
                <a:solidFill>
                  <a:srgbClr val="000000"/>
                </a:solidFill>
                <a:latin typeface="Inter"/>
                <a:ea typeface="Inter"/>
                <a:cs typeface="Inter"/>
                <a:sym typeface="Inter"/>
              </a:rPr>
              <a:t>create</a:t>
            </a:r>
            <a:r>
              <a:rPr lang="fr-FR" sz="1800" dirty="0">
                <a:solidFill>
                  <a:srgbClr val="000000"/>
                </a:solidFill>
                <a:latin typeface="Inter"/>
                <a:ea typeface="Inter"/>
                <a:cs typeface="Inter"/>
                <a:sym typeface="Inter"/>
              </a:rPr>
              <a:t> a </a:t>
            </a:r>
            <a:r>
              <a:rPr lang="fr-FR" sz="1800" dirty="0" err="1">
                <a:solidFill>
                  <a:srgbClr val="000000"/>
                </a:solidFill>
                <a:latin typeface="Inter"/>
                <a:ea typeface="Inter"/>
                <a:cs typeface="Inter"/>
                <a:sym typeface="Inter"/>
              </a:rPr>
              <a:t>very</a:t>
            </a:r>
            <a:r>
              <a:rPr lang="fr-FR" sz="1800" dirty="0">
                <a:solidFill>
                  <a:srgbClr val="000000"/>
                </a:solidFill>
                <a:latin typeface="Inter"/>
                <a:ea typeface="Inter"/>
                <a:cs typeface="Inter"/>
                <a:sym typeface="Inter"/>
              </a:rPr>
              <a:t> unique and new </a:t>
            </a:r>
            <a:r>
              <a:rPr lang="fr-FR" sz="1800" dirty="0" err="1">
                <a:solidFill>
                  <a:srgbClr val="000000"/>
                </a:solidFill>
                <a:latin typeface="Inter"/>
                <a:ea typeface="Inter"/>
                <a:cs typeface="Inter"/>
                <a:sym typeface="Inter"/>
              </a:rPr>
              <a:t>offer</a:t>
            </a:r>
            <a:r>
              <a:rPr lang="fr-FR" sz="1800" dirty="0">
                <a:solidFill>
                  <a:srgbClr val="000000"/>
                </a:solidFill>
                <a:latin typeface="Inter"/>
                <a:ea typeface="Inter"/>
                <a:cs typeface="Inter"/>
                <a:sym typeface="Inter"/>
              </a:rPr>
              <a:t> in the </a:t>
            </a:r>
            <a:r>
              <a:rPr lang="fr-FR" sz="1800" dirty="0" err="1">
                <a:solidFill>
                  <a:srgbClr val="000000"/>
                </a:solidFill>
                <a:latin typeface="Inter"/>
                <a:ea typeface="Inter"/>
                <a:cs typeface="Inter"/>
                <a:sym typeface="Inter"/>
              </a:rPr>
              <a:t>market</a:t>
            </a:r>
            <a:endParaRPr lang="fr-FR" sz="1800" dirty="0">
              <a:solidFill>
                <a:srgbClr val="000000"/>
              </a:solidFill>
              <a:latin typeface="Inter"/>
              <a:ea typeface="Inter"/>
              <a:cs typeface="Inter"/>
              <a:sym typeface="Inter"/>
            </a:endParaRPr>
          </a:p>
        </p:txBody>
      </p:sp>
      <p:sp>
        <p:nvSpPr>
          <p:cNvPr id="532" name="Google Shape;532;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26746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a:extLst>
            <a:ext uri="{FF2B5EF4-FFF2-40B4-BE49-F238E27FC236}">
              <a16:creationId xmlns:a16="http://schemas.microsoft.com/office/drawing/2014/main" id="{B7315E08-CD6B-BFDF-55D6-8743BA7DBA06}"/>
            </a:ext>
          </a:extLst>
        </p:cNvPr>
        <p:cNvGrpSpPr/>
        <p:nvPr/>
      </p:nvGrpSpPr>
      <p:grpSpPr>
        <a:xfrm>
          <a:off x="0" y="0"/>
          <a:ext cx="0" cy="0"/>
          <a:chOff x="0" y="0"/>
          <a:chExt cx="0" cy="0"/>
        </a:xfrm>
      </p:grpSpPr>
      <p:sp>
        <p:nvSpPr>
          <p:cNvPr id="540" name="Google Shape;540;p36:notes">
            <a:extLst>
              <a:ext uri="{FF2B5EF4-FFF2-40B4-BE49-F238E27FC236}">
                <a16:creationId xmlns:a16="http://schemas.microsoft.com/office/drawing/2014/main" id="{1ECB9857-B51D-330D-7BAE-D3335509706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sz="1800" b="1" dirty="0">
                <a:solidFill>
                  <a:srgbClr val="000000"/>
                </a:solidFill>
                <a:latin typeface="Inter"/>
                <a:ea typeface="Inter"/>
                <a:cs typeface="Inter"/>
                <a:sym typeface="Inter"/>
              </a:rPr>
              <a:t>Antoine: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400" dirty="0"/>
              <a:t>A Business model with potential for diversification to multiply monetization touchpoints and increase Average Revenue Per User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24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400" dirty="0"/>
              <a:t>Initiated acceleration model – currently proving monetization ; possible to sell candidates on-demand or monetize them at different touchpoints depending on the partner.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400" dirty="0"/>
              <a:t>Then we have 2 service models we would like to test mid-term ; advisory model with operating partners post acquisition, and advisory board seats for the </a:t>
            </a:r>
            <a:r>
              <a:rPr lang="en-US" sz="2400" dirty="0" err="1"/>
              <a:t>repreneurs</a:t>
            </a:r>
            <a:endParaRPr lang="en-US" sz="24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400" dirty="0"/>
              <a:t>+ Education model, as it’s a very fragmented and inconsistent environment where associations, networks, and </a:t>
            </a:r>
            <a:r>
              <a:rPr lang="en-US" sz="2400" dirty="0" err="1"/>
              <a:t>likedin</a:t>
            </a:r>
            <a:r>
              <a:rPr lang="en-US" sz="2400" dirty="0"/>
              <a:t> gurus try to sell content ; and where potentially more can be done, with a </a:t>
            </a:r>
            <a:r>
              <a:rPr lang="en-US" sz="2400" dirty="0" err="1"/>
              <a:t>rosk</a:t>
            </a:r>
            <a:r>
              <a:rPr lang="en-US" sz="2400" dirty="0"/>
              <a:t> solid methodology backed by the best business school</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24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800" b="0" dirty="0">
                <a:solidFill>
                  <a:srgbClr val="000000"/>
                </a:solidFill>
                <a:latin typeface="Inter"/>
                <a:ea typeface="Inter"/>
                <a:sym typeface="Inter"/>
              </a:rPr>
              <a:t>Even </a:t>
            </a:r>
            <a:r>
              <a:rPr lang="fr-FR" sz="1800" b="0" dirty="0" err="1">
                <a:solidFill>
                  <a:srgbClr val="000000"/>
                </a:solidFill>
                <a:latin typeface="Inter"/>
                <a:ea typeface="Inter"/>
                <a:sym typeface="Inter"/>
              </a:rPr>
              <a:t>though</a:t>
            </a:r>
            <a:r>
              <a:rPr lang="fr-FR" sz="1800" b="0" dirty="0">
                <a:solidFill>
                  <a:srgbClr val="000000"/>
                </a:solidFill>
                <a:latin typeface="Inter"/>
                <a:ea typeface="Inter"/>
                <a:sym typeface="Inter"/>
              </a:rPr>
              <a:t> </a:t>
            </a:r>
            <a:r>
              <a:rPr lang="fr-FR" sz="1800" b="0" dirty="0" err="1">
                <a:solidFill>
                  <a:srgbClr val="000000"/>
                </a:solidFill>
                <a:latin typeface="Inter"/>
                <a:ea typeface="Inter"/>
                <a:sym typeface="Inter"/>
              </a:rPr>
              <a:t>it’s</a:t>
            </a:r>
            <a:r>
              <a:rPr lang="fr-FR" sz="1800" b="0" dirty="0">
                <a:solidFill>
                  <a:srgbClr val="000000"/>
                </a:solidFill>
                <a:latin typeface="Inter"/>
                <a:ea typeface="Inter"/>
                <a:sym typeface="Inter"/>
              </a:rPr>
              <a:t> a long </a:t>
            </a:r>
            <a:r>
              <a:rPr lang="fr-FR" sz="1800" b="0" dirty="0" err="1">
                <a:solidFill>
                  <a:srgbClr val="000000"/>
                </a:solidFill>
                <a:latin typeface="Inter"/>
                <a:ea typeface="Inter"/>
                <a:sym typeface="Inter"/>
              </a:rPr>
              <a:t>term</a:t>
            </a:r>
            <a:r>
              <a:rPr lang="fr-FR" sz="1800" b="0" dirty="0">
                <a:solidFill>
                  <a:srgbClr val="000000"/>
                </a:solidFill>
                <a:latin typeface="Inter"/>
                <a:ea typeface="Inter"/>
                <a:sym typeface="Inter"/>
              </a:rPr>
              <a:t> vision </a:t>
            </a:r>
            <a:r>
              <a:rPr lang="fr-FR" sz="1800" b="0" dirty="0" err="1">
                <a:solidFill>
                  <a:srgbClr val="000000"/>
                </a:solidFill>
                <a:latin typeface="Inter"/>
                <a:ea typeface="Inter"/>
                <a:sym typeface="Inter"/>
              </a:rPr>
              <a:t>we</a:t>
            </a:r>
            <a:r>
              <a:rPr lang="fr-FR" sz="1800" b="0" dirty="0">
                <a:solidFill>
                  <a:srgbClr val="000000"/>
                </a:solidFill>
                <a:latin typeface="Inter"/>
                <a:ea typeface="Inter"/>
                <a:sym typeface="Inter"/>
              </a:rPr>
              <a:t> </a:t>
            </a:r>
            <a:r>
              <a:rPr lang="fr-FR" sz="1800" b="0" dirty="0" err="1">
                <a:solidFill>
                  <a:srgbClr val="000000"/>
                </a:solidFill>
                <a:latin typeface="Inter"/>
                <a:ea typeface="Inter"/>
                <a:sym typeface="Inter"/>
              </a:rPr>
              <a:t>will</a:t>
            </a:r>
            <a:r>
              <a:rPr lang="fr-FR" sz="1800" b="0" dirty="0">
                <a:solidFill>
                  <a:srgbClr val="000000"/>
                </a:solidFill>
                <a:latin typeface="Inter"/>
                <a:ea typeface="Inter"/>
                <a:sym typeface="Inter"/>
              </a:rPr>
              <a:t> test </a:t>
            </a:r>
            <a:r>
              <a:rPr lang="fr-FR" sz="1800" b="0" dirty="0" err="1">
                <a:solidFill>
                  <a:srgbClr val="000000"/>
                </a:solidFill>
                <a:latin typeface="Inter"/>
                <a:ea typeface="Inter"/>
                <a:sym typeface="Inter"/>
              </a:rPr>
              <a:t>it</a:t>
            </a:r>
            <a:r>
              <a:rPr lang="fr-FR" sz="1800" b="0" dirty="0">
                <a:solidFill>
                  <a:srgbClr val="000000"/>
                </a:solidFill>
                <a:latin typeface="Inter"/>
                <a:ea typeface="Inter"/>
                <a:sym typeface="Inter"/>
              </a:rPr>
              <a:t> </a:t>
            </a:r>
            <a:r>
              <a:rPr lang="fr-FR" sz="1800" b="0" dirty="0" err="1">
                <a:solidFill>
                  <a:srgbClr val="000000"/>
                </a:solidFill>
                <a:latin typeface="Inter"/>
                <a:ea typeface="Inter"/>
                <a:sym typeface="Inter"/>
              </a:rPr>
              <a:t>very</a:t>
            </a:r>
            <a:r>
              <a:rPr lang="fr-FR" sz="1800" b="0" dirty="0">
                <a:solidFill>
                  <a:srgbClr val="000000"/>
                </a:solidFill>
                <a:latin typeface="Inter"/>
                <a:ea typeface="Inter"/>
                <a:sym typeface="Inter"/>
              </a:rPr>
              <a:t> </a:t>
            </a:r>
            <a:r>
              <a:rPr lang="fr-FR" sz="1800" b="0" dirty="0" err="1">
                <a:solidFill>
                  <a:srgbClr val="000000"/>
                </a:solidFill>
                <a:latin typeface="Inter"/>
                <a:ea typeface="Inter"/>
                <a:sym typeface="Inter"/>
              </a:rPr>
              <a:t>rapidly</a:t>
            </a:r>
            <a:r>
              <a:rPr lang="fr-FR" sz="1800" b="0" dirty="0">
                <a:solidFill>
                  <a:srgbClr val="000000"/>
                </a:solidFill>
                <a:latin typeface="Inter"/>
                <a:ea typeface="Inter"/>
                <a:sym typeface="Inter"/>
              </a:rPr>
              <a:t>, </a:t>
            </a:r>
            <a:r>
              <a:rPr lang="fr-FR" sz="1800" b="0" dirty="0" err="1">
                <a:solidFill>
                  <a:srgbClr val="000000"/>
                </a:solidFill>
                <a:latin typeface="Inter"/>
                <a:ea typeface="Inter"/>
                <a:sym typeface="Inter"/>
              </a:rPr>
              <a:t>with</a:t>
            </a:r>
            <a:r>
              <a:rPr lang="fr-FR" sz="1800" b="0" dirty="0">
                <a:solidFill>
                  <a:srgbClr val="000000"/>
                </a:solidFill>
                <a:latin typeface="Inter"/>
                <a:ea typeface="Inter"/>
                <a:sym typeface="Inter"/>
              </a:rPr>
              <a:t> the </a:t>
            </a:r>
            <a:r>
              <a:rPr lang="fr-FR" sz="1800" b="0" dirty="0" err="1">
                <a:solidFill>
                  <a:srgbClr val="000000"/>
                </a:solidFill>
                <a:latin typeface="Inter"/>
                <a:ea typeface="Inter"/>
                <a:sym typeface="Inter"/>
              </a:rPr>
              <a:t>accelerator</a:t>
            </a:r>
            <a:r>
              <a:rPr lang="fr-FR" sz="1800" b="0" dirty="0">
                <a:solidFill>
                  <a:srgbClr val="000000"/>
                </a:solidFill>
                <a:latin typeface="Inter"/>
                <a:ea typeface="Inter"/>
                <a:sym typeface="Inter"/>
              </a:rPr>
              <a:t> model and </a:t>
            </a:r>
            <a:r>
              <a:rPr lang="fr-FR" sz="1800" b="0" dirty="0" err="1">
                <a:solidFill>
                  <a:srgbClr val="000000"/>
                </a:solidFill>
                <a:latin typeface="Inter"/>
                <a:ea typeface="Inter"/>
                <a:sym typeface="Inter"/>
              </a:rPr>
              <a:t>then</a:t>
            </a:r>
            <a:r>
              <a:rPr lang="fr-FR" sz="1800" b="0" dirty="0">
                <a:solidFill>
                  <a:srgbClr val="000000"/>
                </a:solidFill>
                <a:latin typeface="Inter"/>
                <a:ea typeface="Inter"/>
                <a:sym typeface="Inter"/>
              </a:rPr>
              <a:t> the </a:t>
            </a:r>
            <a:r>
              <a:rPr lang="fr-FR" sz="1800" b="0" dirty="0" err="1">
                <a:solidFill>
                  <a:srgbClr val="000000"/>
                </a:solidFill>
                <a:latin typeface="Inter"/>
                <a:ea typeface="Inter"/>
                <a:sym typeface="Inter"/>
              </a:rPr>
              <a:t>fund</a:t>
            </a:r>
            <a:r>
              <a:rPr lang="fr-FR" sz="1800" b="0" dirty="0">
                <a:solidFill>
                  <a:srgbClr val="000000"/>
                </a:solidFill>
                <a:latin typeface="Inter"/>
                <a:ea typeface="Inter"/>
                <a:sym typeface="Inter"/>
              </a:rPr>
              <a:t> </a:t>
            </a:r>
            <a:r>
              <a:rPr lang="fr-FR" sz="1800" b="0" dirty="0" err="1">
                <a:solidFill>
                  <a:srgbClr val="000000"/>
                </a:solidFill>
                <a:latin typeface="Inter"/>
                <a:ea typeface="Inter"/>
                <a:sym typeface="Inter"/>
              </a:rPr>
              <a:t>being</a:t>
            </a:r>
            <a:r>
              <a:rPr lang="fr-FR" sz="1800" b="0" dirty="0">
                <a:solidFill>
                  <a:srgbClr val="000000"/>
                </a:solidFill>
                <a:latin typeface="Inter"/>
                <a:ea typeface="Inter"/>
                <a:sym typeface="Inter"/>
              </a:rPr>
              <a:t> </a:t>
            </a:r>
            <a:r>
              <a:rPr lang="fr-FR" sz="1800" b="0" dirty="0" err="1">
                <a:solidFill>
                  <a:srgbClr val="000000"/>
                </a:solidFill>
                <a:latin typeface="Inter"/>
                <a:ea typeface="Inter"/>
                <a:sym typeface="Inter"/>
              </a:rPr>
              <a:t>our</a:t>
            </a:r>
            <a:r>
              <a:rPr lang="fr-FR" sz="1800" b="0" dirty="0">
                <a:solidFill>
                  <a:srgbClr val="000000"/>
                </a:solidFill>
                <a:latin typeface="Inter"/>
                <a:ea typeface="Inter"/>
                <a:sym typeface="Inter"/>
              </a:rPr>
              <a:t> </a:t>
            </a:r>
            <a:r>
              <a:rPr lang="fr-FR" sz="1800" b="0" dirty="0" err="1">
                <a:solidFill>
                  <a:srgbClr val="000000"/>
                </a:solidFill>
                <a:latin typeface="Inter"/>
                <a:ea typeface="Inter"/>
                <a:sym typeface="Inter"/>
              </a:rPr>
              <a:t>ultimate</a:t>
            </a:r>
            <a:r>
              <a:rPr lang="fr-FR" sz="1800" b="0" dirty="0">
                <a:solidFill>
                  <a:srgbClr val="000000"/>
                </a:solidFill>
                <a:latin typeface="Inter"/>
                <a:ea typeface="Inter"/>
                <a:sym typeface="Inter"/>
              </a:rPr>
              <a:t> goal ; </a:t>
            </a:r>
            <a:endParaRPr lang="en-US" sz="2400" b="0" dirty="0"/>
          </a:p>
        </p:txBody>
      </p:sp>
      <p:sp>
        <p:nvSpPr>
          <p:cNvPr id="541" name="Google Shape;541;p36:notes">
            <a:extLst>
              <a:ext uri="{FF2B5EF4-FFF2-40B4-BE49-F238E27FC236}">
                <a16:creationId xmlns:a16="http://schemas.microsoft.com/office/drawing/2014/main" id="{59B90C9B-8F6F-A38E-BEDC-9CF38C410B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862231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a:extLst>
            <a:ext uri="{FF2B5EF4-FFF2-40B4-BE49-F238E27FC236}">
              <a16:creationId xmlns:a16="http://schemas.microsoft.com/office/drawing/2014/main" id="{0D578299-FB26-9846-BFF5-BCDD56A4DB53}"/>
            </a:ext>
          </a:extLst>
        </p:cNvPr>
        <p:cNvGrpSpPr/>
        <p:nvPr/>
      </p:nvGrpSpPr>
      <p:grpSpPr>
        <a:xfrm>
          <a:off x="0" y="0"/>
          <a:ext cx="0" cy="0"/>
          <a:chOff x="0" y="0"/>
          <a:chExt cx="0" cy="0"/>
        </a:xfrm>
      </p:grpSpPr>
      <p:sp>
        <p:nvSpPr>
          <p:cNvPr id="572" name="Google Shape;572;p38:notes">
            <a:extLst>
              <a:ext uri="{FF2B5EF4-FFF2-40B4-BE49-F238E27FC236}">
                <a16:creationId xmlns:a16="http://schemas.microsoft.com/office/drawing/2014/main" id="{64ECDD18-FA25-59EC-F125-0BCEC760EB1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b="1" dirty="0"/>
              <a:t>Antoine</a:t>
            </a:r>
            <a:r>
              <a:rPr lang="fr-FR" dirty="0"/>
              <a:t>: </a:t>
            </a:r>
            <a:endParaRPr dirty="0"/>
          </a:p>
        </p:txBody>
      </p:sp>
      <p:sp>
        <p:nvSpPr>
          <p:cNvPr id="573" name="Google Shape;573;p38:notes">
            <a:extLst>
              <a:ext uri="{FF2B5EF4-FFF2-40B4-BE49-F238E27FC236}">
                <a16:creationId xmlns:a16="http://schemas.microsoft.com/office/drawing/2014/main" id="{6D267602-6FBF-B22A-C90E-E7EB527420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56170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a:extLst>
            <a:ext uri="{FF2B5EF4-FFF2-40B4-BE49-F238E27FC236}">
              <a16:creationId xmlns:a16="http://schemas.microsoft.com/office/drawing/2014/main" id="{C89CAA1B-94C3-44D3-0C36-3D48D2250E41}"/>
            </a:ext>
          </a:extLst>
        </p:cNvPr>
        <p:cNvGrpSpPr/>
        <p:nvPr/>
      </p:nvGrpSpPr>
      <p:grpSpPr>
        <a:xfrm>
          <a:off x="0" y="0"/>
          <a:ext cx="0" cy="0"/>
          <a:chOff x="0" y="0"/>
          <a:chExt cx="0" cy="0"/>
        </a:xfrm>
      </p:grpSpPr>
      <p:sp>
        <p:nvSpPr>
          <p:cNvPr id="550" name="Google Shape;550;p37:notes">
            <a:extLst>
              <a:ext uri="{FF2B5EF4-FFF2-40B4-BE49-F238E27FC236}">
                <a16:creationId xmlns:a16="http://schemas.microsoft.com/office/drawing/2014/main" id="{BDA46685-5EC7-FB81-A362-8EA5C73C779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sz="1800" b="1" dirty="0">
                <a:solidFill>
                  <a:srgbClr val="000000"/>
                </a:solidFill>
                <a:latin typeface="Inter"/>
                <a:ea typeface="Inter"/>
                <a:cs typeface="Inter"/>
                <a:sym typeface="Inter"/>
              </a:rPr>
              <a:t>Amelie:</a:t>
            </a:r>
            <a:endParaRPr lang="en-US" sz="1800" b="1" dirty="0">
              <a:solidFill>
                <a:srgbClr val="000000"/>
              </a:solidFill>
              <a:latin typeface="Inter"/>
              <a:ea typeface="Inter"/>
              <a:cs typeface="Inter"/>
              <a:sym typeface="Inter"/>
            </a:endParaRPr>
          </a:p>
          <a:p>
            <a:pPr marL="0" lvl="0" indent="0" algn="l" rtl="0">
              <a:lnSpc>
                <a:spcPct val="100000"/>
              </a:lnSpc>
              <a:spcBef>
                <a:spcPts val="0"/>
              </a:spcBef>
              <a:spcAft>
                <a:spcPts val="0"/>
              </a:spcAft>
              <a:buSzPts val="1100"/>
              <a:buNone/>
            </a:pPr>
            <a:r>
              <a:rPr lang="en-US" sz="1800" dirty="0">
                <a:solidFill>
                  <a:srgbClr val="000000"/>
                </a:solidFill>
                <a:latin typeface="Inter"/>
                <a:ea typeface="Inter"/>
                <a:cs typeface="Inter"/>
                <a:sym typeface="Inter"/>
              </a:rPr>
              <a:t>Re-New was initiated by a core team of five Executive MBA participants at ESCP, combining diverse functional backgrounds and a shared ambition to tackle the SME transmission challenge.</a:t>
            </a:r>
          </a:p>
          <a:p>
            <a:pPr marL="0" lvl="0" indent="0" algn="l" rtl="0">
              <a:lnSpc>
                <a:spcPct val="100000"/>
              </a:lnSpc>
              <a:spcBef>
                <a:spcPts val="0"/>
              </a:spcBef>
              <a:spcAft>
                <a:spcPts val="0"/>
              </a:spcAft>
              <a:buSzPts val="1100"/>
              <a:buNone/>
            </a:pPr>
            <a:endParaRPr lang="en-US" sz="1800" dirty="0">
              <a:solidFill>
                <a:srgbClr val="000000"/>
              </a:solidFill>
              <a:latin typeface="Inter"/>
              <a:ea typeface="Inter"/>
              <a:cs typeface="Inter"/>
              <a:sym typeface="Inter"/>
            </a:endParaRPr>
          </a:p>
          <a:p>
            <a:pPr marL="0" lvl="0" indent="0" algn="l" rtl="0">
              <a:lnSpc>
                <a:spcPct val="100000"/>
              </a:lnSpc>
              <a:spcBef>
                <a:spcPts val="0"/>
              </a:spcBef>
              <a:spcAft>
                <a:spcPts val="0"/>
              </a:spcAft>
              <a:buSzPts val="1100"/>
              <a:buNone/>
            </a:pPr>
            <a:r>
              <a:rPr lang="en-US" sz="1800" dirty="0">
                <a:solidFill>
                  <a:srgbClr val="000000"/>
                </a:solidFill>
                <a:latin typeface="Inter"/>
                <a:ea typeface="Inter"/>
                <a:cs typeface="Inter"/>
                <a:sym typeface="Inter"/>
              </a:rPr>
              <a:t>Bertrand Galas led the project, drawing on 20+ years of experience in transformation and complex program delivery to ensure structure, pace, and strategic clarity.</a:t>
            </a:r>
          </a:p>
          <a:p>
            <a:pPr marL="0" lvl="0" indent="0" algn="l" rtl="0">
              <a:lnSpc>
                <a:spcPct val="100000"/>
              </a:lnSpc>
              <a:spcBef>
                <a:spcPts val="0"/>
              </a:spcBef>
              <a:spcAft>
                <a:spcPts val="0"/>
              </a:spcAft>
              <a:buSzPts val="1100"/>
              <a:buNone/>
            </a:pPr>
            <a:r>
              <a:rPr lang="en-US" sz="1800" dirty="0">
                <a:solidFill>
                  <a:srgbClr val="000000"/>
                </a:solidFill>
                <a:latin typeface="Inter"/>
                <a:ea typeface="Inter"/>
                <a:cs typeface="Inter"/>
                <a:sym typeface="Inter"/>
              </a:rPr>
              <a:t>Amélie Lyon, a senior HR leader, designed our proprietary candidate selection process and led the talent and leadership workstream.</a:t>
            </a:r>
          </a:p>
          <a:p>
            <a:pPr marL="0" lvl="0" indent="0" algn="l" rtl="0">
              <a:lnSpc>
                <a:spcPct val="100000"/>
              </a:lnSpc>
              <a:spcBef>
                <a:spcPts val="0"/>
              </a:spcBef>
              <a:spcAft>
                <a:spcPts val="0"/>
              </a:spcAft>
              <a:buSzPts val="1100"/>
              <a:buNone/>
            </a:pPr>
            <a:r>
              <a:rPr lang="en-US" sz="1800" dirty="0">
                <a:solidFill>
                  <a:srgbClr val="000000"/>
                </a:solidFill>
                <a:latin typeface="Inter"/>
                <a:ea typeface="Inter"/>
                <a:cs typeface="Inter"/>
                <a:sym typeface="Inter"/>
              </a:rPr>
              <a:t>Antoine Duchêne, CFO and entrepreneur, developed our financial structuring and crafted the Support Package—our core differentiator.</a:t>
            </a:r>
          </a:p>
          <a:p>
            <a:pPr marL="0" lvl="0" indent="0" algn="l" rtl="0">
              <a:lnSpc>
                <a:spcPct val="100000"/>
              </a:lnSpc>
              <a:spcBef>
                <a:spcPts val="0"/>
              </a:spcBef>
              <a:spcAft>
                <a:spcPts val="0"/>
              </a:spcAft>
              <a:buSzPts val="1100"/>
              <a:buNone/>
            </a:pPr>
            <a:r>
              <a:rPr lang="en-US" sz="1800" dirty="0">
                <a:solidFill>
                  <a:srgbClr val="000000"/>
                </a:solidFill>
                <a:latin typeface="Inter"/>
                <a:ea typeface="Inter"/>
                <a:cs typeface="Inter"/>
                <a:sym typeface="Inter"/>
              </a:rPr>
              <a:t>Francesca Mapelli, PhD in Corporate Sustainability, embedded ESG across all dimensions of the </a:t>
            </a:r>
            <a:r>
              <a:rPr lang="en-US" sz="1800" dirty="0" err="1">
                <a:solidFill>
                  <a:srgbClr val="000000"/>
                </a:solidFill>
                <a:latin typeface="Inter"/>
                <a:ea typeface="Inter"/>
                <a:cs typeface="Inter"/>
                <a:sym typeface="Inter"/>
              </a:rPr>
              <a:t>programme</a:t>
            </a:r>
            <a:r>
              <a:rPr lang="en-US" sz="1800" dirty="0">
                <a:solidFill>
                  <a:srgbClr val="000000"/>
                </a:solidFill>
                <a:latin typeface="Inter"/>
                <a:ea typeface="Inter"/>
                <a:cs typeface="Inter"/>
                <a:sym typeface="Inter"/>
              </a:rPr>
              <a:t>.</a:t>
            </a:r>
          </a:p>
          <a:p>
            <a:pPr marL="0" lvl="0" indent="0" algn="l" rtl="0">
              <a:lnSpc>
                <a:spcPct val="100000"/>
              </a:lnSpc>
              <a:spcBef>
                <a:spcPts val="0"/>
              </a:spcBef>
              <a:spcAft>
                <a:spcPts val="0"/>
              </a:spcAft>
              <a:buSzPts val="1100"/>
              <a:buNone/>
            </a:pPr>
            <a:r>
              <a:rPr lang="en-US" sz="1800" dirty="0">
                <a:solidFill>
                  <a:srgbClr val="000000"/>
                </a:solidFill>
                <a:latin typeface="Inter"/>
                <a:ea typeface="Inter"/>
                <a:cs typeface="Inter"/>
                <a:sym typeface="Inter"/>
              </a:rPr>
              <a:t>Catherine Merrin shaped our brand strategy and communications, positioning Re-New as a credible and actionable initiative.</a:t>
            </a:r>
          </a:p>
          <a:p>
            <a:pPr marL="0" lvl="0" indent="0" algn="l" rtl="0">
              <a:lnSpc>
                <a:spcPct val="100000"/>
              </a:lnSpc>
              <a:spcBef>
                <a:spcPts val="0"/>
              </a:spcBef>
              <a:spcAft>
                <a:spcPts val="0"/>
              </a:spcAft>
              <a:buSzPts val="1100"/>
              <a:buNone/>
            </a:pPr>
            <a:r>
              <a:rPr lang="en-US" sz="1800" dirty="0">
                <a:solidFill>
                  <a:srgbClr val="000000"/>
                </a:solidFill>
                <a:latin typeface="Inter"/>
                <a:ea typeface="Inter"/>
                <a:cs typeface="Inter"/>
                <a:sym typeface="Inter"/>
              </a:rPr>
              <a:t>The team worked with complementary MBTI and Belbin profiles, balancing vision, structure, adaptability, and drive. Despite diverse styles, mutual trust and purpose enabled effective collaboration.</a:t>
            </a:r>
          </a:p>
          <a:p>
            <a:pPr marL="0" lvl="0" indent="0" algn="l" rtl="0">
              <a:lnSpc>
                <a:spcPct val="100000"/>
              </a:lnSpc>
              <a:spcBef>
                <a:spcPts val="0"/>
              </a:spcBef>
              <a:spcAft>
                <a:spcPts val="0"/>
              </a:spcAft>
              <a:buSzPts val="1100"/>
              <a:buNone/>
            </a:pPr>
            <a:endParaRPr lang="en-US" sz="1800" dirty="0">
              <a:solidFill>
                <a:srgbClr val="000000"/>
              </a:solidFill>
              <a:latin typeface="Inter"/>
              <a:ea typeface="Inter"/>
              <a:cs typeface="Inter"/>
              <a:sym typeface="Inter"/>
            </a:endParaRPr>
          </a:p>
          <a:p>
            <a:pPr marL="0" lvl="0" indent="0" algn="l" rtl="0">
              <a:lnSpc>
                <a:spcPct val="100000"/>
              </a:lnSpc>
              <a:spcBef>
                <a:spcPts val="0"/>
              </a:spcBef>
              <a:spcAft>
                <a:spcPts val="0"/>
              </a:spcAft>
              <a:buSzPts val="1100"/>
              <a:buNone/>
            </a:pPr>
            <a:r>
              <a:rPr lang="en-US" sz="1800" dirty="0">
                <a:solidFill>
                  <a:srgbClr val="000000"/>
                </a:solidFill>
                <a:latin typeface="Inter"/>
                <a:ea typeface="Inter"/>
                <a:cs typeface="Inter"/>
                <a:sym typeface="Inter"/>
              </a:rPr>
              <a:t>To build on this foundation, a second team of EMBA participants is now joining the </a:t>
            </a:r>
            <a:r>
              <a:rPr lang="en-US" sz="1800" dirty="0" err="1">
                <a:solidFill>
                  <a:srgbClr val="000000"/>
                </a:solidFill>
                <a:latin typeface="Inter"/>
                <a:ea typeface="Inter"/>
                <a:cs typeface="Inter"/>
                <a:sym typeface="Inter"/>
              </a:rPr>
              <a:t>adventure.Ivan</a:t>
            </a:r>
            <a:r>
              <a:rPr lang="en-US" sz="1800" dirty="0">
                <a:solidFill>
                  <a:srgbClr val="000000"/>
                </a:solidFill>
                <a:latin typeface="Inter"/>
                <a:ea typeface="Inter"/>
                <a:cs typeface="Inter"/>
                <a:sym typeface="Inter"/>
              </a:rPr>
              <a:t>, Gabriele, Ignacio, Alexandre, and Piera bring fresh capabilities across strategy, M&amp;A, operations, finance, and ESG innovation.</a:t>
            </a:r>
          </a:p>
          <a:p>
            <a:pPr marL="0" lvl="0" indent="0" algn="l" rtl="0">
              <a:lnSpc>
                <a:spcPct val="100000"/>
              </a:lnSpc>
              <a:spcBef>
                <a:spcPts val="0"/>
              </a:spcBef>
              <a:spcAft>
                <a:spcPts val="0"/>
              </a:spcAft>
              <a:buSzPts val="1100"/>
              <a:buNone/>
            </a:pPr>
            <a:r>
              <a:rPr lang="en-US" sz="1800" dirty="0">
                <a:solidFill>
                  <a:srgbClr val="000000"/>
                </a:solidFill>
                <a:latin typeface="Inter"/>
                <a:ea typeface="Inter"/>
                <a:cs typeface="Inter"/>
                <a:sym typeface="Inter"/>
              </a:rPr>
              <a:t>They will contribute to scaling Re-New’s acceleration </a:t>
            </a:r>
            <a:r>
              <a:rPr lang="en-US" sz="1800" dirty="0" err="1">
                <a:solidFill>
                  <a:srgbClr val="000000"/>
                </a:solidFill>
                <a:latin typeface="Inter"/>
                <a:ea typeface="Inter"/>
                <a:cs typeface="Inter"/>
                <a:sym typeface="Inter"/>
              </a:rPr>
              <a:t>programme</a:t>
            </a:r>
            <a:r>
              <a:rPr lang="en-US" sz="1800" dirty="0">
                <a:solidFill>
                  <a:srgbClr val="000000"/>
                </a:solidFill>
                <a:latin typeface="Inter"/>
                <a:ea typeface="Inter"/>
                <a:cs typeface="Inter"/>
                <a:sym typeface="Inter"/>
              </a:rPr>
              <a:t> while continuing the entrepreneurial momentum. Their role will be to explore new territories—whether in business models, partnerships, or international development—ensuring Re-New keeps evolving as a dynamic and forward-looking </a:t>
            </a:r>
            <a:r>
              <a:rPr lang="en-US" sz="1800" dirty="0" err="1">
                <a:solidFill>
                  <a:srgbClr val="000000"/>
                </a:solidFill>
                <a:latin typeface="Inter"/>
                <a:ea typeface="Inter"/>
                <a:cs typeface="Inter"/>
                <a:sym typeface="Inter"/>
              </a:rPr>
              <a:t>initiative.This</a:t>
            </a:r>
            <a:r>
              <a:rPr lang="en-US" sz="1800" dirty="0">
                <a:solidFill>
                  <a:srgbClr val="000000"/>
                </a:solidFill>
                <a:latin typeface="Inter"/>
                <a:ea typeface="Inter"/>
                <a:cs typeface="Inter"/>
                <a:sym typeface="Inter"/>
              </a:rPr>
              <a:t> smooth transition allows Re-New to grow from a strong foundation, while staying true to its mission.</a:t>
            </a:r>
            <a:endParaRPr dirty="0"/>
          </a:p>
        </p:txBody>
      </p:sp>
      <p:sp>
        <p:nvSpPr>
          <p:cNvPr id="551" name="Google Shape;551;p37:notes">
            <a:extLst>
              <a:ext uri="{FF2B5EF4-FFF2-40B4-BE49-F238E27FC236}">
                <a16:creationId xmlns:a16="http://schemas.microsoft.com/office/drawing/2014/main" id="{1205958E-4512-504E-DC7C-8F0B87FAD6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26401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a:extLst>
            <a:ext uri="{FF2B5EF4-FFF2-40B4-BE49-F238E27FC236}">
              <a16:creationId xmlns:a16="http://schemas.microsoft.com/office/drawing/2014/main" id="{3820A79D-0142-E51D-1801-AB3489C77E06}"/>
            </a:ext>
          </a:extLst>
        </p:cNvPr>
        <p:cNvGrpSpPr/>
        <p:nvPr/>
      </p:nvGrpSpPr>
      <p:grpSpPr>
        <a:xfrm>
          <a:off x="0" y="0"/>
          <a:ext cx="0" cy="0"/>
          <a:chOff x="0" y="0"/>
          <a:chExt cx="0" cy="0"/>
        </a:xfrm>
      </p:grpSpPr>
      <p:sp>
        <p:nvSpPr>
          <p:cNvPr id="430" name="Google Shape;430;p2:notes">
            <a:extLst>
              <a:ext uri="{FF2B5EF4-FFF2-40B4-BE49-F238E27FC236}">
                <a16:creationId xmlns:a16="http://schemas.microsoft.com/office/drawing/2014/main" id="{71E7ADA7-F1FC-D614-315F-E6C94554FE4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sz="1800" b="1" dirty="0">
                <a:solidFill>
                  <a:srgbClr val="000000"/>
                </a:solidFill>
                <a:latin typeface="Inter"/>
                <a:ea typeface="Inter"/>
                <a:cs typeface="Inter"/>
                <a:sym typeface="Inter"/>
              </a:rPr>
              <a:t>Amelie</a:t>
            </a:r>
          </a:p>
          <a:p>
            <a:pPr marL="0" lvl="0" indent="0" algn="l" rtl="0">
              <a:lnSpc>
                <a:spcPct val="100000"/>
              </a:lnSpc>
              <a:spcBef>
                <a:spcPts val="0"/>
              </a:spcBef>
              <a:spcAft>
                <a:spcPts val="0"/>
              </a:spcAft>
              <a:buSzPts val="1100"/>
              <a:buNone/>
            </a:pPr>
            <a:r>
              <a:rPr lang="fr-FR" sz="1800" dirty="0">
                <a:solidFill>
                  <a:srgbClr val="000000"/>
                </a:solidFill>
                <a:latin typeface="Inter"/>
                <a:ea typeface="Inter"/>
                <a:cs typeface="Inter"/>
                <a:sym typeface="Inter"/>
              </a:rPr>
              <a:t>“The </a:t>
            </a:r>
            <a:r>
              <a:rPr lang="fr-FR" sz="1800" dirty="0" err="1">
                <a:solidFill>
                  <a:srgbClr val="000000"/>
                </a:solidFill>
                <a:latin typeface="Inter"/>
                <a:ea typeface="Inter"/>
                <a:cs typeface="Inter"/>
                <a:sym typeface="Inter"/>
              </a:rPr>
              <a:t>opportunity</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is</a:t>
            </a:r>
            <a:r>
              <a:rPr lang="fr-FR" sz="1800" dirty="0">
                <a:solidFill>
                  <a:srgbClr val="000000"/>
                </a:solidFill>
                <a:latin typeface="Inter"/>
                <a:ea typeface="Inter"/>
                <a:cs typeface="Inter"/>
                <a:sym typeface="Inter"/>
              </a:rPr>
              <a:t> immense, in France and </a:t>
            </a:r>
            <a:r>
              <a:rPr lang="fr-FR" sz="1800" dirty="0" err="1">
                <a:solidFill>
                  <a:srgbClr val="000000"/>
                </a:solidFill>
                <a:latin typeface="Inter"/>
                <a:ea typeface="Inter"/>
                <a:cs typeface="Inter"/>
                <a:sym typeface="Inter"/>
              </a:rPr>
              <a:t>also</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across</a:t>
            </a:r>
            <a:r>
              <a:rPr lang="fr-FR" sz="1800" dirty="0">
                <a:solidFill>
                  <a:srgbClr val="000000"/>
                </a:solidFill>
                <a:latin typeface="Inter"/>
                <a:ea typeface="Inter"/>
                <a:cs typeface="Inter"/>
                <a:sym typeface="Inter"/>
              </a:rPr>
              <a:t> Europe, and as </a:t>
            </a:r>
            <a:r>
              <a:rPr lang="fr-FR" sz="1800" dirty="0" err="1">
                <a:solidFill>
                  <a:srgbClr val="000000"/>
                </a:solidFill>
                <a:latin typeface="Inter"/>
                <a:ea typeface="Inter"/>
                <a:cs typeface="Inter"/>
                <a:sym typeface="Inter"/>
              </a:rPr>
              <a:t>we</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said</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previously</a:t>
            </a:r>
            <a:r>
              <a:rPr lang="fr-FR" sz="1800" dirty="0">
                <a:solidFill>
                  <a:srgbClr val="000000"/>
                </a:solidFill>
                <a:latin typeface="Inter"/>
                <a:ea typeface="Inter"/>
                <a:cs typeface="Inter"/>
                <a:sym typeface="Inter"/>
              </a:rPr>
              <a:t>, in a </a:t>
            </a:r>
            <a:r>
              <a:rPr lang="fr-FR" sz="1800" dirty="0" err="1">
                <a:solidFill>
                  <a:srgbClr val="000000"/>
                </a:solidFill>
                <a:latin typeface="Inter"/>
                <a:ea typeface="Inter"/>
                <a:cs typeface="Inter"/>
                <a:sym typeface="Inter"/>
              </a:rPr>
              <a:t>growing</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market</a:t>
            </a:r>
            <a:r>
              <a:rPr lang="fr-FR" sz="1800" dirty="0">
                <a:solidFill>
                  <a:srgbClr val="000000"/>
                </a:solidFill>
                <a:latin typeface="Inter"/>
                <a:ea typeface="Inter"/>
                <a:cs typeface="Inter"/>
                <a:sym typeface="Inter"/>
              </a:rPr>
              <a:t>. </a:t>
            </a:r>
          </a:p>
          <a:p>
            <a:pPr marL="0" lvl="0" indent="0" algn="l" rtl="0">
              <a:lnSpc>
                <a:spcPct val="100000"/>
              </a:lnSpc>
              <a:spcBef>
                <a:spcPts val="0"/>
              </a:spcBef>
              <a:spcAft>
                <a:spcPts val="0"/>
              </a:spcAft>
              <a:buSzPts val="1100"/>
              <a:buNone/>
            </a:pPr>
            <a:r>
              <a:rPr lang="fr-FR" sz="1800" dirty="0">
                <a:solidFill>
                  <a:srgbClr val="000000"/>
                </a:solidFill>
                <a:latin typeface="Inter"/>
                <a:ea typeface="Inter"/>
                <a:cs typeface="Inter"/>
                <a:sym typeface="Inter"/>
              </a:rPr>
              <a:t>In France </a:t>
            </a:r>
            <a:r>
              <a:rPr lang="fr-FR" sz="1800" dirty="0" err="1">
                <a:solidFill>
                  <a:srgbClr val="000000"/>
                </a:solidFill>
                <a:latin typeface="Inter"/>
                <a:ea typeface="Inter"/>
                <a:cs typeface="Inter"/>
                <a:sym typeface="Inter"/>
              </a:rPr>
              <a:t>alone</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there</a:t>
            </a:r>
            <a:r>
              <a:rPr lang="fr-FR" sz="1800" dirty="0">
                <a:solidFill>
                  <a:srgbClr val="000000"/>
                </a:solidFill>
                <a:latin typeface="Inter"/>
                <a:ea typeface="Inter"/>
                <a:cs typeface="Inter"/>
                <a:sym typeface="Inter"/>
              </a:rPr>
              <a:t> are 60,000 SME sales </a:t>
            </a:r>
            <a:r>
              <a:rPr lang="fr-FR" sz="1800" dirty="0" err="1">
                <a:solidFill>
                  <a:srgbClr val="000000"/>
                </a:solidFill>
                <a:latin typeface="Inter"/>
                <a:ea typeface="Inter"/>
                <a:cs typeface="Inter"/>
                <a:sym typeface="Inter"/>
              </a:rPr>
              <a:t>annually</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with</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around</a:t>
            </a:r>
            <a:r>
              <a:rPr lang="fr-FR" sz="1800" dirty="0">
                <a:solidFill>
                  <a:srgbClr val="000000"/>
                </a:solidFill>
                <a:latin typeface="Inter"/>
                <a:ea typeface="Inter"/>
                <a:cs typeface="Inter"/>
                <a:sym typeface="Inter"/>
              </a:rPr>
              <a:t> 14,000 deals in the €1–10M range—the micro-cap segment </a:t>
            </a:r>
            <a:r>
              <a:rPr lang="fr-FR" sz="1800" dirty="0" err="1">
                <a:solidFill>
                  <a:srgbClr val="000000"/>
                </a:solidFill>
                <a:latin typeface="Inter"/>
                <a:ea typeface="Inter"/>
                <a:cs typeface="Inter"/>
                <a:sym typeface="Inter"/>
              </a:rPr>
              <a:t>we</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target</a:t>
            </a:r>
            <a:r>
              <a:rPr lang="fr-FR" sz="1800" dirty="0">
                <a:solidFill>
                  <a:srgbClr val="000000"/>
                </a:solidFill>
                <a:latin typeface="Inter"/>
                <a:ea typeface="Inter"/>
                <a:cs typeface="Inter"/>
                <a:sym typeface="Inter"/>
              </a:rPr>
              <a:t>. </a:t>
            </a:r>
          </a:p>
          <a:p>
            <a:pPr marL="0" lvl="0" indent="0" algn="l" rtl="0">
              <a:lnSpc>
                <a:spcPct val="100000"/>
              </a:lnSpc>
              <a:spcBef>
                <a:spcPts val="0"/>
              </a:spcBef>
              <a:spcAft>
                <a:spcPts val="0"/>
              </a:spcAft>
              <a:buSzPts val="1100"/>
              <a:buNone/>
            </a:pPr>
            <a:r>
              <a:rPr lang="fr-FR" sz="1800" dirty="0">
                <a:solidFill>
                  <a:srgbClr val="000000"/>
                </a:solidFill>
                <a:latin typeface="Inter"/>
                <a:ea typeface="Inter"/>
                <a:cs typeface="Inter"/>
                <a:sym typeface="Inter"/>
              </a:rPr>
              <a:t>Of </a:t>
            </a:r>
            <a:r>
              <a:rPr lang="fr-FR" sz="1800" dirty="0" err="1">
                <a:solidFill>
                  <a:srgbClr val="000000"/>
                </a:solidFill>
                <a:latin typeface="Inter"/>
                <a:ea typeface="Inter"/>
                <a:cs typeface="Inter"/>
                <a:sym typeface="Inter"/>
              </a:rPr>
              <a:t>these</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around</a:t>
            </a:r>
            <a:r>
              <a:rPr lang="fr-FR" sz="1800" dirty="0">
                <a:solidFill>
                  <a:srgbClr val="000000"/>
                </a:solidFill>
                <a:latin typeface="Inter"/>
                <a:ea typeface="Inter"/>
                <a:cs typeface="Inter"/>
                <a:sym typeface="Inter"/>
              </a:rPr>
              <a:t> </a:t>
            </a:r>
            <a:r>
              <a:rPr lang="fr-FR" sz="1800" b="1" dirty="0">
                <a:solidFill>
                  <a:srgbClr val="000000"/>
                </a:solidFill>
                <a:latin typeface="Inter"/>
                <a:ea typeface="Inter"/>
                <a:cs typeface="Inter"/>
                <a:sym typeface="Inter"/>
              </a:rPr>
              <a:t>7,000 </a:t>
            </a:r>
            <a:r>
              <a:rPr lang="fr-FR" sz="1800" b="1" dirty="0" err="1">
                <a:solidFill>
                  <a:srgbClr val="000000"/>
                </a:solidFill>
                <a:latin typeface="Inter"/>
                <a:ea typeface="Inter"/>
                <a:cs typeface="Inter"/>
                <a:sym typeface="Inter"/>
              </a:rPr>
              <a:t>involve</a:t>
            </a:r>
            <a:r>
              <a:rPr lang="fr-FR" sz="1800" b="1" dirty="0">
                <a:solidFill>
                  <a:srgbClr val="000000"/>
                </a:solidFill>
                <a:latin typeface="Inter"/>
                <a:ea typeface="Inter"/>
                <a:cs typeface="Inter"/>
                <a:sym typeface="Inter"/>
              </a:rPr>
              <a:t> </a:t>
            </a:r>
            <a:r>
              <a:rPr lang="fr-FR" sz="1800" b="1" dirty="0" err="1">
                <a:solidFill>
                  <a:srgbClr val="000000"/>
                </a:solidFill>
                <a:latin typeface="Inter"/>
                <a:ea typeface="Inter"/>
                <a:cs typeface="Inter"/>
                <a:sym typeface="Inter"/>
              </a:rPr>
              <a:t>individual</a:t>
            </a:r>
            <a:r>
              <a:rPr lang="fr-FR" sz="1800" b="1" dirty="0">
                <a:solidFill>
                  <a:srgbClr val="000000"/>
                </a:solidFill>
                <a:latin typeface="Inter"/>
                <a:ea typeface="Inter"/>
                <a:cs typeface="Inter"/>
                <a:sym typeface="Inter"/>
              </a:rPr>
              <a:t> </a:t>
            </a:r>
            <a:r>
              <a:rPr lang="fr-FR" sz="1800" b="1" dirty="0" err="1">
                <a:solidFill>
                  <a:srgbClr val="000000"/>
                </a:solidFill>
                <a:latin typeface="Inter"/>
                <a:ea typeface="Inter"/>
                <a:cs typeface="Inter"/>
                <a:sym typeface="Inter"/>
              </a:rPr>
              <a:t>buyers</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our</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primary</a:t>
            </a:r>
            <a:r>
              <a:rPr lang="fr-FR" sz="1800" dirty="0">
                <a:solidFill>
                  <a:srgbClr val="000000"/>
                </a:solidFill>
                <a:latin typeface="Inter"/>
                <a:ea typeface="Inter"/>
                <a:cs typeface="Inter"/>
                <a:sym typeface="Inter"/>
              </a:rPr>
              <a:t> audience. </a:t>
            </a:r>
            <a:r>
              <a:rPr lang="fr-FR" sz="1800" b="1" dirty="0">
                <a:solidFill>
                  <a:srgbClr val="000000"/>
                </a:solidFill>
                <a:latin typeface="Inter"/>
                <a:ea typeface="Inter"/>
                <a:cs typeface="Inter"/>
                <a:sym typeface="Inter"/>
              </a:rPr>
              <a:t>Even </a:t>
            </a:r>
            <a:r>
              <a:rPr lang="fr-FR" sz="1800" b="1" dirty="0" err="1">
                <a:solidFill>
                  <a:srgbClr val="000000"/>
                </a:solidFill>
                <a:latin typeface="Inter"/>
                <a:ea typeface="Inter"/>
                <a:cs typeface="Inter"/>
                <a:sym typeface="Inter"/>
              </a:rPr>
              <a:t>with</a:t>
            </a:r>
            <a:r>
              <a:rPr lang="fr-FR" sz="1800" b="1" dirty="0">
                <a:solidFill>
                  <a:srgbClr val="000000"/>
                </a:solidFill>
                <a:latin typeface="Inter"/>
                <a:ea typeface="Inter"/>
                <a:cs typeface="Inter"/>
                <a:sym typeface="Inter"/>
              </a:rPr>
              <a:t> a </a:t>
            </a:r>
            <a:r>
              <a:rPr lang="fr-FR" sz="1800" b="1" dirty="0" err="1">
                <a:solidFill>
                  <a:srgbClr val="000000"/>
                </a:solidFill>
                <a:latin typeface="Inter"/>
                <a:ea typeface="Inter"/>
                <a:cs typeface="Inter"/>
                <a:sym typeface="Inter"/>
              </a:rPr>
              <a:t>modest</a:t>
            </a:r>
            <a:r>
              <a:rPr lang="fr-FR" sz="1800" b="1" dirty="0">
                <a:solidFill>
                  <a:srgbClr val="000000"/>
                </a:solidFill>
                <a:latin typeface="Inter"/>
                <a:ea typeface="Inter"/>
                <a:cs typeface="Inter"/>
                <a:sym typeface="Inter"/>
              </a:rPr>
              <a:t> 0.5% of the </a:t>
            </a:r>
            <a:r>
              <a:rPr lang="fr-FR" sz="1800" b="1" dirty="0" err="1">
                <a:solidFill>
                  <a:srgbClr val="000000"/>
                </a:solidFill>
                <a:latin typeface="Inter"/>
                <a:ea typeface="Inter"/>
                <a:cs typeface="Inter"/>
                <a:sym typeface="Inter"/>
              </a:rPr>
              <a:t>market</a:t>
            </a:r>
            <a:r>
              <a:rPr lang="fr-FR" sz="1800" b="1" dirty="0">
                <a:solidFill>
                  <a:srgbClr val="000000"/>
                </a:solidFill>
                <a:latin typeface="Inter"/>
                <a:ea typeface="Inter"/>
                <a:cs typeface="Inter"/>
                <a:sym typeface="Inter"/>
              </a:rPr>
              <a:t>, Re-New </a:t>
            </a:r>
            <a:r>
              <a:rPr lang="fr-FR" sz="1800" b="1" dirty="0" err="1">
                <a:solidFill>
                  <a:srgbClr val="000000"/>
                </a:solidFill>
                <a:latin typeface="Inter"/>
                <a:ea typeface="Inter"/>
                <a:cs typeface="Inter"/>
                <a:sym typeface="Inter"/>
              </a:rPr>
              <a:t>could</a:t>
            </a:r>
            <a:r>
              <a:rPr lang="fr-FR" sz="1800" b="1" dirty="0">
                <a:solidFill>
                  <a:srgbClr val="000000"/>
                </a:solidFill>
                <a:latin typeface="Inter"/>
                <a:ea typeface="Inter"/>
                <a:cs typeface="Inter"/>
                <a:sym typeface="Inter"/>
              </a:rPr>
              <a:t> </a:t>
            </a:r>
            <a:r>
              <a:rPr lang="fr-FR" sz="1800" b="1" dirty="0" err="1">
                <a:solidFill>
                  <a:srgbClr val="000000"/>
                </a:solidFill>
                <a:latin typeface="Inter"/>
                <a:ea typeface="Inter"/>
                <a:cs typeface="Inter"/>
                <a:sym typeface="Inter"/>
              </a:rPr>
              <a:t>take</a:t>
            </a:r>
            <a:r>
              <a:rPr lang="fr-FR" sz="1800" b="1" dirty="0">
                <a:solidFill>
                  <a:srgbClr val="000000"/>
                </a:solidFill>
                <a:latin typeface="Inter"/>
                <a:ea typeface="Inter"/>
                <a:cs typeface="Inter"/>
                <a:sym typeface="Inter"/>
              </a:rPr>
              <a:t> part to 35 deals per </a:t>
            </a:r>
            <a:r>
              <a:rPr lang="fr-FR" sz="1800" b="1" dirty="0" err="1">
                <a:solidFill>
                  <a:srgbClr val="000000"/>
                </a:solidFill>
                <a:latin typeface="Inter"/>
                <a:ea typeface="Inter"/>
                <a:cs typeface="Inter"/>
                <a:sym typeface="Inter"/>
              </a:rPr>
              <a:t>year</a:t>
            </a:r>
            <a:r>
              <a:rPr lang="fr-FR" sz="1800" b="1" dirty="0">
                <a:solidFill>
                  <a:srgbClr val="000000"/>
                </a:solidFill>
                <a:latin typeface="Inter"/>
                <a:ea typeface="Inter"/>
                <a:cs typeface="Inter"/>
                <a:sym typeface="Inter"/>
              </a:rPr>
              <a:t> in France</a:t>
            </a:r>
            <a:endParaRPr b="1" dirty="0"/>
          </a:p>
          <a:p>
            <a:pPr marL="0" lvl="0" indent="0" algn="l" rtl="0">
              <a:lnSpc>
                <a:spcPct val="100000"/>
              </a:lnSpc>
              <a:spcBef>
                <a:spcPts val="0"/>
              </a:spcBef>
              <a:spcAft>
                <a:spcPts val="0"/>
              </a:spcAft>
              <a:buSzPts val="1100"/>
              <a:buNone/>
            </a:pPr>
            <a:r>
              <a:rPr lang="fr-FR" sz="1800" dirty="0">
                <a:solidFill>
                  <a:srgbClr val="000000"/>
                </a:solidFill>
                <a:latin typeface="Inter"/>
                <a:ea typeface="Inter"/>
                <a:cs typeface="Inter"/>
                <a:sym typeface="Inter"/>
              </a:rPr>
              <a:t>This segment </a:t>
            </a:r>
            <a:r>
              <a:rPr lang="fr-FR" sz="1800" dirty="0" err="1">
                <a:solidFill>
                  <a:srgbClr val="000000"/>
                </a:solidFill>
                <a:latin typeface="Inter"/>
                <a:ea typeface="Inter"/>
                <a:cs typeface="Inter"/>
                <a:sym typeface="Inter"/>
              </a:rPr>
              <a:t>is</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growing</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driven</a:t>
            </a:r>
            <a:r>
              <a:rPr lang="fr-FR" sz="1800" dirty="0">
                <a:solidFill>
                  <a:srgbClr val="000000"/>
                </a:solidFill>
                <a:latin typeface="Inter"/>
                <a:ea typeface="Inter"/>
                <a:cs typeface="Inter"/>
                <a:sym typeface="Inter"/>
              </a:rPr>
              <a:t> by </a:t>
            </a:r>
            <a:r>
              <a:rPr lang="fr-FR" sz="1800" dirty="0" err="1">
                <a:solidFill>
                  <a:srgbClr val="000000"/>
                </a:solidFill>
                <a:latin typeface="Inter"/>
                <a:ea typeface="Inter"/>
                <a:cs typeface="Inter"/>
                <a:sym typeface="Inter"/>
              </a:rPr>
              <a:t>demographic</a:t>
            </a:r>
            <a:r>
              <a:rPr lang="fr-FR" sz="1800" dirty="0">
                <a:solidFill>
                  <a:srgbClr val="000000"/>
                </a:solidFill>
                <a:latin typeface="Inter"/>
                <a:ea typeface="Inter"/>
                <a:cs typeface="Inter"/>
                <a:sym typeface="Inter"/>
              </a:rPr>
              <a:t> shifts, </a:t>
            </a:r>
            <a:r>
              <a:rPr lang="fr-FR" sz="1800" dirty="0" err="1">
                <a:solidFill>
                  <a:srgbClr val="000000"/>
                </a:solidFill>
                <a:latin typeface="Inter"/>
                <a:ea typeface="Inter"/>
                <a:cs typeface="Inter"/>
                <a:sym typeface="Inter"/>
              </a:rPr>
              <a:t>owner</a:t>
            </a:r>
            <a:r>
              <a:rPr lang="fr-FR" sz="1800" dirty="0">
                <a:solidFill>
                  <a:srgbClr val="000000"/>
                </a:solidFill>
                <a:latin typeface="Inter"/>
                <a:ea typeface="Inter"/>
                <a:cs typeface="Inter"/>
                <a:sym typeface="Inter"/>
              </a:rPr>
              <a:t> retirements, and a </a:t>
            </a:r>
            <a:r>
              <a:rPr lang="fr-FR" sz="1800" dirty="0" err="1">
                <a:solidFill>
                  <a:srgbClr val="000000"/>
                </a:solidFill>
                <a:latin typeface="Inter"/>
                <a:ea typeface="Inter"/>
                <a:cs typeface="Inter"/>
                <a:sym typeface="Inter"/>
              </a:rPr>
              <a:t>rising</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appetite</a:t>
            </a:r>
            <a:r>
              <a:rPr lang="fr-FR" sz="1800" dirty="0">
                <a:solidFill>
                  <a:srgbClr val="000000"/>
                </a:solidFill>
                <a:latin typeface="Inter"/>
                <a:ea typeface="Inter"/>
                <a:cs typeface="Inter"/>
                <a:sym typeface="Inter"/>
              </a:rPr>
              <a:t> for </a:t>
            </a:r>
            <a:r>
              <a:rPr lang="fr-FR" sz="1800" dirty="0" err="1">
                <a:solidFill>
                  <a:srgbClr val="000000"/>
                </a:solidFill>
                <a:latin typeface="Inter"/>
                <a:ea typeface="Inter"/>
                <a:cs typeface="Inter"/>
                <a:sym typeface="Inter"/>
              </a:rPr>
              <a:t>entrepreneurship</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through</a:t>
            </a:r>
            <a:r>
              <a:rPr lang="fr-FR" sz="1800" dirty="0">
                <a:solidFill>
                  <a:srgbClr val="000000"/>
                </a:solidFill>
                <a:latin typeface="Inter"/>
                <a:ea typeface="Inter"/>
                <a:cs typeface="Inter"/>
                <a:sym typeface="Inter"/>
              </a:rPr>
              <a:t> acquisition. </a:t>
            </a:r>
            <a:endParaRPr dirty="0"/>
          </a:p>
          <a:p>
            <a:pPr marL="0" lvl="0" indent="0" algn="l" rtl="0">
              <a:lnSpc>
                <a:spcPct val="100000"/>
              </a:lnSpc>
              <a:spcBef>
                <a:spcPts val="0"/>
              </a:spcBef>
              <a:spcAft>
                <a:spcPts val="0"/>
              </a:spcAft>
              <a:buSzPts val="1100"/>
              <a:buNone/>
            </a:pPr>
            <a:r>
              <a:rPr lang="fr-FR" sz="1800" dirty="0">
                <a:solidFill>
                  <a:srgbClr val="000000"/>
                </a:solidFill>
                <a:latin typeface="Inter"/>
                <a:ea typeface="Inter"/>
                <a:cs typeface="Inter"/>
                <a:sym typeface="Inter"/>
              </a:rPr>
              <a:t>Our </a:t>
            </a:r>
            <a:r>
              <a:rPr lang="fr-FR" sz="1800" dirty="0" err="1">
                <a:solidFill>
                  <a:srgbClr val="000000"/>
                </a:solidFill>
                <a:latin typeface="Inter"/>
                <a:ea typeface="Inter"/>
                <a:cs typeface="Inter"/>
                <a:sym typeface="Inter"/>
              </a:rPr>
              <a:t>approach</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is</a:t>
            </a:r>
            <a:r>
              <a:rPr lang="fr-FR" sz="1800" dirty="0">
                <a:solidFill>
                  <a:srgbClr val="000000"/>
                </a:solidFill>
                <a:latin typeface="Inter"/>
                <a:ea typeface="Inter"/>
                <a:cs typeface="Inter"/>
                <a:sym typeface="Inter"/>
              </a:rPr>
              <a:t> scalable </a:t>
            </a:r>
            <a:r>
              <a:rPr lang="fr-FR" sz="1800" dirty="0" err="1">
                <a:solidFill>
                  <a:srgbClr val="000000"/>
                </a:solidFill>
                <a:latin typeface="Inter"/>
                <a:ea typeface="Inter"/>
                <a:cs typeface="Inter"/>
                <a:sym typeface="Inter"/>
              </a:rPr>
              <a:t>across</a:t>
            </a:r>
            <a:r>
              <a:rPr lang="fr-FR" sz="1800" dirty="0">
                <a:solidFill>
                  <a:srgbClr val="000000"/>
                </a:solidFill>
                <a:latin typeface="Inter"/>
                <a:ea typeface="Inter"/>
                <a:cs typeface="Inter"/>
                <a:sym typeface="Inter"/>
              </a:rPr>
              <a:t> Europe, </a:t>
            </a:r>
            <a:r>
              <a:rPr lang="fr-FR" sz="1800" dirty="0" err="1">
                <a:solidFill>
                  <a:srgbClr val="000000"/>
                </a:solidFill>
                <a:latin typeface="Inter"/>
                <a:ea typeface="Inter"/>
                <a:cs typeface="Inter"/>
                <a:sym typeface="Inter"/>
              </a:rPr>
              <a:t>where</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similar</a:t>
            </a:r>
            <a:r>
              <a:rPr lang="fr-FR" sz="1800" dirty="0">
                <a:solidFill>
                  <a:srgbClr val="000000"/>
                </a:solidFill>
                <a:latin typeface="Inter"/>
                <a:ea typeface="Inter"/>
                <a:cs typeface="Inter"/>
                <a:sym typeface="Inter"/>
              </a:rPr>
              <a:t> trends and gaps </a:t>
            </a:r>
            <a:r>
              <a:rPr lang="fr-FR" sz="1800" dirty="0" err="1">
                <a:solidFill>
                  <a:srgbClr val="000000"/>
                </a:solidFill>
                <a:latin typeface="Inter"/>
                <a:ea typeface="Inter"/>
                <a:cs typeface="Inter"/>
                <a:sym typeface="Inter"/>
              </a:rPr>
              <a:t>exist</a:t>
            </a:r>
            <a:r>
              <a:rPr lang="fr-FR" sz="1800" dirty="0">
                <a:solidFill>
                  <a:srgbClr val="000000"/>
                </a:solidFill>
                <a:latin typeface="Inter"/>
                <a:ea typeface="Inter"/>
                <a:cs typeface="Inter"/>
                <a:sym typeface="Inter"/>
              </a:rPr>
              <a:t>. If </a:t>
            </a:r>
            <a:r>
              <a:rPr lang="fr-FR" sz="1800" dirty="0" err="1">
                <a:solidFill>
                  <a:srgbClr val="000000"/>
                </a:solidFill>
                <a:latin typeface="Inter"/>
                <a:ea typeface="Inter"/>
                <a:cs typeface="Inter"/>
                <a:sym typeface="Inter"/>
              </a:rPr>
              <a:t>we</a:t>
            </a:r>
            <a:r>
              <a:rPr lang="fr-FR" sz="1800" dirty="0">
                <a:solidFill>
                  <a:srgbClr val="000000"/>
                </a:solidFill>
                <a:latin typeface="Inter"/>
                <a:ea typeface="Inter"/>
                <a:cs typeface="Inter"/>
                <a:sym typeface="Inter"/>
              </a:rPr>
              <a:t> capture </a:t>
            </a:r>
            <a:r>
              <a:rPr lang="fr-FR" sz="1800" dirty="0" err="1">
                <a:solidFill>
                  <a:srgbClr val="000000"/>
                </a:solidFill>
                <a:latin typeface="Inter"/>
                <a:ea typeface="Inter"/>
                <a:cs typeface="Inter"/>
                <a:sym typeface="Inter"/>
              </a:rPr>
              <a:t>even</a:t>
            </a:r>
            <a:r>
              <a:rPr lang="fr-FR" sz="1800" dirty="0">
                <a:solidFill>
                  <a:srgbClr val="000000"/>
                </a:solidFill>
                <a:latin typeface="Inter"/>
                <a:ea typeface="Inter"/>
                <a:cs typeface="Inter"/>
                <a:sym typeface="Inter"/>
              </a:rPr>
              <a:t> a </a:t>
            </a:r>
            <a:r>
              <a:rPr lang="fr-FR" sz="1800" dirty="0" err="1">
                <a:solidFill>
                  <a:srgbClr val="000000"/>
                </a:solidFill>
                <a:latin typeface="Inter"/>
                <a:ea typeface="Inter"/>
                <a:cs typeface="Inter"/>
                <a:sym typeface="Inter"/>
              </a:rPr>
              <a:t>modest</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share</a:t>
            </a:r>
            <a:r>
              <a:rPr lang="fr-FR" sz="1800" dirty="0">
                <a:solidFill>
                  <a:srgbClr val="000000"/>
                </a:solidFill>
                <a:latin typeface="Inter"/>
                <a:ea typeface="Inter"/>
                <a:cs typeface="Inter"/>
                <a:sym typeface="Inter"/>
              </a:rPr>
              <a:t> of </a:t>
            </a:r>
            <a:r>
              <a:rPr lang="fr-FR" sz="1800" dirty="0" err="1">
                <a:solidFill>
                  <a:srgbClr val="000000"/>
                </a:solidFill>
                <a:latin typeface="Inter"/>
                <a:ea typeface="Inter"/>
                <a:cs typeface="Inter"/>
                <a:sym typeface="Inter"/>
              </a:rPr>
              <a:t>this</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market</a:t>
            </a:r>
            <a:r>
              <a:rPr lang="fr-FR" sz="1800" dirty="0">
                <a:solidFill>
                  <a:srgbClr val="000000"/>
                </a:solidFill>
                <a:latin typeface="Inter"/>
                <a:ea typeface="Inter"/>
                <a:cs typeface="Inter"/>
                <a:sym typeface="Inter"/>
              </a:rPr>
              <a:t>, the </a:t>
            </a:r>
            <a:r>
              <a:rPr lang="fr-FR" sz="1800" dirty="0" err="1">
                <a:solidFill>
                  <a:srgbClr val="000000"/>
                </a:solidFill>
                <a:latin typeface="Inter"/>
                <a:ea typeface="Inter"/>
                <a:cs typeface="Inter"/>
                <a:sym typeface="Inter"/>
              </a:rPr>
              <a:t>upside</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is</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substantial</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both</a:t>
            </a:r>
            <a:r>
              <a:rPr lang="fr-FR" sz="1800" dirty="0">
                <a:solidFill>
                  <a:srgbClr val="000000"/>
                </a:solidFill>
                <a:latin typeface="Inter"/>
                <a:ea typeface="Inter"/>
                <a:cs typeface="Inter"/>
                <a:sym typeface="Inter"/>
              </a:rPr>
              <a:t> in </a:t>
            </a:r>
            <a:r>
              <a:rPr lang="fr-FR" sz="1800" dirty="0" err="1">
                <a:solidFill>
                  <a:srgbClr val="000000"/>
                </a:solidFill>
                <a:latin typeface="Inter"/>
                <a:ea typeface="Inter"/>
                <a:cs typeface="Inter"/>
                <a:sym typeface="Inter"/>
              </a:rPr>
              <a:t>terms</a:t>
            </a:r>
            <a:r>
              <a:rPr lang="fr-FR" sz="1800" dirty="0">
                <a:solidFill>
                  <a:srgbClr val="000000"/>
                </a:solidFill>
                <a:latin typeface="Inter"/>
                <a:ea typeface="Inter"/>
                <a:cs typeface="Inter"/>
                <a:sym typeface="Inter"/>
              </a:rPr>
              <a:t> of impact and </a:t>
            </a:r>
            <a:r>
              <a:rPr lang="fr-FR" sz="1800" dirty="0" err="1">
                <a:solidFill>
                  <a:srgbClr val="000000"/>
                </a:solidFill>
                <a:latin typeface="Inter"/>
                <a:ea typeface="Inter"/>
                <a:cs typeface="Inter"/>
                <a:sym typeface="Inter"/>
              </a:rPr>
              <a:t>financial</a:t>
            </a:r>
            <a:r>
              <a:rPr lang="fr-FR" sz="1800" dirty="0">
                <a:solidFill>
                  <a:srgbClr val="000000"/>
                </a:solidFill>
                <a:latin typeface="Inter"/>
                <a:ea typeface="Inter"/>
                <a:cs typeface="Inter"/>
                <a:sym typeface="Inter"/>
              </a:rPr>
              <a:t> return. </a:t>
            </a:r>
          </a:p>
          <a:p>
            <a:pPr marL="0" lvl="0" indent="0" algn="l" rtl="0">
              <a:lnSpc>
                <a:spcPct val="100000"/>
              </a:lnSpc>
              <a:spcBef>
                <a:spcPts val="0"/>
              </a:spcBef>
              <a:spcAft>
                <a:spcPts val="0"/>
              </a:spcAft>
              <a:buSzPts val="1100"/>
              <a:buNone/>
            </a:pPr>
            <a:r>
              <a:rPr lang="fr-FR" sz="1800" b="1" dirty="0">
                <a:solidFill>
                  <a:srgbClr val="000000"/>
                </a:solidFill>
                <a:latin typeface="Inter"/>
                <a:ea typeface="Inter"/>
                <a:cs typeface="Inter"/>
                <a:sym typeface="Inter"/>
              </a:rPr>
              <a:t>Our SAM </a:t>
            </a:r>
            <a:r>
              <a:rPr lang="fr-FR" sz="1800" b="1" dirty="0" err="1">
                <a:solidFill>
                  <a:srgbClr val="000000"/>
                </a:solidFill>
                <a:latin typeface="Inter"/>
                <a:ea typeface="Inter"/>
                <a:cs typeface="Inter"/>
                <a:sym typeface="Inter"/>
              </a:rPr>
              <a:t>across</a:t>
            </a:r>
            <a:r>
              <a:rPr lang="fr-FR" sz="1800" b="1" dirty="0">
                <a:solidFill>
                  <a:srgbClr val="000000"/>
                </a:solidFill>
                <a:latin typeface="Inter"/>
                <a:ea typeface="Inter"/>
                <a:cs typeface="Inter"/>
                <a:sym typeface="Inter"/>
              </a:rPr>
              <a:t> Europe </a:t>
            </a:r>
            <a:r>
              <a:rPr lang="fr-FR" sz="1800" b="1" dirty="0" err="1">
                <a:solidFill>
                  <a:srgbClr val="000000"/>
                </a:solidFill>
                <a:latin typeface="Inter"/>
                <a:ea typeface="Inter"/>
                <a:cs typeface="Inter"/>
                <a:sym typeface="Inter"/>
              </a:rPr>
              <a:t>is</a:t>
            </a:r>
            <a:r>
              <a:rPr lang="fr-FR" sz="1800" b="1" dirty="0">
                <a:solidFill>
                  <a:srgbClr val="000000"/>
                </a:solidFill>
                <a:latin typeface="Inter"/>
                <a:ea typeface="Inter"/>
                <a:cs typeface="Inter"/>
                <a:sym typeface="Inter"/>
              </a:rPr>
              <a:t> as high as 15 000 deals per </a:t>
            </a:r>
            <a:r>
              <a:rPr lang="fr-FR" sz="1800" b="1" dirty="0" err="1">
                <a:solidFill>
                  <a:srgbClr val="000000"/>
                </a:solidFill>
                <a:latin typeface="Inter"/>
                <a:ea typeface="Inter"/>
                <a:cs typeface="Inter"/>
                <a:sym typeface="Inter"/>
              </a:rPr>
              <a:t>year</a:t>
            </a:r>
            <a:r>
              <a:rPr lang="fr-FR" sz="1800" b="1" dirty="0">
                <a:solidFill>
                  <a:srgbClr val="000000"/>
                </a:solidFill>
                <a:latin typeface="Inter"/>
                <a:ea typeface="Inter"/>
                <a:cs typeface="Inter"/>
                <a:sym typeface="Inter"/>
              </a:rPr>
              <a:t>, </a:t>
            </a:r>
            <a:r>
              <a:rPr lang="fr-FR" sz="1800" b="1" dirty="0" err="1">
                <a:solidFill>
                  <a:srgbClr val="000000"/>
                </a:solidFill>
                <a:latin typeface="Inter"/>
                <a:ea typeface="Inter"/>
                <a:cs typeface="Inter"/>
                <a:sym typeface="Inter"/>
              </a:rPr>
              <a:t>with</a:t>
            </a:r>
            <a:r>
              <a:rPr lang="fr-FR" sz="1800" b="1" dirty="0">
                <a:solidFill>
                  <a:srgbClr val="000000"/>
                </a:solidFill>
                <a:latin typeface="Inter"/>
                <a:ea typeface="Inter"/>
                <a:cs typeface="Inter"/>
                <a:sym typeface="Inter"/>
              </a:rPr>
              <a:t> Germany, </a:t>
            </a:r>
            <a:r>
              <a:rPr lang="fr-FR" sz="1800" b="1" dirty="0" err="1">
                <a:solidFill>
                  <a:srgbClr val="000000"/>
                </a:solidFill>
                <a:latin typeface="Inter"/>
                <a:ea typeface="Inter"/>
                <a:cs typeface="Inter"/>
                <a:sym typeface="Inter"/>
              </a:rPr>
              <a:t>Italy</a:t>
            </a:r>
            <a:r>
              <a:rPr lang="fr-FR" sz="1800" b="1" dirty="0">
                <a:solidFill>
                  <a:srgbClr val="000000"/>
                </a:solidFill>
                <a:latin typeface="Inter"/>
                <a:ea typeface="Inter"/>
                <a:cs typeface="Inter"/>
                <a:sym typeface="Inter"/>
              </a:rPr>
              <a:t> and Spain as key </a:t>
            </a:r>
            <a:r>
              <a:rPr lang="fr-FR" sz="1800" b="1" dirty="0" err="1">
                <a:solidFill>
                  <a:srgbClr val="000000"/>
                </a:solidFill>
                <a:latin typeface="Inter"/>
                <a:ea typeface="Inter"/>
                <a:cs typeface="Inter"/>
                <a:sym typeface="Inter"/>
              </a:rPr>
              <a:t>priorities</a:t>
            </a:r>
            <a:r>
              <a:rPr lang="fr-FR" sz="1800" b="1" dirty="0">
                <a:solidFill>
                  <a:srgbClr val="000000"/>
                </a:solidFill>
                <a:latin typeface="Inter"/>
                <a:ea typeface="Inter"/>
                <a:cs typeface="Inter"/>
                <a:sym typeface="Inter"/>
              </a:rPr>
              <a:t> to </a:t>
            </a:r>
            <a:r>
              <a:rPr lang="fr-FR" sz="1800" b="1" dirty="0" err="1">
                <a:solidFill>
                  <a:srgbClr val="000000"/>
                </a:solidFill>
                <a:latin typeface="Inter"/>
                <a:ea typeface="Inter"/>
                <a:cs typeface="Inter"/>
                <a:sym typeface="Inter"/>
              </a:rPr>
              <a:t>investigate</a:t>
            </a:r>
            <a:r>
              <a:rPr lang="fr-FR" sz="1800" b="1" dirty="0">
                <a:solidFill>
                  <a:srgbClr val="000000"/>
                </a:solidFill>
                <a:latin typeface="Inter"/>
                <a:ea typeface="Inter"/>
                <a:cs typeface="Inter"/>
                <a:sym typeface="Inter"/>
              </a:rPr>
              <a:t>.</a:t>
            </a:r>
          </a:p>
          <a:p>
            <a:pPr marL="0" lvl="0" indent="0" algn="l" rtl="0">
              <a:lnSpc>
                <a:spcPct val="100000"/>
              </a:lnSpc>
              <a:spcBef>
                <a:spcPts val="0"/>
              </a:spcBef>
              <a:spcAft>
                <a:spcPts val="0"/>
              </a:spcAft>
              <a:buSzPts val="1100"/>
              <a:buNone/>
            </a:pPr>
            <a:r>
              <a:rPr lang="fr-FR" sz="1800" dirty="0">
                <a:solidFill>
                  <a:srgbClr val="000000"/>
                </a:solidFill>
                <a:latin typeface="Inter"/>
                <a:ea typeface="Inter"/>
                <a:cs typeface="Inter"/>
                <a:sym typeface="Inter"/>
              </a:rPr>
              <a:t>Our business model </a:t>
            </a:r>
            <a:r>
              <a:rPr lang="fr-FR" sz="1800" dirty="0" err="1">
                <a:solidFill>
                  <a:srgbClr val="000000"/>
                </a:solidFill>
                <a:latin typeface="Inter"/>
                <a:ea typeface="Inter"/>
                <a:cs typeface="Inter"/>
                <a:sym typeface="Inter"/>
              </a:rPr>
              <a:t>is</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designed</a:t>
            </a:r>
            <a:r>
              <a:rPr lang="fr-FR" sz="1800" dirty="0">
                <a:solidFill>
                  <a:srgbClr val="000000"/>
                </a:solidFill>
                <a:latin typeface="Inter"/>
                <a:ea typeface="Inter"/>
                <a:cs typeface="Inter"/>
                <a:sym typeface="Inter"/>
              </a:rPr>
              <a:t> to </a:t>
            </a:r>
            <a:r>
              <a:rPr lang="fr-FR" sz="1800" dirty="0" err="1">
                <a:solidFill>
                  <a:srgbClr val="000000"/>
                </a:solidFill>
                <a:latin typeface="Inter"/>
                <a:ea typeface="Inter"/>
                <a:cs typeface="Inter"/>
                <a:sym typeface="Inter"/>
              </a:rPr>
              <a:t>scale</a:t>
            </a:r>
            <a:r>
              <a:rPr lang="fr-FR" sz="1800" dirty="0">
                <a:solidFill>
                  <a:srgbClr val="000000"/>
                </a:solidFill>
                <a:latin typeface="Inter"/>
                <a:ea typeface="Inter"/>
                <a:cs typeface="Inter"/>
                <a:sym typeface="Inter"/>
              </a:rPr>
              <a:t> as the </a:t>
            </a:r>
            <a:r>
              <a:rPr lang="fr-FR" sz="1800" dirty="0" err="1">
                <a:solidFill>
                  <a:srgbClr val="000000"/>
                </a:solidFill>
                <a:latin typeface="Inter"/>
                <a:ea typeface="Inter"/>
                <a:cs typeface="Inter"/>
                <a:sym typeface="Inter"/>
              </a:rPr>
              <a:t>market</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grows</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with</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clear</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pathways</a:t>
            </a:r>
            <a:r>
              <a:rPr lang="fr-FR" sz="1800" dirty="0">
                <a:solidFill>
                  <a:srgbClr val="000000"/>
                </a:solidFill>
                <a:latin typeface="Inter"/>
                <a:ea typeface="Inter"/>
                <a:cs typeface="Inter"/>
                <a:sym typeface="Inter"/>
              </a:rPr>
              <a:t> to expand </a:t>
            </a:r>
            <a:r>
              <a:rPr lang="fr-FR" sz="1800" dirty="0" err="1">
                <a:solidFill>
                  <a:srgbClr val="000000"/>
                </a:solidFill>
                <a:latin typeface="Inter"/>
                <a:ea typeface="Inter"/>
                <a:cs typeface="Inter"/>
                <a:sym typeface="Inter"/>
              </a:rPr>
              <a:t>into</a:t>
            </a:r>
            <a:r>
              <a:rPr lang="fr-FR" sz="1800" dirty="0">
                <a:solidFill>
                  <a:srgbClr val="000000"/>
                </a:solidFill>
                <a:latin typeface="Inter"/>
                <a:ea typeface="Inter"/>
                <a:cs typeface="Inter"/>
                <a:sym typeface="Inter"/>
              </a:rPr>
              <a:t> new </a:t>
            </a:r>
            <a:r>
              <a:rPr lang="fr-FR" sz="1800" dirty="0" err="1">
                <a:solidFill>
                  <a:srgbClr val="000000"/>
                </a:solidFill>
                <a:latin typeface="Inter"/>
                <a:ea typeface="Inter"/>
                <a:cs typeface="Inter"/>
                <a:sym typeface="Inter"/>
              </a:rPr>
              <a:t>geographies</a:t>
            </a:r>
            <a:r>
              <a:rPr lang="fr-FR" sz="1800" dirty="0">
                <a:solidFill>
                  <a:srgbClr val="000000"/>
                </a:solidFill>
                <a:latin typeface="Inter"/>
                <a:ea typeface="Inter"/>
                <a:cs typeface="Inter"/>
                <a:sym typeface="Inter"/>
              </a:rPr>
              <a:t> and adjacent services.”</a:t>
            </a:r>
            <a:endParaRPr dirty="0"/>
          </a:p>
        </p:txBody>
      </p:sp>
      <p:sp>
        <p:nvSpPr>
          <p:cNvPr id="431" name="Google Shape;431;p2:notes">
            <a:extLst>
              <a:ext uri="{FF2B5EF4-FFF2-40B4-BE49-F238E27FC236}">
                <a16:creationId xmlns:a16="http://schemas.microsoft.com/office/drawing/2014/main" id="{D6D281B0-C755-0FD4-F2B7-7E75B59BFEC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7980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a:extLst>
            <a:ext uri="{FF2B5EF4-FFF2-40B4-BE49-F238E27FC236}">
              <a16:creationId xmlns:a16="http://schemas.microsoft.com/office/drawing/2014/main" id="{BBE2C5D3-BC42-D191-E576-F4568D26C298}"/>
            </a:ext>
          </a:extLst>
        </p:cNvPr>
        <p:cNvGrpSpPr/>
        <p:nvPr/>
      </p:nvGrpSpPr>
      <p:grpSpPr>
        <a:xfrm>
          <a:off x="0" y="0"/>
          <a:ext cx="0" cy="0"/>
          <a:chOff x="0" y="0"/>
          <a:chExt cx="0" cy="0"/>
        </a:xfrm>
      </p:grpSpPr>
      <p:sp>
        <p:nvSpPr>
          <p:cNvPr id="550" name="Google Shape;550;p37:notes">
            <a:extLst>
              <a:ext uri="{FF2B5EF4-FFF2-40B4-BE49-F238E27FC236}">
                <a16:creationId xmlns:a16="http://schemas.microsoft.com/office/drawing/2014/main" id="{28409E9E-39DE-32F0-5E3F-F72D0DB48B8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sz="1800" b="1" dirty="0">
                <a:solidFill>
                  <a:srgbClr val="000000"/>
                </a:solidFill>
                <a:latin typeface="Inter"/>
                <a:ea typeface="Inter"/>
                <a:cs typeface="Inter"/>
                <a:sym typeface="Inter"/>
              </a:rPr>
              <a:t>Bertrand</a:t>
            </a:r>
          </a:p>
          <a:p>
            <a:pPr marL="0" lvl="0" indent="0" algn="l" rtl="0">
              <a:lnSpc>
                <a:spcPct val="100000"/>
              </a:lnSpc>
              <a:spcBef>
                <a:spcPts val="0"/>
              </a:spcBef>
              <a:spcAft>
                <a:spcPts val="0"/>
              </a:spcAft>
              <a:buSzPts val="1100"/>
              <a:buNone/>
            </a:pPr>
            <a:r>
              <a:rPr lang="en-US" sz="1800" b="0" dirty="0">
                <a:solidFill>
                  <a:srgbClr val="000000"/>
                </a:solidFill>
                <a:latin typeface="Inter"/>
                <a:ea typeface="Inter"/>
                <a:cs typeface="Inter"/>
                <a:sym typeface="Inter"/>
              </a:rPr>
              <a:t>Before moving to the Q&amp;A, we need a proper conclusion. </a:t>
            </a:r>
          </a:p>
          <a:p>
            <a:pPr marL="0" lvl="0" indent="0" algn="l" rtl="0">
              <a:lnSpc>
                <a:spcPct val="100000"/>
              </a:lnSpc>
              <a:spcBef>
                <a:spcPts val="0"/>
              </a:spcBef>
              <a:spcAft>
                <a:spcPts val="0"/>
              </a:spcAft>
              <a:buSzPts val="1100"/>
              <a:buNone/>
            </a:pPr>
            <a:r>
              <a:rPr lang="en-US" sz="1800" b="0" dirty="0">
                <a:solidFill>
                  <a:srgbClr val="000000"/>
                </a:solidFill>
                <a:latin typeface="Inter"/>
                <a:ea typeface="Inter"/>
                <a:cs typeface="Inter"/>
                <a:sym typeface="Inter"/>
              </a:rPr>
              <a:t>I will start by thanking you, jury for your support throughout the ICP and for your attention today. We look forward to your questions and of course all constructive feedback you can provide us with.</a:t>
            </a:r>
          </a:p>
          <a:p>
            <a:pPr marL="0" lvl="0" indent="0" algn="l" rtl="0">
              <a:lnSpc>
                <a:spcPct val="100000"/>
              </a:lnSpc>
              <a:spcBef>
                <a:spcPts val="0"/>
              </a:spcBef>
              <a:spcAft>
                <a:spcPts val="0"/>
              </a:spcAft>
              <a:buSzPts val="1100"/>
              <a:buNone/>
            </a:pPr>
            <a:r>
              <a:rPr lang="en-US" sz="1800" b="0" dirty="0">
                <a:solidFill>
                  <a:srgbClr val="000000"/>
                </a:solidFill>
                <a:latin typeface="Inter"/>
                <a:ea typeface="Inter"/>
                <a:cs typeface="Inter"/>
                <a:sym typeface="Inter"/>
              </a:rPr>
              <a:t>Also, I’d like to thank the team for their amazing work over these 12 months – Coeur avec les </a:t>
            </a:r>
            <a:r>
              <a:rPr lang="en-US" sz="1800" b="0" dirty="0" err="1">
                <a:solidFill>
                  <a:srgbClr val="000000"/>
                </a:solidFill>
                <a:latin typeface="Inter"/>
                <a:ea typeface="Inter"/>
                <a:cs typeface="Inter"/>
                <a:sym typeface="Inter"/>
              </a:rPr>
              <a:t>doigts</a:t>
            </a:r>
            <a:endParaRPr lang="en-US" sz="1800" b="0" dirty="0">
              <a:solidFill>
                <a:srgbClr val="000000"/>
              </a:solidFill>
              <a:latin typeface="Inter"/>
              <a:ea typeface="Inter"/>
              <a:cs typeface="Inter"/>
              <a:sym typeface="Inter"/>
            </a:endParaRPr>
          </a:p>
          <a:p>
            <a:pPr marL="0" lvl="0" indent="0" algn="l" rtl="0">
              <a:lnSpc>
                <a:spcPct val="100000"/>
              </a:lnSpc>
              <a:spcBef>
                <a:spcPts val="0"/>
              </a:spcBef>
              <a:spcAft>
                <a:spcPts val="0"/>
              </a:spcAft>
              <a:buSzPts val="1100"/>
              <a:buNone/>
            </a:pPr>
            <a:r>
              <a:rPr lang="en-US" sz="1800" b="0" dirty="0">
                <a:solidFill>
                  <a:srgbClr val="000000"/>
                </a:solidFill>
                <a:latin typeface="Inter"/>
                <a:ea typeface="Inter"/>
                <a:cs typeface="Inter"/>
                <a:sym typeface="Inter"/>
              </a:rPr>
              <a:t>And I would like now to close our ICP, with a quote that we used to open our 1</a:t>
            </a:r>
            <a:r>
              <a:rPr lang="en-US" sz="1800" b="0" baseline="30000" dirty="0">
                <a:solidFill>
                  <a:srgbClr val="000000"/>
                </a:solidFill>
                <a:latin typeface="Inter"/>
                <a:ea typeface="Inter"/>
                <a:cs typeface="Inter"/>
                <a:sym typeface="Inter"/>
              </a:rPr>
              <a:t>st</a:t>
            </a:r>
            <a:r>
              <a:rPr lang="en-US" sz="1800" b="0" dirty="0">
                <a:solidFill>
                  <a:srgbClr val="000000"/>
                </a:solidFill>
                <a:latin typeface="Inter"/>
                <a:ea typeface="Inter"/>
                <a:cs typeface="Inter"/>
                <a:sym typeface="Inter"/>
              </a:rPr>
              <a:t> meeting together =&gt; </a:t>
            </a:r>
          </a:p>
          <a:p>
            <a:pPr marL="0" lvl="0" indent="0" algn="l" rtl="0">
              <a:lnSpc>
                <a:spcPct val="100000"/>
              </a:lnSpc>
              <a:spcBef>
                <a:spcPts val="0"/>
              </a:spcBef>
              <a:spcAft>
                <a:spcPts val="0"/>
              </a:spcAft>
              <a:buSzPts val="1100"/>
              <a:buNone/>
            </a:pPr>
            <a:endParaRPr lang="en-US" sz="1800" b="0" dirty="0">
              <a:solidFill>
                <a:srgbClr val="000000"/>
              </a:solidFill>
              <a:latin typeface="Inter"/>
              <a:ea typeface="Inter"/>
              <a:cs typeface="Inter"/>
              <a:sym typeface="Inter"/>
            </a:endParaRPr>
          </a:p>
          <a:p>
            <a:pPr marL="0" lvl="0" indent="0" algn="l" rtl="0">
              <a:lnSpc>
                <a:spcPct val="100000"/>
              </a:lnSpc>
              <a:spcBef>
                <a:spcPts val="0"/>
              </a:spcBef>
              <a:spcAft>
                <a:spcPts val="0"/>
              </a:spcAft>
              <a:buSzPts val="1100"/>
              <a:buNone/>
            </a:pPr>
            <a:r>
              <a:rPr lang="en-US" sz="1800" b="0" dirty="0">
                <a:solidFill>
                  <a:srgbClr val="000000"/>
                </a:solidFill>
                <a:latin typeface="Inter"/>
                <a:ea typeface="Inter"/>
                <a:cs typeface="Inter"/>
                <a:sym typeface="Inter"/>
              </a:rPr>
              <a:t>The reality is that the Re-New company will be launched this month !</a:t>
            </a:r>
          </a:p>
          <a:p>
            <a:pPr marL="0" lvl="0" indent="0" algn="l" rtl="0">
              <a:lnSpc>
                <a:spcPct val="100000"/>
              </a:lnSpc>
              <a:spcBef>
                <a:spcPts val="0"/>
              </a:spcBef>
              <a:spcAft>
                <a:spcPts val="0"/>
              </a:spcAft>
              <a:buSzPts val="1100"/>
              <a:buNone/>
            </a:pPr>
            <a:r>
              <a:rPr lang="en-US" sz="1800" b="0" dirty="0">
                <a:solidFill>
                  <a:srgbClr val="000000"/>
                </a:solidFill>
                <a:latin typeface="Inter"/>
                <a:ea typeface="Inter"/>
                <a:cs typeface="Inter"/>
                <a:sym typeface="Inter"/>
              </a:rPr>
              <a:t>It is already backed by 4 Angel Investors from our cohort !</a:t>
            </a:r>
          </a:p>
          <a:p>
            <a:pPr marL="0" lvl="0" indent="0" algn="l" rtl="0">
              <a:lnSpc>
                <a:spcPct val="100000"/>
              </a:lnSpc>
              <a:spcBef>
                <a:spcPts val="0"/>
              </a:spcBef>
              <a:spcAft>
                <a:spcPts val="0"/>
              </a:spcAft>
              <a:buSzPts val="1100"/>
              <a:buNone/>
            </a:pPr>
            <a:r>
              <a:rPr lang="en-US" sz="1800" b="0" dirty="0">
                <a:solidFill>
                  <a:srgbClr val="000000"/>
                </a:solidFill>
                <a:latin typeface="Inter"/>
                <a:ea typeface="Inter"/>
                <a:cs typeface="Inter"/>
                <a:sym typeface="Inter"/>
              </a:rPr>
              <a:t>The ICP 2.0 team is being onboarded right now ! </a:t>
            </a:r>
          </a:p>
          <a:p>
            <a:pPr marL="0" lvl="0" indent="0" algn="l" rtl="0">
              <a:lnSpc>
                <a:spcPct val="100000"/>
              </a:lnSpc>
              <a:spcBef>
                <a:spcPts val="0"/>
              </a:spcBef>
              <a:spcAft>
                <a:spcPts val="0"/>
              </a:spcAft>
              <a:buSzPts val="1100"/>
              <a:buNone/>
            </a:pPr>
            <a:r>
              <a:rPr lang="en-US" sz="1800" b="0" dirty="0">
                <a:solidFill>
                  <a:srgbClr val="000000"/>
                </a:solidFill>
                <a:latin typeface="Inter"/>
                <a:ea typeface="Inter"/>
                <a:cs typeface="Inter"/>
                <a:sym typeface="Inter"/>
              </a:rPr>
              <a:t>And we plan to collaborate as much as possible with ESCP community and network to make this venture even more successful, and ensure this benefits both to the recognition of our EMBA </a:t>
            </a:r>
            <a:r>
              <a:rPr lang="en-US" sz="1800" b="0" dirty="0" err="1">
                <a:solidFill>
                  <a:srgbClr val="000000"/>
                </a:solidFill>
                <a:latin typeface="Inter"/>
                <a:ea typeface="Inter"/>
                <a:cs typeface="Inter"/>
                <a:sym typeface="Inter"/>
              </a:rPr>
              <a:t>programme</a:t>
            </a:r>
            <a:r>
              <a:rPr lang="en-US" sz="1800" b="0" dirty="0">
                <a:solidFill>
                  <a:srgbClr val="000000"/>
                </a:solidFill>
                <a:latin typeface="Inter"/>
                <a:ea typeface="Inter"/>
                <a:cs typeface="Inter"/>
                <a:sym typeface="Inter"/>
              </a:rPr>
              <a:t>, and to ESCP as a whole.</a:t>
            </a:r>
          </a:p>
          <a:p>
            <a:pPr marL="0" lvl="0" indent="0" algn="l" rtl="0">
              <a:lnSpc>
                <a:spcPct val="100000"/>
              </a:lnSpc>
              <a:spcBef>
                <a:spcPts val="0"/>
              </a:spcBef>
              <a:spcAft>
                <a:spcPts val="0"/>
              </a:spcAft>
              <a:buSzPts val="1100"/>
              <a:buNone/>
            </a:pPr>
            <a:endParaRPr lang="en-US" sz="1800" b="0" dirty="0">
              <a:solidFill>
                <a:srgbClr val="000000"/>
              </a:solidFill>
              <a:latin typeface="Inter"/>
              <a:ea typeface="Inter"/>
              <a:cs typeface="Inter"/>
              <a:sym typeface="Inter"/>
            </a:endParaRPr>
          </a:p>
          <a:p>
            <a:pPr marL="0" lvl="0" indent="0" algn="l" rtl="0">
              <a:lnSpc>
                <a:spcPct val="100000"/>
              </a:lnSpc>
              <a:spcBef>
                <a:spcPts val="0"/>
              </a:spcBef>
              <a:spcAft>
                <a:spcPts val="0"/>
              </a:spcAft>
              <a:buSzPts val="1100"/>
              <a:buNone/>
            </a:pPr>
            <a:r>
              <a:rPr lang="en-US" sz="1800" b="0" dirty="0">
                <a:solidFill>
                  <a:srgbClr val="000000"/>
                </a:solidFill>
                <a:latin typeface="Inter"/>
                <a:ea typeface="Inter"/>
                <a:cs typeface="Inter"/>
                <a:sym typeface="Inter"/>
              </a:rPr>
              <a:t>Thank you for your attention !</a:t>
            </a:r>
          </a:p>
        </p:txBody>
      </p:sp>
      <p:sp>
        <p:nvSpPr>
          <p:cNvPr id="551" name="Google Shape;551;p37:notes">
            <a:extLst>
              <a:ext uri="{FF2B5EF4-FFF2-40B4-BE49-F238E27FC236}">
                <a16:creationId xmlns:a16="http://schemas.microsoft.com/office/drawing/2014/main" id="{CA2ACD26-151C-FFD1-0321-F80DC5DB31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382084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a:extLst>
            <a:ext uri="{FF2B5EF4-FFF2-40B4-BE49-F238E27FC236}">
              <a16:creationId xmlns:a16="http://schemas.microsoft.com/office/drawing/2014/main" id="{D9325F5F-6356-3E4F-0672-F66F7755BB5A}"/>
            </a:ext>
          </a:extLst>
        </p:cNvPr>
        <p:cNvGrpSpPr/>
        <p:nvPr/>
      </p:nvGrpSpPr>
      <p:grpSpPr>
        <a:xfrm>
          <a:off x="0" y="0"/>
          <a:ext cx="0" cy="0"/>
          <a:chOff x="0" y="0"/>
          <a:chExt cx="0" cy="0"/>
        </a:xfrm>
      </p:grpSpPr>
      <p:sp>
        <p:nvSpPr>
          <p:cNvPr id="595" name="Google Shape;595;p41:notes">
            <a:extLst>
              <a:ext uri="{FF2B5EF4-FFF2-40B4-BE49-F238E27FC236}">
                <a16:creationId xmlns:a16="http://schemas.microsoft.com/office/drawing/2014/main" id="{1F265970-4309-8AFB-7AD7-5332302F6A9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96" name="Google Shape;596;p41:notes">
            <a:extLst>
              <a:ext uri="{FF2B5EF4-FFF2-40B4-BE49-F238E27FC236}">
                <a16:creationId xmlns:a16="http://schemas.microsoft.com/office/drawing/2014/main" id="{55AEBA40-A2B9-C60F-1FD1-536C01AD44A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4399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a:extLst>
            <a:ext uri="{FF2B5EF4-FFF2-40B4-BE49-F238E27FC236}">
              <a16:creationId xmlns:a16="http://schemas.microsoft.com/office/drawing/2014/main" id="{E8810872-169B-CAA6-4E19-EC00B206F6D0}"/>
            </a:ext>
          </a:extLst>
        </p:cNvPr>
        <p:cNvGrpSpPr/>
        <p:nvPr/>
      </p:nvGrpSpPr>
      <p:grpSpPr>
        <a:xfrm>
          <a:off x="0" y="0"/>
          <a:ext cx="0" cy="0"/>
          <a:chOff x="0" y="0"/>
          <a:chExt cx="0" cy="0"/>
        </a:xfrm>
      </p:grpSpPr>
      <p:sp>
        <p:nvSpPr>
          <p:cNvPr id="338" name="Google Shape;338;p30:notes">
            <a:extLst>
              <a:ext uri="{FF2B5EF4-FFF2-40B4-BE49-F238E27FC236}">
                <a16:creationId xmlns:a16="http://schemas.microsoft.com/office/drawing/2014/main" id="{38D2AE83-3FF0-AD30-1B27-B4D1386B8D1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SzPts val="1100"/>
              <a:buNone/>
            </a:pPr>
            <a:r>
              <a:rPr lang="en-US" b="1" dirty="0"/>
              <a:t>Catherine</a:t>
            </a:r>
          </a:p>
          <a:p>
            <a:pPr marL="0" lvl="0" indent="0" algn="l" rtl="0">
              <a:lnSpc>
                <a:spcPct val="115000"/>
              </a:lnSpc>
              <a:spcBef>
                <a:spcPts val="1200"/>
              </a:spcBef>
              <a:spcAft>
                <a:spcPts val="0"/>
              </a:spcAft>
              <a:buClr>
                <a:schemeClr val="dk1"/>
              </a:buClr>
              <a:buSzPts val="1100"/>
              <a:buFont typeface="Arial"/>
              <a:buNone/>
            </a:pPr>
            <a:r>
              <a:rPr lang="en-US" dirty="0"/>
              <a:t>Thousands of micro-cap SMEs face a broken succession process that harms everyone. Aspiring buyers confront fragmented, opaque deal flow—aware a business is for sale but unable to access reliable off-market opportunities. Even when a target emerges, the acquisition journey overwhelms: valuations, due diligence, legal negotiations, and financing fall entirely on their shoulders without clear guidance. Many promising buyers abandon their search, deterred by complexity and cost.</a:t>
            </a:r>
          </a:p>
          <a:p>
            <a:pPr marL="0" lvl="0" indent="0" algn="l" rtl="0">
              <a:lnSpc>
                <a:spcPct val="115000"/>
              </a:lnSpc>
              <a:spcBef>
                <a:spcPts val="1200"/>
              </a:spcBef>
              <a:spcAft>
                <a:spcPts val="0"/>
              </a:spcAft>
              <a:buClr>
                <a:schemeClr val="dk1"/>
              </a:buClr>
              <a:buSzPts val="1100"/>
              <a:buFont typeface="Arial"/>
              <a:buNone/>
            </a:pPr>
            <a:r>
              <a:rPr lang="en-US" dirty="0"/>
              <a:t>Meanwhile, SME owners often lack any succession plan or timeline. Finding and preparing a suitable successor becomes a daunting task. Without professional guidance or access to a vetted buyer pool, owners risk handing their life’s work to someone unprepared—or closing down entirely.</a:t>
            </a:r>
          </a:p>
          <a:p>
            <a:pPr marL="0" lvl="0" indent="0" algn="l" rtl="0">
              <a:lnSpc>
                <a:spcPct val="115000"/>
              </a:lnSpc>
              <a:spcBef>
                <a:spcPts val="1200"/>
              </a:spcBef>
              <a:spcAft>
                <a:spcPts val="0"/>
              </a:spcAft>
              <a:buClr>
                <a:schemeClr val="dk1"/>
              </a:buClr>
              <a:buSzPts val="1100"/>
              <a:buFont typeface="Arial"/>
              <a:buNone/>
            </a:pPr>
            <a:r>
              <a:rPr lang="en-US" dirty="0"/>
              <a:t>Investors—banks, private equity, and family offices—also struggle. They cannot easily vet which buyers are truly “bankable,” creating mistrust around a buyer’s ability to close the deal and run the business. With limited visibility into buyer readiness, investors hesitate to underwrite transactions, making financing scarce or prohibitively expensive. Many potential deals never materialize.</a:t>
            </a:r>
          </a:p>
          <a:p>
            <a:pPr marL="0" lvl="0" indent="0" algn="l" rtl="0">
              <a:lnSpc>
                <a:spcPct val="115000"/>
              </a:lnSpc>
              <a:spcBef>
                <a:spcPts val="1200"/>
              </a:spcBef>
              <a:spcAft>
                <a:spcPts val="0"/>
              </a:spcAft>
              <a:buClr>
                <a:schemeClr val="dk1"/>
              </a:buClr>
              <a:buSzPts val="1100"/>
              <a:buFont typeface="Arial"/>
              <a:buNone/>
            </a:pPr>
            <a:r>
              <a:rPr lang="en-US" dirty="0"/>
              <a:t>Together, these factors lead to missed opportunities and value loss. Buyers drop out, sellers retire without a proper handover, and investors sit on the sidelines. The result: viable businesses shut down, jobs vanish, and local economies suffer, threatening the continuity of thousands of SMEs.</a:t>
            </a:r>
          </a:p>
          <a:p>
            <a:pPr marL="0" marR="381000" lvl="0" indent="0" algn="l" rtl="0">
              <a:lnSpc>
                <a:spcPct val="100000"/>
              </a:lnSpc>
              <a:spcBef>
                <a:spcPts val="1200"/>
              </a:spcBef>
              <a:spcAft>
                <a:spcPts val="1200"/>
              </a:spcAft>
              <a:buSzPts val="1100"/>
              <a:buNone/>
            </a:pPr>
            <a:endParaRPr dirty="0"/>
          </a:p>
        </p:txBody>
      </p:sp>
      <p:sp>
        <p:nvSpPr>
          <p:cNvPr id="339" name="Google Shape;339;p30:notes">
            <a:extLst>
              <a:ext uri="{FF2B5EF4-FFF2-40B4-BE49-F238E27FC236}">
                <a16:creationId xmlns:a16="http://schemas.microsoft.com/office/drawing/2014/main" id="{92BEC04E-403E-224E-C949-EF9F53364C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993225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a:extLst>
            <a:ext uri="{FF2B5EF4-FFF2-40B4-BE49-F238E27FC236}">
              <a16:creationId xmlns:a16="http://schemas.microsoft.com/office/drawing/2014/main" id="{9ED21709-D46C-34E6-198D-AA8755EB2E75}"/>
            </a:ext>
          </a:extLst>
        </p:cNvPr>
        <p:cNvGrpSpPr/>
        <p:nvPr/>
      </p:nvGrpSpPr>
      <p:grpSpPr>
        <a:xfrm>
          <a:off x="0" y="0"/>
          <a:ext cx="0" cy="0"/>
          <a:chOff x="0" y="0"/>
          <a:chExt cx="0" cy="0"/>
        </a:xfrm>
      </p:grpSpPr>
      <p:sp>
        <p:nvSpPr>
          <p:cNvPr id="349" name="Google Shape;349;p31:notes">
            <a:extLst>
              <a:ext uri="{FF2B5EF4-FFF2-40B4-BE49-F238E27FC236}">
                <a16:creationId xmlns:a16="http://schemas.microsoft.com/office/drawing/2014/main" id="{9ABFB6D2-C373-052D-E933-3F1035E5051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SzPts val="1100"/>
              <a:buNone/>
            </a:pPr>
            <a:r>
              <a:rPr lang="en-US" b="1" dirty="0"/>
              <a:t>Catherine</a:t>
            </a:r>
          </a:p>
          <a:p>
            <a:pPr marL="0" lvl="0" indent="0" algn="l" rtl="0">
              <a:lnSpc>
                <a:spcPct val="115000"/>
              </a:lnSpc>
              <a:spcBef>
                <a:spcPts val="1200"/>
              </a:spcBef>
              <a:spcAft>
                <a:spcPts val="0"/>
              </a:spcAft>
              <a:buClr>
                <a:schemeClr val="dk1"/>
              </a:buClr>
              <a:buSzPts val="1100"/>
              <a:buFont typeface="Arial"/>
              <a:buNone/>
            </a:pPr>
            <a:r>
              <a:rPr lang="en-US" dirty="0"/>
              <a:t>Re-New rigorously vets aspiring </a:t>
            </a:r>
            <a:r>
              <a:rPr lang="en-US" dirty="0" err="1"/>
              <a:t>repreneurs</a:t>
            </a:r>
            <a:r>
              <a:rPr lang="en-US" dirty="0"/>
              <a:t>—those with industry experience, leadership skills, and commitment to long-term value. This essential filtering focuses resources on buyers most likely to succeed.</a:t>
            </a:r>
          </a:p>
          <a:p>
            <a:pPr marL="0" lvl="0" indent="0" algn="l" rtl="0">
              <a:lnSpc>
                <a:spcPct val="115000"/>
              </a:lnSpc>
              <a:spcBef>
                <a:spcPts val="1200"/>
              </a:spcBef>
              <a:spcAft>
                <a:spcPts val="0"/>
              </a:spcAft>
              <a:buClr>
                <a:schemeClr val="dk1"/>
              </a:buClr>
              <a:buSzPts val="1100"/>
              <a:buFont typeface="Arial"/>
              <a:buNone/>
            </a:pPr>
            <a:endParaRPr lang="en-US" dirty="0"/>
          </a:p>
          <a:p>
            <a:pPr marL="0" lvl="0" indent="0" algn="l" rtl="0">
              <a:lnSpc>
                <a:spcPct val="115000"/>
              </a:lnSpc>
              <a:spcBef>
                <a:spcPts val="1200"/>
              </a:spcBef>
              <a:spcAft>
                <a:spcPts val="0"/>
              </a:spcAft>
              <a:buClr>
                <a:schemeClr val="dk1"/>
              </a:buClr>
              <a:buSzPts val="1100"/>
              <a:buFont typeface="Arial"/>
              <a:buNone/>
            </a:pPr>
            <a:r>
              <a:rPr lang="en-US" dirty="0"/>
              <a:t>Selected candidates gain access to a curated pipeline of vetted, off-market SMEs. No more fragmented searches—deal sourcing becomes predictable, an antibiotic against endless hunting.</a:t>
            </a:r>
          </a:p>
          <a:p>
            <a:pPr marL="0" lvl="0" indent="0" algn="l" rtl="0">
              <a:lnSpc>
                <a:spcPct val="115000"/>
              </a:lnSpc>
              <a:spcBef>
                <a:spcPts val="1200"/>
              </a:spcBef>
              <a:spcAft>
                <a:spcPts val="0"/>
              </a:spcAft>
              <a:buClr>
                <a:schemeClr val="dk1"/>
              </a:buClr>
              <a:buSzPts val="1100"/>
              <a:buFont typeface="Arial"/>
              <a:buNone/>
            </a:pPr>
            <a:endParaRPr lang="en-US" dirty="0"/>
          </a:p>
          <a:p>
            <a:pPr marL="0" lvl="0" indent="0" algn="l" rtl="0">
              <a:lnSpc>
                <a:spcPct val="115000"/>
              </a:lnSpc>
              <a:spcBef>
                <a:spcPts val="1200"/>
              </a:spcBef>
              <a:spcAft>
                <a:spcPts val="0"/>
              </a:spcAft>
              <a:buClr>
                <a:schemeClr val="dk1"/>
              </a:buClr>
              <a:buSzPts val="1100"/>
              <a:buFont typeface="Arial"/>
              <a:buNone/>
            </a:pPr>
            <a:r>
              <a:rPr lang="en-US" dirty="0"/>
              <a:t>Each </a:t>
            </a:r>
            <a:r>
              <a:rPr lang="en-US" dirty="0" err="1"/>
              <a:t>repreneur</a:t>
            </a:r>
            <a:r>
              <a:rPr lang="en-US" dirty="0"/>
              <a:t> receives one-on-one coaching from seasoned operators and experts, covering valuation, negotiation tactics, and operational blueprints. Parallel to coaching, a network of trusted legal and due-diligence partners streamlines contracts, compliance, and risk management—replacing expensive, piecemeal advisor patchwork.</a:t>
            </a:r>
          </a:p>
          <a:p>
            <a:pPr marL="0" lvl="0" indent="0" algn="l" rtl="0">
              <a:lnSpc>
                <a:spcPct val="115000"/>
              </a:lnSpc>
              <a:spcBef>
                <a:spcPts val="1200"/>
              </a:spcBef>
              <a:spcAft>
                <a:spcPts val="0"/>
              </a:spcAft>
              <a:buClr>
                <a:schemeClr val="dk1"/>
              </a:buClr>
              <a:buSzPts val="1100"/>
              <a:buFont typeface="Arial"/>
              <a:buNone/>
            </a:pPr>
            <a:endParaRPr lang="en-US" dirty="0"/>
          </a:p>
          <a:p>
            <a:pPr marL="0" lvl="0" indent="0" algn="l" rtl="0">
              <a:lnSpc>
                <a:spcPct val="115000"/>
              </a:lnSpc>
              <a:spcBef>
                <a:spcPts val="1200"/>
              </a:spcBef>
              <a:spcAft>
                <a:spcPts val="0"/>
              </a:spcAft>
              <a:buClr>
                <a:schemeClr val="dk1"/>
              </a:buClr>
              <a:buSzPts val="1100"/>
              <a:buFont typeface="Arial"/>
              <a:buNone/>
            </a:pPr>
            <a:r>
              <a:rPr lang="en-US" dirty="0"/>
              <a:t>Financing is woven into the journey: through established relationships with banks and alternative lenders, we secure bankable terms that dramatically reduce capital uncertainty. Without Re-New, buyers drive blind; with us, it’s a focused, lower-risk path to closing.</a:t>
            </a:r>
          </a:p>
          <a:p>
            <a:pPr marL="0" lvl="0" indent="0" algn="l" rtl="0">
              <a:lnSpc>
                <a:spcPct val="115000"/>
              </a:lnSpc>
              <a:spcBef>
                <a:spcPts val="1200"/>
              </a:spcBef>
              <a:spcAft>
                <a:spcPts val="0"/>
              </a:spcAft>
              <a:buClr>
                <a:schemeClr val="dk1"/>
              </a:buClr>
              <a:buSzPts val="1100"/>
              <a:buFont typeface="Arial"/>
              <a:buNone/>
            </a:pPr>
            <a:endParaRPr lang="en-US" dirty="0"/>
          </a:p>
          <a:p>
            <a:pPr marL="0" lvl="0" indent="0" algn="l" rtl="0">
              <a:lnSpc>
                <a:spcPct val="115000"/>
              </a:lnSpc>
              <a:spcBef>
                <a:spcPts val="1200"/>
              </a:spcBef>
              <a:spcAft>
                <a:spcPts val="1200"/>
              </a:spcAft>
              <a:buSzPts val="1100"/>
              <a:buNone/>
            </a:pPr>
            <a:r>
              <a:rPr lang="en-US" dirty="0"/>
              <a:t>Finally, support continues post-acquisition with ongoing coaching on digital modernization and ESG integration. This “grey-to-green” transformation unlocks value, turning each acquisition into a force for community and environmental good. Re-New isn’t a nice-to-have aspirin—it’s the antibiotic the SME succession ecosystem desperately needs.</a:t>
            </a:r>
          </a:p>
          <a:p>
            <a:pPr marL="0" lvl="0" indent="0" algn="l" rtl="0">
              <a:lnSpc>
                <a:spcPct val="115000"/>
              </a:lnSpc>
              <a:spcBef>
                <a:spcPts val="1200"/>
              </a:spcBef>
              <a:spcAft>
                <a:spcPts val="1200"/>
              </a:spcAft>
              <a:buSzPts val="1100"/>
              <a:buNone/>
            </a:pPr>
            <a:endParaRPr dirty="0"/>
          </a:p>
        </p:txBody>
      </p:sp>
      <p:sp>
        <p:nvSpPr>
          <p:cNvPr id="350" name="Google Shape;350;p31:notes">
            <a:extLst>
              <a:ext uri="{FF2B5EF4-FFF2-40B4-BE49-F238E27FC236}">
                <a16:creationId xmlns:a16="http://schemas.microsoft.com/office/drawing/2014/main" id="{826CE12F-32F6-DEDF-644D-91E7543990B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02879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a:extLst>
            <a:ext uri="{FF2B5EF4-FFF2-40B4-BE49-F238E27FC236}">
              <a16:creationId xmlns:a16="http://schemas.microsoft.com/office/drawing/2014/main" id="{A14C41B4-8E43-72AD-F0CB-BED04D6A4A60}"/>
            </a:ext>
          </a:extLst>
        </p:cNvPr>
        <p:cNvGrpSpPr/>
        <p:nvPr/>
      </p:nvGrpSpPr>
      <p:grpSpPr>
        <a:xfrm>
          <a:off x="0" y="0"/>
          <a:ext cx="0" cy="0"/>
          <a:chOff x="0" y="0"/>
          <a:chExt cx="0" cy="0"/>
        </a:xfrm>
      </p:grpSpPr>
      <p:sp>
        <p:nvSpPr>
          <p:cNvPr id="463" name="Google Shape;463;g35f5681e131_0_26:notes">
            <a:extLst>
              <a:ext uri="{FF2B5EF4-FFF2-40B4-BE49-F238E27FC236}">
                <a16:creationId xmlns:a16="http://schemas.microsoft.com/office/drawing/2014/main" id="{6805BA56-20BE-DB20-259F-511331B36C1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b="1" dirty="0">
                <a:latin typeface="Inter"/>
                <a:ea typeface="Inter"/>
                <a:cs typeface="Inter"/>
                <a:sym typeface="Inter"/>
              </a:rPr>
              <a:t>Francesca</a:t>
            </a:r>
          </a:p>
          <a:p>
            <a:pPr marL="0" lvl="0" indent="0" algn="l" rtl="0">
              <a:lnSpc>
                <a:spcPct val="100000"/>
              </a:lnSpc>
              <a:spcBef>
                <a:spcPts val="0"/>
              </a:spcBef>
              <a:spcAft>
                <a:spcPts val="0"/>
              </a:spcAft>
              <a:buSzPts val="1100"/>
              <a:buNone/>
            </a:pPr>
            <a:r>
              <a:rPr lang="en-US" sz="1800" dirty="0">
                <a:latin typeface="Inter"/>
                <a:ea typeface="Inter"/>
                <a:cs typeface="Inter"/>
                <a:sym typeface="Inter"/>
              </a:rPr>
              <a:t>The SME transmission landscape is highly fragmented. Along the journey that each </a:t>
            </a:r>
            <a:r>
              <a:rPr lang="en-US" sz="1800" dirty="0" err="1">
                <a:latin typeface="Inter"/>
                <a:ea typeface="Inter"/>
                <a:cs typeface="Inter"/>
                <a:sym typeface="Inter"/>
              </a:rPr>
              <a:t>repreneur</a:t>
            </a:r>
            <a:r>
              <a:rPr lang="en-US" sz="1800" dirty="0">
                <a:latin typeface="Inter"/>
                <a:ea typeface="Inter"/>
                <a:cs typeface="Inter"/>
                <a:sym typeface="Inter"/>
              </a:rPr>
              <a:t> must follow, from training and project clarification to financial, legal, and post-acquisition, numerous actors are present. </a:t>
            </a:r>
          </a:p>
          <a:p>
            <a:pPr marL="0" lvl="0" indent="0" algn="l" rtl="0">
              <a:lnSpc>
                <a:spcPct val="100000"/>
              </a:lnSpc>
              <a:spcBef>
                <a:spcPts val="0"/>
              </a:spcBef>
              <a:spcAft>
                <a:spcPts val="0"/>
              </a:spcAft>
              <a:buSzPts val="1100"/>
              <a:buNone/>
            </a:pPr>
            <a:endParaRPr lang="en-US" sz="1800" dirty="0">
              <a:latin typeface="Inter"/>
              <a:ea typeface="Inter"/>
              <a:cs typeface="Inter"/>
              <a:sym typeface="Inter"/>
            </a:endParaRPr>
          </a:p>
          <a:p>
            <a:pPr marL="0" lvl="0" indent="0" algn="l" rtl="0">
              <a:lnSpc>
                <a:spcPct val="100000"/>
              </a:lnSpc>
              <a:spcBef>
                <a:spcPts val="0"/>
              </a:spcBef>
              <a:spcAft>
                <a:spcPts val="0"/>
              </a:spcAft>
              <a:buSzPts val="1100"/>
              <a:buNone/>
            </a:pPr>
            <a:r>
              <a:rPr lang="en-US" sz="1800" dirty="0">
                <a:latin typeface="Inter"/>
                <a:ea typeface="Inter"/>
                <a:cs typeface="Inter"/>
                <a:sym typeface="Inter"/>
              </a:rPr>
              <a:t>These actors can be seen as indirect competitors for Re-New, such as legal and accounting firms as well as para-public, associations and </a:t>
            </a:r>
            <a:r>
              <a:rPr lang="en-US" sz="1800" dirty="0" err="1">
                <a:latin typeface="Inter"/>
                <a:ea typeface="Inter"/>
                <a:cs typeface="Inter"/>
                <a:sym typeface="Inter"/>
              </a:rPr>
              <a:t>repreneurs</a:t>
            </a:r>
            <a:r>
              <a:rPr lang="en-US" sz="1800" dirty="0">
                <a:latin typeface="Inter"/>
                <a:ea typeface="Inter"/>
                <a:cs typeface="Inter"/>
                <a:sym typeface="Inter"/>
              </a:rPr>
              <a:t>’ networks. </a:t>
            </a:r>
          </a:p>
          <a:p>
            <a:pPr marL="0" lvl="0" indent="0" algn="l" rtl="0">
              <a:lnSpc>
                <a:spcPct val="100000"/>
              </a:lnSpc>
              <a:spcBef>
                <a:spcPts val="0"/>
              </a:spcBef>
              <a:spcAft>
                <a:spcPts val="0"/>
              </a:spcAft>
              <a:buSzPts val="1100"/>
              <a:buNone/>
            </a:pPr>
            <a:r>
              <a:rPr lang="en-US" sz="1800" dirty="0">
                <a:latin typeface="Inter"/>
                <a:ea typeface="Inter"/>
                <a:cs typeface="Inter"/>
                <a:sym typeface="Inter"/>
              </a:rPr>
              <a:t>Others, such as banks, M&amp;A firms, deal brokers or platforms, may be considered direct competitors. However, none of them covers all the stages of the </a:t>
            </a:r>
            <a:r>
              <a:rPr lang="en-US" sz="1800" dirty="0" err="1">
                <a:latin typeface="Inter"/>
                <a:ea typeface="Inter"/>
                <a:cs typeface="Inter"/>
                <a:sym typeface="Inter"/>
              </a:rPr>
              <a:t>repreneurship</a:t>
            </a:r>
            <a:r>
              <a:rPr lang="en-US" sz="1800" dirty="0">
                <a:latin typeface="Inter"/>
                <a:ea typeface="Inter"/>
                <a:cs typeface="Inter"/>
                <a:sym typeface="Inter"/>
              </a:rPr>
              <a:t> journey.</a:t>
            </a:r>
          </a:p>
          <a:p>
            <a:pPr marL="0" lvl="0" indent="0" algn="l" rtl="0">
              <a:lnSpc>
                <a:spcPct val="100000"/>
              </a:lnSpc>
              <a:spcBef>
                <a:spcPts val="0"/>
              </a:spcBef>
              <a:spcAft>
                <a:spcPts val="0"/>
              </a:spcAft>
              <a:buSzPts val="1100"/>
              <a:buNone/>
            </a:pPr>
            <a:endParaRPr lang="en-US" sz="1800" dirty="0">
              <a:latin typeface="Inter"/>
              <a:ea typeface="Inter"/>
              <a:cs typeface="Inter"/>
              <a:sym typeface="Inter"/>
            </a:endParaRPr>
          </a:p>
          <a:p>
            <a:pPr marL="0" lvl="0" indent="0" algn="l" rtl="0">
              <a:lnSpc>
                <a:spcPct val="100000"/>
              </a:lnSpc>
              <a:spcBef>
                <a:spcPts val="0"/>
              </a:spcBef>
              <a:spcAft>
                <a:spcPts val="0"/>
              </a:spcAft>
              <a:buSzPts val="1100"/>
              <a:buNone/>
            </a:pPr>
            <a:r>
              <a:rPr lang="en-US" sz="1800" dirty="0">
                <a:latin typeface="Inter"/>
                <a:ea typeface="Inter"/>
                <a:cs typeface="Inter"/>
                <a:sym typeface="Inter"/>
              </a:rPr>
              <a:t>Re-New is here to fill this gap.</a:t>
            </a:r>
          </a:p>
          <a:p>
            <a:pPr marL="0" lvl="0" indent="0" algn="l" rtl="0">
              <a:lnSpc>
                <a:spcPct val="100000"/>
              </a:lnSpc>
              <a:spcBef>
                <a:spcPts val="0"/>
              </a:spcBef>
              <a:spcAft>
                <a:spcPts val="0"/>
              </a:spcAft>
              <a:buSzPts val="1100"/>
              <a:buNone/>
            </a:pPr>
            <a:r>
              <a:rPr lang="en-US" sz="1800" dirty="0">
                <a:latin typeface="Inter"/>
                <a:ea typeface="Inter"/>
                <a:cs typeface="Inter"/>
                <a:sym typeface="Inter"/>
              </a:rPr>
              <a:t>Rather than competing with every player in the field, we integrate and collaborate, even with former competitors, to build a value-added ecosystem that combines rigorous deal selection with modular end-to-end support to make the acquisition journey even more effective, accessible, and impactful. </a:t>
            </a:r>
          </a:p>
          <a:p>
            <a:pPr marL="0" lvl="0" indent="0" algn="l" rtl="0">
              <a:lnSpc>
                <a:spcPct val="100000"/>
              </a:lnSpc>
              <a:spcBef>
                <a:spcPts val="0"/>
              </a:spcBef>
              <a:spcAft>
                <a:spcPts val="0"/>
              </a:spcAft>
              <a:buSzPts val="1100"/>
              <a:buNone/>
            </a:pPr>
            <a:endParaRPr sz="1800" dirty="0">
              <a:solidFill>
                <a:srgbClr val="000000"/>
              </a:solidFill>
              <a:latin typeface="Inter"/>
              <a:ea typeface="Inter"/>
              <a:cs typeface="Inter"/>
              <a:sym typeface="Inter"/>
            </a:endParaRPr>
          </a:p>
        </p:txBody>
      </p:sp>
      <p:sp>
        <p:nvSpPr>
          <p:cNvPr id="464" name="Google Shape;464;g35f5681e131_0_26:notes">
            <a:extLst>
              <a:ext uri="{FF2B5EF4-FFF2-40B4-BE49-F238E27FC236}">
                <a16:creationId xmlns:a16="http://schemas.microsoft.com/office/drawing/2014/main" id="{D3EDCBAD-4806-9C14-4C71-4985865C2F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0667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a:extLst>
            <a:ext uri="{FF2B5EF4-FFF2-40B4-BE49-F238E27FC236}">
              <a16:creationId xmlns:a16="http://schemas.microsoft.com/office/drawing/2014/main" id="{8734652D-E556-C285-E393-153737DF8219}"/>
            </a:ext>
          </a:extLst>
        </p:cNvPr>
        <p:cNvGrpSpPr/>
        <p:nvPr/>
      </p:nvGrpSpPr>
      <p:grpSpPr>
        <a:xfrm>
          <a:off x="0" y="0"/>
          <a:ext cx="0" cy="0"/>
          <a:chOff x="0" y="0"/>
          <a:chExt cx="0" cy="0"/>
        </a:xfrm>
      </p:grpSpPr>
      <p:sp>
        <p:nvSpPr>
          <p:cNvPr id="531" name="Google Shape;531;p35:notes">
            <a:extLst>
              <a:ext uri="{FF2B5EF4-FFF2-40B4-BE49-F238E27FC236}">
                <a16:creationId xmlns:a16="http://schemas.microsoft.com/office/drawing/2014/main" id="{57991184-D372-F20F-CE3B-BED9B7245CA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sz="1800" b="1" dirty="0">
                <a:solidFill>
                  <a:srgbClr val="000000"/>
                </a:solidFill>
                <a:latin typeface="Inter"/>
                <a:ea typeface="Inter"/>
                <a:cs typeface="Inter"/>
                <a:sym typeface="Inter"/>
              </a:rPr>
              <a:t>Bertrand</a:t>
            </a:r>
          </a:p>
          <a:p>
            <a:pPr marL="0" lvl="0" indent="0" algn="l" rtl="0">
              <a:lnSpc>
                <a:spcPct val="100000"/>
              </a:lnSpc>
              <a:spcBef>
                <a:spcPts val="0"/>
              </a:spcBef>
              <a:spcAft>
                <a:spcPts val="0"/>
              </a:spcAft>
              <a:buSzPts val="1100"/>
              <a:buNone/>
            </a:pPr>
            <a:r>
              <a:rPr lang="fr-FR" sz="1800" b="1" dirty="0">
                <a:solidFill>
                  <a:srgbClr val="000000"/>
                </a:solidFill>
                <a:latin typeface="Inter"/>
                <a:ea typeface="Inter"/>
                <a:cs typeface="Inter"/>
                <a:sym typeface="Inter"/>
              </a:rPr>
              <a:t>A more </a:t>
            </a:r>
            <a:r>
              <a:rPr lang="fr-FR" sz="1800" b="1" dirty="0" err="1">
                <a:solidFill>
                  <a:srgbClr val="000000"/>
                </a:solidFill>
                <a:latin typeface="Inter"/>
                <a:ea typeface="Inter"/>
                <a:cs typeface="Inter"/>
                <a:sym typeface="Inter"/>
              </a:rPr>
              <a:t>detailed</a:t>
            </a:r>
            <a:r>
              <a:rPr lang="fr-FR" sz="1800" b="1" dirty="0">
                <a:solidFill>
                  <a:srgbClr val="000000"/>
                </a:solidFill>
                <a:latin typeface="Inter"/>
                <a:ea typeface="Inter"/>
                <a:cs typeface="Inter"/>
                <a:sym typeface="Inter"/>
              </a:rPr>
              <a:t> roadmap in </a:t>
            </a:r>
            <a:r>
              <a:rPr lang="fr-FR" sz="1800" b="1" dirty="0" err="1">
                <a:solidFill>
                  <a:srgbClr val="000000"/>
                </a:solidFill>
                <a:latin typeface="Inter"/>
                <a:ea typeface="Inter"/>
                <a:cs typeface="Inter"/>
                <a:sym typeface="Inter"/>
              </a:rPr>
              <a:t>appendix</a:t>
            </a:r>
            <a:endParaRPr lang="fr-FR" sz="1800" b="1" dirty="0">
              <a:solidFill>
                <a:srgbClr val="000000"/>
              </a:solidFill>
              <a:latin typeface="Inter"/>
              <a:ea typeface="Inter"/>
              <a:cs typeface="Inter"/>
              <a:sym typeface="Inter"/>
            </a:endParaRPr>
          </a:p>
          <a:p>
            <a:pPr marL="0" lvl="0" indent="0" algn="l" rtl="0">
              <a:lnSpc>
                <a:spcPct val="100000"/>
              </a:lnSpc>
              <a:spcBef>
                <a:spcPts val="0"/>
              </a:spcBef>
              <a:spcAft>
                <a:spcPts val="0"/>
              </a:spcAft>
              <a:buSzPts val="1100"/>
              <a:buNone/>
            </a:pPr>
            <a:r>
              <a:rPr lang="fr-FR" sz="1800" b="1" dirty="0" err="1">
                <a:solidFill>
                  <a:srgbClr val="000000"/>
                </a:solidFill>
                <a:latin typeface="Inter"/>
                <a:ea typeface="Inter"/>
                <a:cs typeface="Inter"/>
                <a:sym typeface="Inter"/>
              </a:rPr>
              <a:t>Acceleration</a:t>
            </a:r>
            <a:r>
              <a:rPr lang="fr-FR" sz="1800" dirty="0">
                <a:solidFill>
                  <a:srgbClr val="000000"/>
                </a:solidFill>
                <a:latin typeface="Inter"/>
                <a:ea typeface="Inter"/>
                <a:cs typeface="Inter"/>
                <a:sym typeface="Inter"/>
              </a:rPr>
              <a:t> : </a:t>
            </a:r>
            <a:r>
              <a:rPr lang="fr-FR" sz="1800" dirty="0" err="1">
                <a:solidFill>
                  <a:srgbClr val="000000"/>
                </a:solidFill>
                <a:latin typeface="Inter"/>
                <a:ea typeface="Inter"/>
                <a:cs typeface="Inter"/>
                <a:sym typeface="Inter"/>
              </a:rPr>
              <a:t>our</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acceleration</a:t>
            </a:r>
            <a:r>
              <a:rPr lang="fr-FR" sz="1800" dirty="0">
                <a:solidFill>
                  <a:srgbClr val="000000"/>
                </a:solidFill>
                <a:latin typeface="Inter"/>
                <a:ea typeface="Inter"/>
                <a:cs typeface="Inter"/>
                <a:sym typeface="Inter"/>
              </a:rPr>
              <a:t> programme </a:t>
            </a:r>
            <a:r>
              <a:rPr lang="fr-FR" sz="1800" dirty="0" err="1">
                <a:solidFill>
                  <a:srgbClr val="000000"/>
                </a:solidFill>
                <a:latin typeface="Inter"/>
                <a:ea typeface="Inter"/>
                <a:cs typeface="Inter"/>
                <a:sym typeface="Inter"/>
              </a:rPr>
              <a:t>is</a:t>
            </a:r>
            <a:r>
              <a:rPr lang="fr-FR" sz="1800" dirty="0">
                <a:solidFill>
                  <a:srgbClr val="000000"/>
                </a:solidFill>
                <a:latin typeface="Inter"/>
                <a:ea typeface="Inter"/>
                <a:cs typeface="Inter"/>
                <a:sym typeface="Inter"/>
              </a:rPr>
              <a:t> at the </a:t>
            </a:r>
            <a:r>
              <a:rPr lang="fr-FR" sz="1800" dirty="0" err="1">
                <a:solidFill>
                  <a:srgbClr val="000000"/>
                </a:solidFill>
                <a:latin typeface="Inter"/>
                <a:ea typeface="Inter"/>
                <a:cs typeface="Inter"/>
                <a:sym typeface="Inter"/>
              </a:rPr>
              <a:t>core</a:t>
            </a:r>
            <a:r>
              <a:rPr lang="fr-FR" sz="1800" dirty="0">
                <a:solidFill>
                  <a:srgbClr val="000000"/>
                </a:solidFill>
                <a:latin typeface="Inter"/>
                <a:ea typeface="Inter"/>
                <a:cs typeface="Inter"/>
                <a:sym typeface="Inter"/>
              </a:rPr>
              <a:t> of Re-New ; </a:t>
            </a:r>
            <a:r>
              <a:rPr lang="fr-FR" sz="1800" dirty="0" err="1">
                <a:solidFill>
                  <a:srgbClr val="000000"/>
                </a:solidFill>
                <a:latin typeface="Inter"/>
                <a:ea typeface="Inter"/>
                <a:cs typeface="Inter"/>
                <a:sym typeface="Inter"/>
              </a:rPr>
              <a:t>continuous</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improvement</a:t>
            </a:r>
            <a:r>
              <a:rPr lang="fr-FR" sz="1800" dirty="0">
                <a:solidFill>
                  <a:srgbClr val="000000"/>
                </a:solidFill>
                <a:latin typeface="Inter"/>
                <a:ea typeface="Inter"/>
                <a:cs typeface="Inter"/>
                <a:sym typeface="Inter"/>
              </a:rPr>
              <a:t> of </a:t>
            </a:r>
            <a:r>
              <a:rPr lang="fr-FR" sz="1800" dirty="0" err="1">
                <a:solidFill>
                  <a:srgbClr val="000000"/>
                </a:solidFill>
                <a:latin typeface="Inter"/>
                <a:ea typeface="Inter"/>
                <a:cs typeface="Inter"/>
                <a:sym typeface="Inter"/>
              </a:rPr>
              <a:t>our</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processes</a:t>
            </a:r>
            <a:r>
              <a:rPr lang="fr-FR" sz="1800" dirty="0">
                <a:solidFill>
                  <a:srgbClr val="000000"/>
                </a:solidFill>
                <a:latin typeface="Inter"/>
                <a:ea typeface="Inter"/>
                <a:cs typeface="Inter"/>
                <a:sym typeface="Inter"/>
              </a:rPr>
              <a:t>, automation and </a:t>
            </a:r>
            <a:r>
              <a:rPr lang="fr-FR" sz="1800" dirty="0" err="1">
                <a:solidFill>
                  <a:srgbClr val="000000"/>
                </a:solidFill>
                <a:latin typeface="Inter"/>
                <a:ea typeface="Inter"/>
                <a:cs typeface="Inter"/>
                <a:sym typeface="Inter"/>
              </a:rPr>
              <a:t>digitalization</a:t>
            </a:r>
            <a:r>
              <a:rPr lang="fr-FR" sz="1800" dirty="0">
                <a:solidFill>
                  <a:srgbClr val="000000"/>
                </a:solidFill>
                <a:latin typeface="Inter"/>
                <a:ea typeface="Inter"/>
                <a:cs typeface="Inter"/>
                <a:sym typeface="Inter"/>
              </a:rPr>
              <a:t> are part of </a:t>
            </a:r>
            <a:r>
              <a:rPr lang="fr-FR" sz="1800" dirty="0" err="1">
                <a:solidFill>
                  <a:srgbClr val="000000"/>
                </a:solidFill>
                <a:latin typeface="Inter"/>
                <a:ea typeface="Inter"/>
                <a:cs typeface="Inter"/>
                <a:sym typeface="Inter"/>
              </a:rPr>
              <a:t>our</a:t>
            </a:r>
            <a:r>
              <a:rPr lang="fr-FR" sz="1800" dirty="0">
                <a:solidFill>
                  <a:srgbClr val="000000"/>
                </a:solidFill>
                <a:latin typeface="Inter"/>
                <a:ea typeface="Inter"/>
                <a:cs typeface="Inter"/>
                <a:sym typeface="Inter"/>
              </a:rPr>
              <a:t> plans to </a:t>
            </a:r>
            <a:r>
              <a:rPr lang="fr-FR" sz="1800" dirty="0" err="1">
                <a:solidFill>
                  <a:srgbClr val="000000"/>
                </a:solidFill>
                <a:latin typeface="Inter"/>
                <a:ea typeface="Inter"/>
                <a:cs typeface="Inter"/>
                <a:sym typeface="Inter"/>
              </a:rPr>
              <a:t>scale</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it</a:t>
            </a:r>
            <a:r>
              <a:rPr lang="fr-FR" sz="1800" dirty="0">
                <a:solidFill>
                  <a:srgbClr val="000000"/>
                </a:solidFill>
                <a:latin typeface="Inter"/>
                <a:ea typeface="Inter"/>
                <a:cs typeface="Inter"/>
                <a:sym typeface="Inter"/>
              </a:rPr>
              <a:t>. So </a:t>
            </a:r>
            <a:r>
              <a:rPr lang="fr-FR" sz="1800" dirty="0" err="1">
                <a:solidFill>
                  <a:srgbClr val="000000"/>
                </a:solidFill>
                <a:latin typeface="Inter"/>
                <a:ea typeface="Inter"/>
                <a:cs typeface="Inter"/>
                <a:sym typeface="Inter"/>
              </a:rPr>
              <a:t>is</a:t>
            </a:r>
            <a:r>
              <a:rPr lang="fr-FR" sz="1800" dirty="0">
                <a:solidFill>
                  <a:srgbClr val="000000"/>
                </a:solidFill>
                <a:latin typeface="Inter"/>
                <a:ea typeface="Inter"/>
                <a:cs typeface="Inter"/>
                <a:sym typeface="Inter"/>
              </a:rPr>
              <a:t> the </a:t>
            </a:r>
            <a:r>
              <a:rPr lang="fr-FR" sz="1800" dirty="0" err="1">
                <a:solidFill>
                  <a:srgbClr val="000000"/>
                </a:solidFill>
                <a:latin typeface="Inter"/>
                <a:ea typeface="Inter"/>
                <a:cs typeface="Inter"/>
                <a:sym typeface="Inter"/>
              </a:rPr>
              <a:t>growth</a:t>
            </a:r>
            <a:r>
              <a:rPr lang="fr-FR" sz="1800" dirty="0">
                <a:solidFill>
                  <a:srgbClr val="000000"/>
                </a:solidFill>
                <a:latin typeface="Inter"/>
                <a:ea typeface="Inter"/>
                <a:cs typeface="Inter"/>
                <a:sym typeface="Inter"/>
              </a:rPr>
              <a:t> of </a:t>
            </a:r>
            <a:r>
              <a:rPr lang="fr-FR" sz="1800" dirty="0" err="1">
                <a:solidFill>
                  <a:srgbClr val="000000"/>
                </a:solidFill>
                <a:latin typeface="Inter"/>
                <a:ea typeface="Inter"/>
                <a:cs typeface="Inter"/>
                <a:sym typeface="Inter"/>
              </a:rPr>
              <a:t>monetized</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partners</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we</a:t>
            </a:r>
            <a:r>
              <a:rPr lang="fr-FR" sz="1800" dirty="0">
                <a:solidFill>
                  <a:srgbClr val="000000"/>
                </a:solidFill>
                <a:latin typeface="Inter"/>
                <a:ea typeface="Inter"/>
                <a:cs typeface="Inter"/>
                <a:sym typeface="Inter"/>
              </a:rPr>
              <a:t> plan to </a:t>
            </a:r>
            <a:r>
              <a:rPr lang="fr-FR" sz="1800" dirty="0" err="1">
                <a:solidFill>
                  <a:srgbClr val="000000"/>
                </a:solidFill>
                <a:latin typeface="Inter"/>
                <a:ea typeface="Inter"/>
                <a:cs typeface="Inter"/>
                <a:sym typeface="Inter"/>
              </a:rPr>
              <a:t>grow</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from</a:t>
            </a:r>
            <a:r>
              <a:rPr lang="fr-FR" sz="1800" dirty="0">
                <a:solidFill>
                  <a:srgbClr val="000000"/>
                </a:solidFill>
                <a:latin typeface="Inter"/>
                <a:ea typeface="Inter"/>
                <a:cs typeface="Inter"/>
                <a:sym typeface="Inter"/>
              </a:rPr>
              <a:t> 9 </a:t>
            </a:r>
            <a:r>
              <a:rPr lang="fr-FR" sz="1800" dirty="0" err="1">
                <a:solidFill>
                  <a:srgbClr val="000000"/>
                </a:solidFill>
                <a:latin typeface="Inter"/>
                <a:ea typeface="Inter"/>
                <a:cs typeface="Inter"/>
                <a:sym typeface="Inter"/>
              </a:rPr>
              <a:t>today</a:t>
            </a:r>
            <a:r>
              <a:rPr lang="fr-FR" sz="1800" dirty="0">
                <a:solidFill>
                  <a:srgbClr val="000000"/>
                </a:solidFill>
                <a:latin typeface="Inter"/>
                <a:ea typeface="Inter"/>
                <a:cs typeface="Inter"/>
                <a:sym typeface="Inter"/>
              </a:rPr>
              <a:t>, to 20 in 27</a:t>
            </a:r>
          </a:p>
          <a:p>
            <a:pPr marL="0" lvl="0" indent="0" algn="l" rtl="0">
              <a:lnSpc>
                <a:spcPct val="100000"/>
              </a:lnSpc>
              <a:spcBef>
                <a:spcPts val="0"/>
              </a:spcBef>
              <a:spcAft>
                <a:spcPts val="0"/>
              </a:spcAft>
              <a:buSzPts val="1100"/>
              <a:buNone/>
            </a:pPr>
            <a:r>
              <a:rPr lang="fr-FR" sz="1800" b="1" dirty="0">
                <a:solidFill>
                  <a:srgbClr val="000000"/>
                </a:solidFill>
                <a:latin typeface="Inter"/>
                <a:ea typeface="Inter"/>
                <a:cs typeface="Inter"/>
                <a:sym typeface="Inter"/>
              </a:rPr>
              <a:t>Advisory</a:t>
            </a:r>
            <a:r>
              <a:rPr lang="fr-FR" sz="1800" dirty="0">
                <a:solidFill>
                  <a:srgbClr val="000000"/>
                </a:solidFill>
                <a:latin typeface="Inter"/>
                <a:ea typeface="Inter"/>
                <a:cs typeface="Inter"/>
                <a:sym typeface="Inter"/>
              </a:rPr>
              <a:t> : The Operating Partner model </a:t>
            </a:r>
            <a:r>
              <a:rPr lang="fr-FR" sz="1800" dirty="0" err="1">
                <a:solidFill>
                  <a:srgbClr val="000000"/>
                </a:solidFill>
                <a:latin typeface="Inter"/>
                <a:ea typeface="Inter"/>
                <a:cs typeface="Inter"/>
                <a:sym typeface="Inter"/>
              </a:rPr>
              <a:t>is</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gaining</a:t>
            </a:r>
            <a:r>
              <a:rPr lang="fr-FR" sz="1800" dirty="0">
                <a:solidFill>
                  <a:srgbClr val="000000"/>
                </a:solidFill>
                <a:latin typeface="Inter"/>
                <a:ea typeface="Inter"/>
                <a:cs typeface="Inter"/>
                <a:sym typeface="Inter"/>
              </a:rPr>
              <a:t> traction in Europe, </a:t>
            </a:r>
            <a:r>
              <a:rPr lang="fr-FR" sz="1800" dirty="0" err="1">
                <a:solidFill>
                  <a:srgbClr val="000000"/>
                </a:solidFill>
                <a:latin typeface="Inter"/>
                <a:ea typeface="Inter"/>
                <a:cs typeface="Inter"/>
                <a:sym typeface="Inter"/>
              </a:rPr>
              <a:t>we</a:t>
            </a:r>
            <a:r>
              <a:rPr lang="fr-FR" sz="1800" dirty="0">
                <a:solidFill>
                  <a:srgbClr val="000000"/>
                </a:solidFill>
                <a:latin typeface="Inter"/>
                <a:ea typeface="Inter"/>
                <a:cs typeface="Inter"/>
                <a:sym typeface="Inter"/>
              </a:rPr>
              <a:t> do </a:t>
            </a:r>
            <a:r>
              <a:rPr lang="fr-FR" sz="1800" dirty="0" err="1">
                <a:solidFill>
                  <a:srgbClr val="000000"/>
                </a:solidFill>
                <a:latin typeface="Inter"/>
                <a:ea typeface="Inter"/>
                <a:cs typeface="Inter"/>
                <a:sym typeface="Inter"/>
              </a:rPr>
              <a:t>need</a:t>
            </a:r>
            <a:r>
              <a:rPr lang="fr-FR" sz="1800" dirty="0">
                <a:solidFill>
                  <a:srgbClr val="000000"/>
                </a:solidFill>
                <a:latin typeface="Inter"/>
                <a:ea typeface="Inter"/>
                <a:cs typeface="Inter"/>
                <a:sym typeface="Inter"/>
              </a:rPr>
              <a:t> to test </a:t>
            </a:r>
            <a:r>
              <a:rPr lang="fr-FR" sz="1800" dirty="0" err="1">
                <a:solidFill>
                  <a:srgbClr val="000000"/>
                </a:solidFill>
                <a:latin typeface="Inter"/>
                <a:ea typeface="Inter"/>
                <a:cs typeface="Inter"/>
                <a:sym typeface="Inter"/>
              </a:rPr>
              <a:t>this</a:t>
            </a:r>
            <a:r>
              <a:rPr lang="fr-FR" sz="1800" dirty="0">
                <a:solidFill>
                  <a:srgbClr val="000000"/>
                </a:solidFill>
                <a:latin typeface="Inter"/>
                <a:ea typeface="Inter"/>
                <a:cs typeface="Inter"/>
                <a:sym typeface="Inter"/>
              </a:rPr>
              <a:t> and </a:t>
            </a:r>
            <a:r>
              <a:rPr lang="fr-FR" sz="1800" dirty="0" err="1">
                <a:solidFill>
                  <a:srgbClr val="000000"/>
                </a:solidFill>
                <a:latin typeface="Inter"/>
                <a:ea typeface="Inter"/>
                <a:cs typeface="Inter"/>
                <a:sym typeface="Inter"/>
              </a:rPr>
              <a:t>build</a:t>
            </a:r>
            <a:r>
              <a:rPr lang="fr-FR" sz="1800" dirty="0">
                <a:solidFill>
                  <a:srgbClr val="000000"/>
                </a:solidFill>
                <a:latin typeface="Inter"/>
                <a:ea typeface="Inter"/>
                <a:cs typeface="Inter"/>
                <a:sym typeface="Inter"/>
              </a:rPr>
              <a:t> a </a:t>
            </a:r>
            <a:r>
              <a:rPr lang="fr-FR" sz="1800" dirty="0" err="1">
                <a:solidFill>
                  <a:srgbClr val="000000"/>
                </a:solidFill>
                <a:latin typeface="Inter"/>
                <a:ea typeface="Inter"/>
                <a:cs typeface="Inter"/>
                <a:sym typeface="Inter"/>
              </a:rPr>
              <a:t>small</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community</a:t>
            </a:r>
            <a:r>
              <a:rPr lang="fr-FR" sz="1800" dirty="0">
                <a:solidFill>
                  <a:srgbClr val="000000"/>
                </a:solidFill>
                <a:latin typeface="Inter"/>
                <a:ea typeface="Inter"/>
                <a:cs typeface="Inter"/>
                <a:sym typeface="Inter"/>
              </a:rPr>
              <a:t> of SME experts to help </a:t>
            </a:r>
            <a:r>
              <a:rPr lang="fr-FR" sz="1800" dirty="0" err="1">
                <a:solidFill>
                  <a:srgbClr val="000000"/>
                </a:solidFill>
                <a:latin typeface="Inter"/>
                <a:ea typeface="Inter"/>
                <a:cs typeface="Inter"/>
                <a:sym typeface="Inter"/>
              </a:rPr>
              <a:t>buyers</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create</a:t>
            </a:r>
            <a:r>
              <a:rPr lang="fr-FR" sz="1800" dirty="0">
                <a:solidFill>
                  <a:srgbClr val="000000"/>
                </a:solidFill>
                <a:latin typeface="Inter"/>
                <a:ea typeface="Inter"/>
                <a:cs typeface="Inter"/>
                <a:sym typeface="Inter"/>
              </a:rPr>
              <a:t> value. </a:t>
            </a:r>
            <a:r>
              <a:rPr lang="fr-FR" sz="1800" dirty="0" err="1">
                <a:solidFill>
                  <a:srgbClr val="000000"/>
                </a:solidFill>
                <a:latin typeface="Inter"/>
                <a:ea typeface="Inter"/>
                <a:cs typeface="Inter"/>
                <a:sym typeface="Inter"/>
              </a:rPr>
              <a:t>Also</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we</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need</a:t>
            </a:r>
            <a:r>
              <a:rPr lang="fr-FR" sz="1800" dirty="0">
                <a:solidFill>
                  <a:srgbClr val="000000"/>
                </a:solidFill>
                <a:latin typeface="Inter"/>
                <a:ea typeface="Inter"/>
                <a:cs typeface="Inter"/>
                <a:sym typeface="Inter"/>
              </a:rPr>
              <a:t> to position Re-New as a </a:t>
            </a:r>
            <a:r>
              <a:rPr lang="fr-FR" sz="1800" dirty="0" err="1">
                <a:solidFill>
                  <a:srgbClr val="000000"/>
                </a:solidFill>
                <a:latin typeface="Inter"/>
                <a:ea typeface="Inter"/>
                <a:cs typeface="Inter"/>
                <a:sym typeface="Inter"/>
              </a:rPr>
              <a:t>trusted</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board</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member</a:t>
            </a:r>
            <a:r>
              <a:rPr lang="fr-FR" sz="1800" dirty="0">
                <a:solidFill>
                  <a:srgbClr val="000000"/>
                </a:solidFill>
                <a:latin typeface="Inter"/>
                <a:ea typeface="Inter"/>
                <a:cs typeface="Inter"/>
                <a:sym typeface="Inter"/>
              </a:rPr>
              <a:t> of </a:t>
            </a:r>
            <a:r>
              <a:rPr lang="fr-FR" sz="1800" dirty="0" err="1">
                <a:solidFill>
                  <a:srgbClr val="000000"/>
                </a:solidFill>
                <a:latin typeface="Inter"/>
                <a:ea typeface="Inter"/>
                <a:cs typeface="Inter"/>
                <a:sym typeface="Inter"/>
              </a:rPr>
              <a:t>SMEs</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acquired</a:t>
            </a:r>
            <a:r>
              <a:rPr lang="fr-FR" sz="1800" dirty="0">
                <a:solidFill>
                  <a:srgbClr val="000000"/>
                </a:solidFill>
                <a:latin typeface="Inter"/>
                <a:ea typeface="Inter"/>
                <a:cs typeface="Inter"/>
                <a:sym typeface="Inter"/>
              </a:rPr>
              <a:t> by </a:t>
            </a:r>
            <a:r>
              <a:rPr lang="fr-FR" sz="1800" dirty="0" err="1">
                <a:solidFill>
                  <a:srgbClr val="000000"/>
                </a:solidFill>
                <a:latin typeface="Inter"/>
                <a:ea typeface="Inter"/>
                <a:cs typeface="Inter"/>
                <a:sym typeface="Inter"/>
              </a:rPr>
              <a:t>our</a:t>
            </a:r>
            <a:r>
              <a:rPr lang="fr-FR" sz="1800" dirty="0">
                <a:solidFill>
                  <a:srgbClr val="000000"/>
                </a:solidFill>
                <a:latin typeface="Inter"/>
                <a:ea typeface="Inter"/>
                <a:cs typeface="Inter"/>
                <a:sym typeface="Inter"/>
              </a:rPr>
              <a:t> candidates</a:t>
            </a:r>
          </a:p>
          <a:p>
            <a:pPr marL="0" lvl="0" indent="0" algn="l" rtl="0">
              <a:lnSpc>
                <a:spcPct val="100000"/>
              </a:lnSpc>
              <a:spcBef>
                <a:spcPts val="0"/>
              </a:spcBef>
              <a:spcAft>
                <a:spcPts val="0"/>
              </a:spcAft>
              <a:buSzPts val="1100"/>
              <a:buNone/>
            </a:pPr>
            <a:r>
              <a:rPr lang="fr-FR" sz="1800" b="1" dirty="0">
                <a:solidFill>
                  <a:srgbClr val="000000"/>
                </a:solidFill>
                <a:latin typeface="Inter"/>
                <a:ea typeface="Inter"/>
                <a:cs typeface="Inter"/>
                <a:sym typeface="Inter"/>
              </a:rPr>
              <a:t>Training</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only</a:t>
            </a:r>
            <a:r>
              <a:rPr lang="fr-FR" sz="1800" dirty="0">
                <a:solidFill>
                  <a:srgbClr val="000000"/>
                </a:solidFill>
                <a:latin typeface="Inter"/>
                <a:ea typeface="Inter"/>
                <a:cs typeface="Inter"/>
                <a:sym typeface="Inter"/>
              </a:rPr>
              <a:t> a </a:t>
            </a:r>
            <a:r>
              <a:rPr lang="fr-FR" sz="1800" dirty="0" err="1">
                <a:solidFill>
                  <a:srgbClr val="000000"/>
                </a:solidFill>
                <a:latin typeface="Inter"/>
                <a:ea typeface="Inter"/>
                <a:cs typeface="Inter"/>
                <a:sym typeface="Inter"/>
              </a:rPr>
              <a:t>handful</a:t>
            </a:r>
            <a:r>
              <a:rPr lang="fr-FR" sz="1800" dirty="0">
                <a:solidFill>
                  <a:srgbClr val="000000"/>
                </a:solidFill>
                <a:latin typeface="Inter"/>
                <a:ea typeface="Inter"/>
                <a:cs typeface="Inter"/>
                <a:sym typeface="Inter"/>
              </a:rPr>
              <a:t> of </a:t>
            </a:r>
            <a:r>
              <a:rPr lang="fr-FR" sz="1800" dirty="0" err="1">
                <a:solidFill>
                  <a:srgbClr val="000000"/>
                </a:solidFill>
                <a:latin typeface="Inter"/>
                <a:ea typeface="Inter"/>
                <a:cs typeface="Inter"/>
                <a:sym typeface="Inter"/>
              </a:rPr>
              <a:t>organizations</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provide</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repreneurship</a:t>
            </a:r>
            <a:r>
              <a:rPr lang="fr-FR" sz="1800" dirty="0">
                <a:solidFill>
                  <a:srgbClr val="000000"/>
                </a:solidFill>
                <a:latin typeface="Inter"/>
                <a:ea typeface="Inter"/>
                <a:cs typeface="Inter"/>
                <a:sym typeface="Inter"/>
              </a:rPr>
              <a:t> training, </a:t>
            </a:r>
            <a:r>
              <a:rPr lang="fr-FR" sz="1800" dirty="0" err="1">
                <a:solidFill>
                  <a:srgbClr val="000000"/>
                </a:solidFill>
                <a:latin typeface="Inter"/>
                <a:ea typeface="Inter"/>
                <a:cs typeface="Inter"/>
                <a:sym typeface="Inter"/>
              </a:rPr>
              <a:t>we</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believe</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that</a:t>
            </a:r>
            <a:r>
              <a:rPr lang="fr-FR" sz="1800" dirty="0">
                <a:solidFill>
                  <a:srgbClr val="000000"/>
                </a:solidFill>
                <a:latin typeface="Inter"/>
                <a:ea typeface="Inter"/>
                <a:cs typeface="Inter"/>
                <a:sym typeface="Inter"/>
              </a:rPr>
              <a:t> a </a:t>
            </a:r>
            <a:r>
              <a:rPr lang="fr-FR" sz="1800" dirty="0" err="1">
                <a:solidFill>
                  <a:srgbClr val="000000"/>
                </a:solidFill>
                <a:latin typeface="Inter"/>
                <a:ea typeface="Inter"/>
                <a:cs typeface="Inter"/>
                <a:sym typeface="Inter"/>
              </a:rPr>
              <a:t>solid</a:t>
            </a:r>
            <a:r>
              <a:rPr lang="fr-FR" sz="1800" dirty="0">
                <a:solidFill>
                  <a:srgbClr val="000000"/>
                </a:solidFill>
                <a:latin typeface="Inter"/>
                <a:ea typeface="Inter"/>
                <a:cs typeface="Inter"/>
                <a:sym typeface="Inter"/>
              </a:rPr>
              <a:t> and </a:t>
            </a:r>
            <a:r>
              <a:rPr lang="fr-FR" sz="1800" dirty="0" err="1">
                <a:solidFill>
                  <a:srgbClr val="000000"/>
                </a:solidFill>
                <a:latin typeface="Inter"/>
                <a:ea typeface="Inter"/>
                <a:cs typeface="Inter"/>
                <a:sym typeface="Inter"/>
              </a:rPr>
              <a:t>recognized</a:t>
            </a:r>
            <a:r>
              <a:rPr lang="fr-FR" sz="1800" dirty="0">
                <a:solidFill>
                  <a:srgbClr val="000000"/>
                </a:solidFill>
                <a:latin typeface="Inter"/>
                <a:ea typeface="Inter"/>
                <a:cs typeface="Inter"/>
                <a:sym typeface="Inter"/>
              </a:rPr>
              <a:t> program, </a:t>
            </a:r>
            <a:r>
              <a:rPr lang="fr-FR" sz="1800" dirty="0" err="1">
                <a:solidFill>
                  <a:srgbClr val="000000"/>
                </a:solidFill>
                <a:latin typeface="Inter"/>
                <a:ea typeface="Inter"/>
                <a:cs typeface="Inter"/>
                <a:sym typeface="Inter"/>
              </a:rPr>
              <a:t>endorsed</a:t>
            </a:r>
            <a:r>
              <a:rPr lang="fr-FR" sz="1800" dirty="0">
                <a:solidFill>
                  <a:srgbClr val="000000"/>
                </a:solidFill>
                <a:latin typeface="Inter"/>
                <a:ea typeface="Inter"/>
                <a:cs typeface="Inter"/>
                <a:sym typeface="Inter"/>
              </a:rPr>
              <a:t> by top-tier business </a:t>
            </a:r>
            <a:r>
              <a:rPr lang="fr-FR" sz="1800" dirty="0" err="1">
                <a:solidFill>
                  <a:srgbClr val="000000"/>
                </a:solidFill>
                <a:latin typeface="Inter"/>
                <a:ea typeface="Inter"/>
                <a:cs typeface="Inter"/>
                <a:sym typeface="Inter"/>
              </a:rPr>
              <a:t>school</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would</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be</a:t>
            </a:r>
            <a:r>
              <a:rPr lang="fr-FR" sz="1800" dirty="0">
                <a:solidFill>
                  <a:srgbClr val="000000"/>
                </a:solidFill>
                <a:latin typeface="Inter"/>
                <a:ea typeface="Inter"/>
                <a:cs typeface="Inter"/>
                <a:sym typeface="Inter"/>
              </a:rPr>
              <a:t> a key </a:t>
            </a:r>
            <a:r>
              <a:rPr lang="fr-FR" sz="1800" dirty="0" err="1">
                <a:solidFill>
                  <a:srgbClr val="000000"/>
                </a:solidFill>
                <a:latin typeface="Inter"/>
                <a:ea typeface="Inter"/>
                <a:cs typeface="Inter"/>
                <a:sym typeface="Inter"/>
              </a:rPr>
              <a:t>differentiator</a:t>
            </a:r>
            <a:r>
              <a:rPr lang="fr-FR" sz="1800" dirty="0">
                <a:solidFill>
                  <a:srgbClr val="000000"/>
                </a:solidFill>
                <a:latin typeface="Inter"/>
                <a:ea typeface="Inter"/>
                <a:cs typeface="Inter"/>
                <a:sym typeface="Inter"/>
              </a:rPr>
              <a:t>, and </a:t>
            </a:r>
            <a:r>
              <a:rPr lang="fr-FR" sz="1800" dirty="0" err="1">
                <a:solidFill>
                  <a:srgbClr val="000000"/>
                </a:solidFill>
                <a:latin typeface="Inter"/>
                <a:ea typeface="Inter"/>
                <a:cs typeface="Inter"/>
                <a:sym typeface="Inter"/>
              </a:rPr>
              <a:t>we</a:t>
            </a:r>
            <a:r>
              <a:rPr lang="fr-FR" sz="1800" dirty="0">
                <a:solidFill>
                  <a:srgbClr val="000000"/>
                </a:solidFill>
                <a:latin typeface="Inter"/>
                <a:ea typeface="Inter"/>
                <a:cs typeface="Inter"/>
                <a:sym typeface="Inter"/>
              </a:rPr>
              <a:t> plan to </a:t>
            </a:r>
            <a:r>
              <a:rPr lang="fr-FR" sz="1800" dirty="0" err="1">
                <a:solidFill>
                  <a:srgbClr val="000000"/>
                </a:solidFill>
                <a:latin typeface="Inter"/>
                <a:ea typeface="Inter"/>
                <a:cs typeface="Inter"/>
                <a:sym typeface="Inter"/>
              </a:rPr>
              <a:t>deliver</a:t>
            </a:r>
            <a:r>
              <a:rPr lang="fr-FR" sz="1800" dirty="0">
                <a:solidFill>
                  <a:srgbClr val="000000"/>
                </a:solidFill>
                <a:latin typeface="Inter"/>
                <a:ea typeface="Inter"/>
                <a:cs typeface="Inter"/>
                <a:sym typeface="Inter"/>
              </a:rPr>
              <a:t> on </a:t>
            </a:r>
            <a:r>
              <a:rPr lang="fr-FR" sz="1800" dirty="0" err="1">
                <a:solidFill>
                  <a:srgbClr val="000000"/>
                </a:solidFill>
                <a:latin typeface="Inter"/>
                <a:ea typeface="Inter"/>
                <a:cs typeface="Inter"/>
                <a:sym typeface="Inter"/>
              </a:rPr>
              <a:t>this</a:t>
            </a:r>
            <a:endParaRPr lang="fr-FR" sz="1800" dirty="0">
              <a:solidFill>
                <a:srgbClr val="000000"/>
              </a:solidFill>
              <a:latin typeface="Inter"/>
              <a:ea typeface="Inter"/>
              <a:cs typeface="Inter"/>
              <a:sym typeface="Inter"/>
            </a:endParaRPr>
          </a:p>
          <a:p>
            <a:pPr marL="0" lvl="0" indent="0" algn="l" rtl="0">
              <a:lnSpc>
                <a:spcPct val="100000"/>
              </a:lnSpc>
              <a:spcBef>
                <a:spcPts val="0"/>
              </a:spcBef>
              <a:spcAft>
                <a:spcPts val="0"/>
              </a:spcAft>
              <a:buSzPts val="1100"/>
              <a:buNone/>
            </a:pPr>
            <a:r>
              <a:rPr lang="fr-FR" sz="1800" b="1" dirty="0">
                <a:solidFill>
                  <a:srgbClr val="000000"/>
                </a:solidFill>
                <a:latin typeface="Inter"/>
                <a:ea typeface="Inter"/>
                <a:cs typeface="Inter"/>
                <a:sym typeface="Inter"/>
              </a:rPr>
              <a:t>Long </a:t>
            </a:r>
            <a:r>
              <a:rPr lang="fr-FR" sz="1800" b="1" dirty="0" err="1">
                <a:solidFill>
                  <a:srgbClr val="000000"/>
                </a:solidFill>
                <a:latin typeface="Inter"/>
                <a:ea typeface="Inter"/>
                <a:cs typeface="Inter"/>
                <a:sym typeface="Inter"/>
              </a:rPr>
              <a:t>term</a:t>
            </a:r>
            <a:r>
              <a:rPr lang="fr-FR" sz="1800" b="1" dirty="0">
                <a:solidFill>
                  <a:srgbClr val="000000"/>
                </a:solidFill>
                <a:latin typeface="Inter"/>
                <a:ea typeface="Inter"/>
                <a:cs typeface="Inter"/>
                <a:sym typeface="Inter"/>
              </a:rPr>
              <a:t> vision</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we</a:t>
            </a:r>
            <a:r>
              <a:rPr lang="fr-FR" sz="1800" dirty="0">
                <a:solidFill>
                  <a:srgbClr val="000000"/>
                </a:solidFill>
                <a:latin typeface="Inter"/>
                <a:ea typeface="Inter"/>
                <a:cs typeface="Inter"/>
                <a:sym typeface="Inter"/>
              </a:rPr>
              <a:t> have </a:t>
            </a:r>
            <a:r>
              <a:rPr lang="fr-FR" sz="1800" dirty="0" err="1">
                <a:solidFill>
                  <a:srgbClr val="000000"/>
                </a:solidFill>
                <a:latin typeface="Inter"/>
                <a:ea typeface="Inter"/>
                <a:cs typeface="Inter"/>
                <a:sym typeface="Inter"/>
              </a:rPr>
              <a:t>partners</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with</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whom</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we</a:t>
            </a:r>
            <a:r>
              <a:rPr lang="fr-FR" sz="1800" dirty="0">
                <a:solidFill>
                  <a:srgbClr val="000000"/>
                </a:solidFill>
                <a:latin typeface="Inter"/>
                <a:ea typeface="Inter"/>
                <a:cs typeface="Inter"/>
                <a:sym typeface="Inter"/>
              </a:rPr>
              <a:t> can test the </a:t>
            </a:r>
            <a:r>
              <a:rPr lang="fr-FR" sz="1800" dirty="0" err="1">
                <a:solidFill>
                  <a:srgbClr val="000000"/>
                </a:solidFill>
                <a:latin typeface="Inter"/>
                <a:ea typeface="Inter"/>
                <a:cs typeface="Inter"/>
                <a:sym typeface="Inter"/>
              </a:rPr>
              <a:t>accelerator</a:t>
            </a:r>
            <a:r>
              <a:rPr lang="fr-FR" sz="1800" dirty="0">
                <a:solidFill>
                  <a:srgbClr val="000000"/>
                </a:solidFill>
                <a:latin typeface="Inter"/>
                <a:ea typeface="Inter"/>
                <a:cs typeface="Inter"/>
                <a:sym typeface="Inter"/>
              </a:rPr>
              <a:t> model, and the </a:t>
            </a:r>
            <a:r>
              <a:rPr lang="fr-FR" sz="1800" dirty="0" err="1">
                <a:solidFill>
                  <a:srgbClr val="000000"/>
                </a:solidFill>
                <a:latin typeface="Inter"/>
                <a:ea typeface="Inter"/>
                <a:cs typeface="Inter"/>
                <a:sym typeface="Inter"/>
              </a:rPr>
              <a:t>fund</a:t>
            </a:r>
            <a:r>
              <a:rPr lang="fr-FR" sz="1800" dirty="0">
                <a:solidFill>
                  <a:srgbClr val="000000"/>
                </a:solidFill>
                <a:latin typeface="Inter"/>
                <a:ea typeface="Inter"/>
                <a:cs typeface="Inter"/>
                <a:sym typeface="Inter"/>
              </a:rPr>
              <a:t> model, </a:t>
            </a:r>
            <a:r>
              <a:rPr lang="fr-FR" sz="1800" dirty="0" err="1">
                <a:solidFill>
                  <a:srgbClr val="000000"/>
                </a:solidFill>
                <a:latin typeface="Inter"/>
                <a:ea typeface="Inter"/>
                <a:cs typeface="Inter"/>
                <a:sym typeface="Inter"/>
              </a:rPr>
              <a:t>we</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will</a:t>
            </a:r>
            <a:r>
              <a:rPr lang="fr-FR" sz="1800" dirty="0">
                <a:solidFill>
                  <a:srgbClr val="000000"/>
                </a:solidFill>
                <a:latin typeface="Inter"/>
                <a:ea typeface="Inter"/>
                <a:cs typeface="Inter"/>
                <a:sym typeface="Inter"/>
              </a:rPr>
              <a:t> </a:t>
            </a:r>
            <a:r>
              <a:rPr lang="fr-FR" sz="1800" dirty="0" err="1">
                <a:solidFill>
                  <a:srgbClr val="000000"/>
                </a:solidFill>
                <a:latin typeface="Inter"/>
                <a:ea typeface="Inter"/>
                <a:cs typeface="Inter"/>
                <a:sym typeface="Inter"/>
              </a:rPr>
              <a:t>capitalize</a:t>
            </a:r>
            <a:r>
              <a:rPr lang="fr-FR" sz="1800" dirty="0">
                <a:solidFill>
                  <a:srgbClr val="000000"/>
                </a:solidFill>
                <a:latin typeface="Inter"/>
                <a:ea typeface="Inter"/>
                <a:cs typeface="Inter"/>
                <a:sym typeface="Inter"/>
              </a:rPr>
              <a:t> as </a:t>
            </a:r>
            <a:r>
              <a:rPr lang="fr-FR" sz="1800" dirty="0" err="1">
                <a:solidFill>
                  <a:srgbClr val="000000"/>
                </a:solidFill>
                <a:latin typeface="Inter"/>
                <a:ea typeface="Inter"/>
                <a:cs typeface="Inter"/>
                <a:sym typeface="Inter"/>
              </a:rPr>
              <a:t>much</a:t>
            </a:r>
            <a:r>
              <a:rPr lang="fr-FR" sz="1800" dirty="0">
                <a:solidFill>
                  <a:srgbClr val="000000"/>
                </a:solidFill>
                <a:latin typeface="Inter"/>
                <a:ea typeface="Inter"/>
                <a:cs typeface="Inter"/>
                <a:sym typeface="Inter"/>
              </a:rPr>
              <a:t> as possible on </a:t>
            </a:r>
            <a:r>
              <a:rPr lang="fr-FR" sz="1800" dirty="0" err="1">
                <a:solidFill>
                  <a:srgbClr val="000000"/>
                </a:solidFill>
                <a:latin typeface="Inter"/>
                <a:ea typeface="Inter"/>
                <a:cs typeface="Inter"/>
                <a:sym typeface="Inter"/>
              </a:rPr>
              <a:t>this</a:t>
            </a:r>
            <a:r>
              <a:rPr lang="fr-FR" sz="1800" dirty="0">
                <a:solidFill>
                  <a:srgbClr val="000000"/>
                </a:solidFill>
                <a:latin typeface="Inter"/>
                <a:ea typeface="Inter"/>
                <a:cs typeface="Inter"/>
                <a:sym typeface="Inter"/>
              </a:rPr>
              <a:t> to </a:t>
            </a:r>
            <a:r>
              <a:rPr lang="fr-FR" sz="1800" dirty="0" err="1">
                <a:solidFill>
                  <a:srgbClr val="000000"/>
                </a:solidFill>
                <a:latin typeface="Inter"/>
                <a:ea typeface="Inter"/>
                <a:cs typeface="Inter"/>
                <a:sym typeface="Inter"/>
              </a:rPr>
              <a:t>try</a:t>
            </a:r>
            <a:r>
              <a:rPr lang="fr-FR" sz="1800" dirty="0">
                <a:solidFill>
                  <a:srgbClr val="000000"/>
                </a:solidFill>
                <a:latin typeface="Inter"/>
                <a:ea typeface="Inter"/>
                <a:cs typeface="Inter"/>
                <a:sym typeface="Inter"/>
              </a:rPr>
              <a:t> and </a:t>
            </a:r>
            <a:r>
              <a:rPr lang="fr-FR" sz="1800" dirty="0" err="1">
                <a:solidFill>
                  <a:srgbClr val="000000"/>
                </a:solidFill>
                <a:latin typeface="Inter"/>
                <a:ea typeface="Inter"/>
                <a:cs typeface="Inter"/>
                <a:sym typeface="Inter"/>
              </a:rPr>
              <a:t>create</a:t>
            </a:r>
            <a:r>
              <a:rPr lang="fr-FR" sz="1800" dirty="0">
                <a:solidFill>
                  <a:srgbClr val="000000"/>
                </a:solidFill>
                <a:latin typeface="Inter"/>
                <a:ea typeface="Inter"/>
                <a:cs typeface="Inter"/>
                <a:sym typeface="Inter"/>
              </a:rPr>
              <a:t> a </a:t>
            </a:r>
            <a:r>
              <a:rPr lang="fr-FR" sz="1800" dirty="0" err="1">
                <a:solidFill>
                  <a:srgbClr val="000000"/>
                </a:solidFill>
                <a:latin typeface="Inter"/>
                <a:ea typeface="Inter"/>
                <a:cs typeface="Inter"/>
                <a:sym typeface="Inter"/>
              </a:rPr>
              <a:t>very</a:t>
            </a:r>
            <a:r>
              <a:rPr lang="fr-FR" sz="1800" dirty="0">
                <a:solidFill>
                  <a:srgbClr val="000000"/>
                </a:solidFill>
                <a:latin typeface="Inter"/>
                <a:ea typeface="Inter"/>
                <a:cs typeface="Inter"/>
                <a:sym typeface="Inter"/>
              </a:rPr>
              <a:t> unique and new </a:t>
            </a:r>
            <a:r>
              <a:rPr lang="fr-FR" sz="1800" dirty="0" err="1">
                <a:solidFill>
                  <a:srgbClr val="000000"/>
                </a:solidFill>
                <a:latin typeface="Inter"/>
                <a:ea typeface="Inter"/>
                <a:cs typeface="Inter"/>
                <a:sym typeface="Inter"/>
              </a:rPr>
              <a:t>offer</a:t>
            </a:r>
            <a:r>
              <a:rPr lang="fr-FR" sz="1800" dirty="0">
                <a:solidFill>
                  <a:srgbClr val="000000"/>
                </a:solidFill>
                <a:latin typeface="Inter"/>
                <a:ea typeface="Inter"/>
                <a:cs typeface="Inter"/>
                <a:sym typeface="Inter"/>
              </a:rPr>
              <a:t> in the </a:t>
            </a:r>
            <a:r>
              <a:rPr lang="fr-FR" sz="1800" dirty="0" err="1">
                <a:solidFill>
                  <a:srgbClr val="000000"/>
                </a:solidFill>
                <a:latin typeface="Inter"/>
                <a:ea typeface="Inter"/>
                <a:cs typeface="Inter"/>
                <a:sym typeface="Inter"/>
              </a:rPr>
              <a:t>market</a:t>
            </a:r>
            <a:endParaRPr lang="fr-FR" sz="1800" dirty="0">
              <a:solidFill>
                <a:srgbClr val="000000"/>
              </a:solidFill>
              <a:latin typeface="Inter"/>
              <a:ea typeface="Inter"/>
              <a:cs typeface="Inter"/>
              <a:sym typeface="Inter"/>
            </a:endParaRPr>
          </a:p>
        </p:txBody>
      </p:sp>
      <p:sp>
        <p:nvSpPr>
          <p:cNvPr id="532" name="Google Shape;532;p35:notes">
            <a:extLst>
              <a:ext uri="{FF2B5EF4-FFF2-40B4-BE49-F238E27FC236}">
                <a16:creationId xmlns:a16="http://schemas.microsoft.com/office/drawing/2014/main" id="{D6B73B6A-51F8-977C-934A-14A9C94A8D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64917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sz="1800" b="1" dirty="0">
                <a:solidFill>
                  <a:srgbClr val="000000"/>
                </a:solidFill>
                <a:latin typeface="Inter"/>
                <a:ea typeface="Inter"/>
                <a:cs typeface="Inter"/>
                <a:sym typeface="Inter"/>
              </a:rPr>
              <a:t>Antoine: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400" dirty="0"/>
              <a:t>A Business model with potential for diversification to multiply monetization touchpoints and increase Average Revenue Per User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24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400" dirty="0"/>
              <a:t>Initiated acceleration model – currently proving monetization ; possible to sell candidates on-demand or monetize them at different touchpoints depending on the partner.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400" dirty="0"/>
              <a:t>Then we have 2 service models we would like to test mid-term ; advisory model with operating partners post acquisition, and advisory board seats for the </a:t>
            </a:r>
            <a:r>
              <a:rPr lang="en-US" sz="2400" dirty="0" err="1"/>
              <a:t>repreneurs</a:t>
            </a:r>
            <a:endParaRPr lang="en-US" sz="24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400" dirty="0"/>
              <a:t>+ Education model, as it’s a very fragmented and inconsistent environment where associations, networks, and </a:t>
            </a:r>
            <a:r>
              <a:rPr lang="en-US" sz="2400" dirty="0" err="1"/>
              <a:t>likedin</a:t>
            </a:r>
            <a:r>
              <a:rPr lang="en-US" sz="2400" dirty="0"/>
              <a:t> gurus try to sell content ; and where potentially more can be done, with a </a:t>
            </a:r>
            <a:r>
              <a:rPr lang="en-US" sz="2400" dirty="0" err="1"/>
              <a:t>rosk</a:t>
            </a:r>
            <a:r>
              <a:rPr lang="en-US" sz="2400" dirty="0"/>
              <a:t> solid methodology backed by the best business school</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24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800" b="0" dirty="0">
                <a:solidFill>
                  <a:srgbClr val="000000"/>
                </a:solidFill>
                <a:latin typeface="Inter"/>
                <a:ea typeface="Inter"/>
                <a:sym typeface="Inter"/>
              </a:rPr>
              <a:t>Even </a:t>
            </a:r>
            <a:r>
              <a:rPr lang="fr-FR" sz="1800" b="0" dirty="0" err="1">
                <a:solidFill>
                  <a:srgbClr val="000000"/>
                </a:solidFill>
                <a:latin typeface="Inter"/>
                <a:ea typeface="Inter"/>
                <a:sym typeface="Inter"/>
              </a:rPr>
              <a:t>though</a:t>
            </a:r>
            <a:r>
              <a:rPr lang="fr-FR" sz="1800" b="0" dirty="0">
                <a:solidFill>
                  <a:srgbClr val="000000"/>
                </a:solidFill>
                <a:latin typeface="Inter"/>
                <a:ea typeface="Inter"/>
                <a:sym typeface="Inter"/>
              </a:rPr>
              <a:t> </a:t>
            </a:r>
            <a:r>
              <a:rPr lang="fr-FR" sz="1800" b="0" dirty="0" err="1">
                <a:solidFill>
                  <a:srgbClr val="000000"/>
                </a:solidFill>
                <a:latin typeface="Inter"/>
                <a:ea typeface="Inter"/>
                <a:sym typeface="Inter"/>
              </a:rPr>
              <a:t>it’s</a:t>
            </a:r>
            <a:r>
              <a:rPr lang="fr-FR" sz="1800" b="0" dirty="0">
                <a:solidFill>
                  <a:srgbClr val="000000"/>
                </a:solidFill>
                <a:latin typeface="Inter"/>
                <a:ea typeface="Inter"/>
                <a:sym typeface="Inter"/>
              </a:rPr>
              <a:t> a long </a:t>
            </a:r>
            <a:r>
              <a:rPr lang="fr-FR" sz="1800" b="0" dirty="0" err="1">
                <a:solidFill>
                  <a:srgbClr val="000000"/>
                </a:solidFill>
                <a:latin typeface="Inter"/>
                <a:ea typeface="Inter"/>
                <a:sym typeface="Inter"/>
              </a:rPr>
              <a:t>term</a:t>
            </a:r>
            <a:r>
              <a:rPr lang="fr-FR" sz="1800" b="0" dirty="0">
                <a:solidFill>
                  <a:srgbClr val="000000"/>
                </a:solidFill>
                <a:latin typeface="Inter"/>
                <a:ea typeface="Inter"/>
                <a:sym typeface="Inter"/>
              </a:rPr>
              <a:t> vision </a:t>
            </a:r>
            <a:r>
              <a:rPr lang="fr-FR" sz="1800" b="0" dirty="0" err="1">
                <a:solidFill>
                  <a:srgbClr val="000000"/>
                </a:solidFill>
                <a:latin typeface="Inter"/>
                <a:ea typeface="Inter"/>
                <a:sym typeface="Inter"/>
              </a:rPr>
              <a:t>we</a:t>
            </a:r>
            <a:r>
              <a:rPr lang="fr-FR" sz="1800" b="0" dirty="0">
                <a:solidFill>
                  <a:srgbClr val="000000"/>
                </a:solidFill>
                <a:latin typeface="Inter"/>
                <a:ea typeface="Inter"/>
                <a:sym typeface="Inter"/>
              </a:rPr>
              <a:t> </a:t>
            </a:r>
            <a:r>
              <a:rPr lang="fr-FR" sz="1800" b="0" dirty="0" err="1">
                <a:solidFill>
                  <a:srgbClr val="000000"/>
                </a:solidFill>
                <a:latin typeface="Inter"/>
                <a:ea typeface="Inter"/>
                <a:sym typeface="Inter"/>
              </a:rPr>
              <a:t>will</a:t>
            </a:r>
            <a:r>
              <a:rPr lang="fr-FR" sz="1800" b="0" dirty="0">
                <a:solidFill>
                  <a:srgbClr val="000000"/>
                </a:solidFill>
                <a:latin typeface="Inter"/>
                <a:ea typeface="Inter"/>
                <a:sym typeface="Inter"/>
              </a:rPr>
              <a:t> test </a:t>
            </a:r>
            <a:r>
              <a:rPr lang="fr-FR" sz="1800" b="0" dirty="0" err="1">
                <a:solidFill>
                  <a:srgbClr val="000000"/>
                </a:solidFill>
                <a:latin typeface="Inter"/>
                <a:ea typeface="Inter"/>
                <a:sym typeface="Inter"/>
              </a:rPr>
              <a:t>it</a:t>
            </a:r>
            <a:r>
              <a:rPr lang="fr-FR" sz="1800" b="0" dirty="0">
                <a:solidFill>
                  <a:srgbClr val="000000"/>
                </a:solidFill>
                <a:latin typeface="Inter"/>
                <a:ea typeface="Inter"/>
                <a:sym typeface="Inter"/>
              </a:rPr>
              <a:t> </a:t>
            </a:r>
            <a:r>
              <a:rPr lang="fr-FR" sz="1800" b="0" dirty="0" err="1">
                <a:solidFill>
                  <a:srgbClr val="000000"/>
                </a:solidFill>
                <a:latin typeface="Inter"/>
                <a:ea typeface="Inter"/>
                <a:sym typeface="Inter"/>
              </a:rPr>
              <a:t>very</a:t>
            </a:r>
            <a:r>
              <a:rPr lang="fr-FR" sz="1800" b="0" dirty="0">
                <a:solidFill>
                  <a:srgbClr val="000000"/>
                </a:solidFill>
                <a:latin typeface="Inter"/>
                <a:ea typeface="Inter"/>
                <a:sym typeface="Inter"/>
              </a:rPr>
              <a:t> </a:t>
            </a:r>
            <a:r>
              <a:rPr lang="fr-FR" sz="1800" b="0" dirty="0" err="1">
                <a:solidFill>
                  <a:srgbClr val="000000"/>
                </a:solidFill>
                <a:latin typeface="Inter"/>
                <a:ea typeface="Inter"/>
                <a:sym typeface="Inter"/>
              </a:rPr>
              <a:t>rapidly</a:t>
            </a:r>
            <a:r>
              <a:rPr lang="fr-FR" sz="1800" b="0" dirty="0">
                <a:solidFill>
                  <a:srgbClr val="000000"/>
                </a:solidFill>
                <a:latin typeface="Inter"/>
                <a:ea typeface="Inter"/>
                <a:sym typeface="Inter"/>
              </a:rPr>
              <a:t>, </a:t>
            </a:r>
            <a:r>
              <a:rPr lang="fr-FR" sz="1800" b="0" dirty="0" err="1">
                <a:solidFill>
                  <a:srgbClr val="000000"/>
                </a:solidFill>
                <a:latin typeface="Inter"/>
                <a:ea typeface="Inter"/>
                <a:sym typeface="Inter"/>
              </a:rPr>
              <a:t>with</a:t>
            </a:r>
            <a:r>
              <a:rPr lang="fr-FR" sz="1800" b="0" dirty="0">
                <a:solidFill>
                  <a:srgbClr val="000000"/>
                </a:solidFill>
                <a:latin typeface="Inter"/>
                <a:ea typeface="Inter"/>
                <a:sym typeface="Inter"/>
              </a:rPr>
              <a:t> the </a:t>
            </a:r>
            <a:r>
              <a:rPr lang="fr-FR" sz="1800" b="0" dirty="0" err="1">
                <a:solidFill>
                  <a:srgbClr val="000000"/>
                </a:solidFill>
                <a:latin typeface="Inter"/>
                <a:ea typeface="Inter"/>
                <a:sym typeface="Inter"/>
              </a:rPr>
              <a:t>accelerator</a:t>
            </a:r>
            <a:r>
              <a:rPr lang="fr-FR" sz="1800" b="0" dirty="0">
                <a:solidFill>
                  <a:srgbClr val="000000"/>
                </a:solidFill>
                <a:latin typeface="Inter"/>
                <a:ea typeface="Inter"/>
                <a:sym typeface="Inter"/>
              </a:rPr>
              <a:t> model and </a:t>
            </a:r>
            <a:r>
              <a:rPr lang="fr-FR" sz="1800" b="0" dirty="0" err="1">
                <a:solidFill>
                  <a:srgbClr val="000000"/>
                </a:solidFill>
                <a:latin typeface="Inter"/>
                <a:ea typeface="Inter"/>
                <a:sym typeface="Inter"/>
              </a:rPr>
              <a:t>then</a:t>
            </a:r>
            <a:r>
              <a:rPr lang="fr-FR" sz="1800" b="0" dirty="0">
                <a:solidFill>
                  <a:srgbClr val="000000"/>
                </a:solidFill>
                <a:latin typeface="Inter"/>
                <a:ea typeface="Inter"/>
                <a:sym typeface="Inter"/>
              </a:rPr>
              <a:t> the </a:t>
            </a:r>
            <a:r>
              <a:rPr lang="fr-FR" sz="1800" b="0" dirty="0" err="1">
                <a:solidFill>
                  <a:srgbClr val="000000"/>
                </a:solidFill>
                <a:latin typeface="Inter"/>
                <a:ea typeface="Inter"/>
                <a:sym typeface="Inter"/>
              </a:rPr>
              <a:t>fund</a:t>
            </a:r>
            <a:r>
              <a:rPr lang="fr-FR" sz="1800" b="0" dirty="0">
                <a:solidFill>
                  <a:srgbClr val="000000"/>
                </a:solidFill>
                <a:latin typeface="Inter"/>
                <a:ea typeface="Inter"/>
                <a:sym typeface="Inter"/>
              </a:rPr>
              <a:t> </a:t>
            </a:r>
            <a:r>
              <a:rPr lang="fr-FR" sz="1800" b="0" dirty="0" err="1">
                <a:solidFill>
                  <a:srgbClr val="000000"/>
                </a:solidFill>
                <a:latin typeface="Inter"/>
                <a:ea typeface="Inter"/>
                <a:sym typeface="Inter"/>
              </a:rPr>
              <a:t>being</a:t>
            </a:r>
            <a:r>
              <a:rPr lang="fr-FR" sz="1800" b="0" dirty="0">
                <a:solidFill>
                  <a:srgbClr val="000000"/>
                </a:solidFill>
                <a:latin typeface="Inter"/>
                <a:ea typeface="Inter"/>
                <a:sym typeface="Inter"/>
              </a:rPr>
              <a:t> </a:t>
            </a:r>
            <a:r>
              <a:rPr lang="fr-FR" sz="1800" b="0" dirty="0" err="1">
                <a:solidFill>
                  <a:srgbClr val="000000"/>
                </a:solidFill>
                <a:latin typeface="Inter"/>
                <a:ea typeface="Inter"/>
                <a:sym typeface="Inter"/>
              </a:rPr>
              <a:t>our</a:t>
            </a:r>
            <a:r>
              <a:rPr lang="fr-FR" sz="1800" b="0" dirty="0">
                <a:solidFill>
                  <a:srgbClr val="000000"/>
                </a:solidFill>
                <a:latin typeface="Inter"/>
                <a:ea typeface="Inter"/>
                <a:sym typeface="Inter"/>
              </a:rPr>
              <a:t> </a:t>
            </a:r>
            <a:r>
              <a:rPr lang="fr-FR" sz="1800" b="0" dirty="0" err="1">
                <a:solidFill>
                  <a:srgbClr val="000000"/>
                </a:solidFill>
                <a:latin typeface="Inter"/>
                <a:ea typeface="Inter"/>
                <a:sym typeface="Inter"/>
              </a:rPr>
              <a:t>ultimate</a:t>
            </a:r>
            <a:r>
              <a:rPr lang="fr-FR" sz="1800" b="0" dirty="0">
                <a:solidFill>
                  <a:srgbClr val="000000"/>
                </a:solidFill>
                <a:latin typeface="Inter"/>
                <a:ea typeface="Inter"/>
                <a:sym typeface="Inter"/>
              </a:rPr>
              <a:t> goal ; </a:t>
            </a:r>
            <a:endParaRPr lang="en-US" sz="2400" b="0" dirty="0"/>
          </a:p>
        </p:txBody>
      </p:sp>
      <p:sp>
        <p:nvSpPr>
          <p:cNvPr id="541" name="Google Shape;541;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olo e contenuto" type="obj">
  <p:cSld name="OBJECT">
    <p:spTree>
      <p:nvGrpSpPr>
        <p:cNvPr id="1" name="Shape 11"/>
        <p:cNvGrpSpPr/>
        <p:nvPr/>
      </p:nvGrpSpPr>
      <p:grpSpPr>
        <a:xfrm>
          <a:off x="0" y="0"/>
          <a:ext cx="0" cy="0"/>
          <a:chOff x="0" y="0"/>
          <a:chExt cx="0" cy="0"/>
        </a:xfrm>
      </p:grpSpPr>
      <p:sp>
        <p:nvSpPr>
          <p:cNvPr id="12" name="Google Shape;12;p46"/>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46"/>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 name="Google Shape;14;p4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46"/>
          <p:cNvSpPr txBox="1">
            <a:spLocks noGrp="1"/>
          </p:cNvSpPr>
          <p:nvPr>
            <p:ph type="ftr" idx="11"/>
          </p:nvPr>
        </p:nvSpPr>
        <p:spPr>
          <a:xfrm>
            <a:off x="3028950" y="4863881"/>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700" i="1">
                <a:latin typeface="Cocomat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dirty="0" err="1"/>
              <a:t>Confidential</a:t>
            </a:r>
            <a:r>
              <a:rPr lang="fr-FR" dirty="0"/>
              <a:t> – Re-New – 2025 </a:t>
            </a:r>
          </a:p>
        </p:txBody>
      </p:sp>
      <p:sp>
        <p:nvSpPr>
          <p:cNvPr id="16" name="Google Shape;16;p4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Intestazione sezione" type="secHead">
  <p:cSld name="SECTION_HEADER">
    <p:spTree>
      <p:nvGrpSpPr>
        <p:cNvPr id="1" name="Shape 27"/>
        <p:cNvGrpSpPr/>
        <p:nvPr/>
      </p:nvGrpSpPr>
      <p:grpSpPr>
        <a:xfrm>
          <a:off x="0" y="0"/>
          <a:ext cx="0" cy="0"/>
          <a:chOff x="0" y="0"/>
          <a:chExt cx="0" cy="0"/>
        </a:xfrm>
      </p:grpSpPr>
      <p:sp>
        <p:nvSpPr>
          <p:cNvPr id="28" name="Google Shape;28;p48"/>
          <p:cNvSpPr txBox="1">
            <a:spLocks noGrp="1"/>
          </p:cNvSpPr>
          <p:nvPr>
            <p:ph type="title"/>
          </p:nvPr>
        </p:nvSpPr>
        <p:spPr>
          <a:xfrm>
            <a:off x="623888" y="1282304"/>
            <a:ext cx="7886700" cy="213955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Play"/>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8"/>
          <p:cNvSpPr txBox="1">
            <a:spLocks noGrp="1"/>
          </p:cNvSpPr>
          <p:nvPr>
            <p:ph type="body" idx="1"/>
          </p:nvPr>
        </p:nvSpPr>
        <p:spPr>
          <a:xfrm>
            <a:off x="623888" y="3442098"/>
            <a:ext cx="7886700" cy="112514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rgbClr val="757575"/>
              </a:buClr>
              <a:buSzPts val="2400"/>
              <a:buNone/>
              <a:defRPr sz="1800">
                <a:solidFill>
                  <a:srgbClr val="757575"/>
                </a:solidFill>
              </a:defRPr>
            </a:lvl1pPr>
            <a:lvl2pPr marL="914400" lvl="1" indent="-228600" algn="l">
              <a:lnSpc>
                <a:spcPct val="90000"/>
              </a:lnSpc>
              <a:spcBef>
                <a:spcPts val="375"/>
              </a:spcBef>
              <a:spcAft>
                <a:spcPts val="0"/>
              </a:spcAft>
              <a:buClr>
                <a:srgbClr val="757575"/>
              </a:buClr>
              <a:buSzPts val="2000"/>
              <a:buNone/>
              <a:defRPr sz="1500">
                <a:solidFill>
                  <a:srgbClr val="757575"/>
                </a:solidFill>
              </a:defRPr>
            </a:lvl2pPr>
            <a:lvl3pPr marL="1371600" lvl="2" indent="-228600" algn="l">
              <a:lnSpc>
                <a:spcPct val="90000"/>
              </a:lnSpc>
              <a:spcBef>
                <a:spcPts val="375"/>
              </a:spcBef>
              <a:spcAft>
                <a:spcPts val="0"/>
              </a:spcAft>
              <a:buClr>
                <a:srgbClr val="757575"/>
              </a:buClr>
              <a:buSzPts val="1800"/>
              <a:buNone/>
              <a:defRPr sz="1350">
                <a:solidFill>
                  <a:srgbClr val="757575"/>
                </a:solidFill>
              </a:defRPr>
            </a:lvl3pPr>
            <a:lvl4pPr marL="1828800" lvl="3" indent="-228600" algn="l">
              <a:lnSpc>
                <a:spcPct val="90000"/>
              </a:lnSpc>
              <a:spcBef>
                <a:spcPts val="375"/>
              </a:spcBef>
              <a:spcAft>
                <a:spcPts val="0"/>
              </a:spcAft>
              <a:buClr>
                <a:srgbClr val="757575"/>
              </a:buClr>
              <a:buSzPts val="1600"/>
              <a:buNone/>
              <a:defRPr sz="1200">
                <a:solidFill>
                  <a:srgbClr val="757575"/>
                </a:solidFill>
              </a:defRPr>
            </a:lvl4pPr>
            <a:lvl5pPr marL="2286000" lvl="4" indent="-228600" algn="l">
              <a:lnSpc>
                <a:spcPct val="90000"/>
              </a:lnSpc>
              <a:spcBef>
                <a:spcPts val="375"/>
              </a:spcBef>
              <a:spcAft>
                <a:spcPts val="0"/>
              </a:spcAft>
              <a:buClr>
                <a:srgbClr val="757575"/>
              </a:buClr>
              <a:buSzPts val="1600"/>
              <a:buNone/>
              <a:defRPr sz="1200">
                <a:solidFill>
                  <a:srgbClr val="757575"/>
                </a:solidFill>
              </a:defRPr>
            </a:lvl5pPr>
            <a:lvl6pPr marL="2743200" lvl="5" indent="-228600" algn="l">
              <a:lnSpc>
                <a:spcPct val="90000"/>
              </a:lnSpc>
              <a:spcBef>
                <a:spcPts val="375"/>
              </a:spcBef>
              <a:spcAft>
                <a:spcPts val="0"/>
              </a:spcAft>
              <a:buClr>
                <a:srgbClr val="757575"/>
              </a:buClr>
              <a:buSzPts val="1600"/>
              <a:buNone/>
              <a:defRPr sz="1200">
                <a:solidFill>
                  <a:srgbClr val="757575"/>
                </a:solidFill>
              </a:defRPr>
            </a:lvl6pPr>
            <a:lvl7pPr marL="3200400" lvl="6" indent="-228600" algn="l">
              <a:lnSpc>
                <a:spcPct val="90000"/>
              </a:lnSpc>
              <a:spcBef>
                <a:spcPts val="375"/>
              </a:spcBef>
              <a:spcAft>
                <a:spcPts val="0"/>
              </a:spcAft>
              <a:buClr>
                <a:srgbClr val="757575"/>
              </a:buClr>
              <a:buSzPts val="1600"/>
              <a:buNone/>
              <a:defRPr sz="1200">
                <a:solidFill>
                  <a:srgbClr val="757575"/>
                </a:solidFill>
              </a:defRPr>
            </a:lvl7pPr>
            <a:lvl8pPr marL="3657600" lvl="7" indent="-228600" algn="l">
              <a:lnSpc>
                <a:spcPct val="90000"/>
              </a:lnSpc>
              <a:spcBef>
                <a:spcPts val="375"/>
              </a:spcBef>
              <a:spcAft>
                <a:spcPts val="0"/>
              </a:spcAft>
              <a:buClr>
                <a:srgbClr val="757575"/>
              </a:buClr>
              <a:buSzPts val="1600"/>
              <a:buNone/>
              <a:defRPr sz="1200">
                <a:solidFill>
                  <a:srgbClr val="757575"/>
                </a:solidFill>
              </a:defRPr>
            </a:lvl8pPr>
            <a:lvl9pPr marL="4114800" lvl="8" indent="-228600" algn="l">
              <a:lnSpc>
                <a:spcPct val="90000"/>
              </a:lnSpc>
              <a:spcBef>
                <a:spcPts val="375"/>
              </a:spcBef>
              <a:spcAft>
                <a:spcPts val="0"/>
              </a:spcAft>
              <a:buClr>
                <a:srgbClr val="757575"/>
              </a:buClr>
              <a:buSzPts val="1600"/>
              <a:buNone/>
              <a:defRPr sz="1200">
                <a:solidFill>
                  <a:srgbClr val="757575"/>
                </a:solidFill>
              </a:defRPr>
            </a:lvl9pPr>
          </a:lstStyle>
          <a:p>
            <a:endParaRPr/>
          </a:p>
        </p:txBody>
      </p:sp>
      <p:sp>
        <p:nvSpPr>
          <p:cNvPr id="30" name="Google Shape;30;p4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4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4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FR"/>
              <a:t>‹N°›</a:t>
            </a:fld>
            <a:endParaRPr/>
          </a:p>
        </p:txBody>
      </p:sp>
      <p:sp>
        <p:nvSpPr>
          <p:cNvPr id="2" name="Google Shape;15;p46">
            <a:extLst>
              <a:ext uri="{FF2B5EF4-FFF2-40B4-BE49-F238E27FC236}">
                <a16:creationId xmlns:a16="http://schemas.microsoft.com/office/drawing/2014/main" id="{1147E9F5-3794-80C4-D2D2-5D0A8CC87865}"/>
              </a:ext>
            </a:extLst>
          </p:cNvPr>
          <p:cNvSpPr txBox="1">
            <a:spLocks/>
          </p:cNvSpPr>
          <p:nvPr userDrawn="1"/>
        </p:nvSpPr>
        <p:spPr>
          <a:xfrm>
            <a:off x="3028950" y="4863881"/>
            <a:ext cx="3086100" cy="27384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1" u="none" strike="noStrike" cap="none">
                <a:solidFill>
                  <a:srgbClr val="757575"/>
                </a:solidFill>
                <a:latin typeface="Cocomat pro"/>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9pPr>
          </a:lstStyle>
          <a:p>
            <a:r>
              <a:rPr lang="fr-FR"/>
              <a:t>Confidential – Re-New – 2025 </a:t>
            </a:r>
            <a:endParaRPr lang="fr-F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ue contenuti" type="twoObj">
  <p:cSld name="TWO_OBJECTS">
    <p:spTree>
      <p:nvGrpSpPr>
        <p:cNvPr id="1" name="Shape 33"/>
        <p:cNvGrpSpPr/>
        <p:nvPr/>
      </p:nvGrpSpPr>
      <p:grpSpPr>
        <a:xfrm>
          <a:off x="0" y="0"/>
          <a:ext cx="0" cy="0"/>
          <a:chOff x="0" y="0"/>
          <a:chExt cx="0" cy="0"/>
        </a:xfrm>
      </p:grpSpPr>
      <p:sp>
        <p:nvSpPr>
          <p:cNvPr id="34" name="Google Shape;34;p49"/>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49"/>
          <p:cNvSpPr txBox="1">
            <a:spLocks noGrp="1"/>
          </p:cNvSpPr>
          <p:nvPr>
            <p:ph type="body" idx="1"/>
          </p:nvPr>
        </p:nvSpPr>
        <p:spPr>
          <a:xfrm>
            <a:off x="628650" y="1369219"/>
            <a:ext cx="38862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6" name="Google Shape;36;p49"/>
          <p:cNvSpPr txBox="1">
            <a:spLocks noGrp="1"/>
          </p:cNvSpPr>
          <p:nvPr>
            <p:ph type="body" idx="2"/>
          </p:nvPr>
        </p:nvSpPr>
        <p:spPr>
          <a:xfrm>
            <a:off x="4629150" y="1369219"/>
            <a:ext cx="38862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7" name="Google Shape;37;p4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4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4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FR"/>
              <a:t>‹N°›</a:t>
            </a:fld>
            <a:endParaRPr/>
          </a:p>
        </p:txBody>
      </p:sp>
      <p:sp>
        <p:nvSpPr>
          <p:cNvPr id="2" name="Google Shape;15;p46">
            <a:extLst>
              <a:ext uri="{FF2B5EF4-FFF2-40B4-BE49-F238E27FC236}">
                <a16:creationId xmlns:a16="http://schemas.microsoft.com/office/drawing/2014/main" id="{156492C4-D5AE-2312-58EE-2DE2923280F0}"/>
              </a:ext>
            </a:extLst>
          </p:cNvPr>
          <p:cNvSpPr txBox="1">
            <a:spLocks/>
          </p:cNvSpPr>
          <p:nvPr userDrawn="1"/>
        </p:nvSpPr>
        <p:spPr>
          <a:xfrm>
            <a:off x="3028950" y="4863881"/>
            <a:ext cx="3086100" cy="27384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1" u="none" strike="noStrike" cap="none">
                <a:solidFill>
                  <a:srgbClr val="757575"/>
                </a:solidFill>
                <a:latin typeface="Cocomat pro"/>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9pPr>
          </a:lstStyle>
          <a:p>
            <a:r>
              <a:rPr lang="fr-FR"/>
              <a:t>Confidential – Re-New – 2025 </a:t>
            </a:r>
            <a:endParaRPr lang="fr-F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fronto" type="twoTxTwoObj">
  <p:cSld name="TWO_OBJECTS_WITH_TEXT">
    <p:spTree>
      <p:nvGrpSpPr>
        <p:cNvPr id="1" name="Shape 40"/>
        <p:cNvGrpSpPr/>
        <p:nvPr/>
      </p:nvGrpSpPr>
      <p:grpSpPr>
        <a:xfrm>
          <a:off x="0" y="0"/>
          <a:ext cx="0" cy="0"/>
          <a:chOff x="0" y="0"/>
          <a:chExt cx="0" cy="0"/>
        </a:xfrm>
      </p:grpSpPr>
      <p:sp>
        <p:nvSpPr>
          <p:cNvPr id="41" name="Google Shape;41;p50"/>
          <p:cNvSpPr txBox="1">
            <a:spLocks noGrp="1"/>
          </p:cNvSpPr>
          <p:nvPr>
            <p:ph type="title"/>
          </p:nvPr>
        </p:nvSpPr>
        <p:spPr>
          <a:xfrm>
            <a:off x="629841"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50"/>
          <p:cNvSpPr txBox="1">
            <a:spLocks noGrp="1"/>
          </p:cNvSpPr>
          <p:nvPr>
            <p:ph type="body" idx="1"/>
          </p:nvPr>
        </p:nvSpPr>
        <p:spPr>
          <a:xfrm>
            <a:off x="629842" y="1260872"/>
            <a:ext cx="3868340" cy="61793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2400"/>
              <a:buNone/>
              <a:defRPr sz="1800" b="1"/>
            </a:lvl1pPr>
            <a:lvl2pPr marL="914400" lvl="1" indent="-228600" algn="l">
              <a:lnSpc>
                <a:spcPct val="90000"/>
              </a:lnSpc>
              <a:spcBef>
                <a:spcPts val="375"/>
              </a:spcBef>
              <a:spcAft>
                <a:spcPts val="0"/>
              </a:spcAft>
              <a:buClr>
                <a:schemeClr val="dk1"/>
              </a:buClr>
              <a:buSzPts val="2000"/>
              <a:buNone/>
              <a:defRPr sz="1500" b="1"/>
            </a:lvl2pPr>
            <a:lvl3pPr marL="1371600" lvl="2" indent="-228600" algn="l">
              <a:lnSpc>
                <a:spcPct val="90000"/>
              </a:lnSpc>
              <a:spcBef>
                <a:spcPts val="375"/>
              </a:spcBef>
              <a:spcAft>
                <a:spcPts val="0"/>
              </a:spcAft>
              <a:buClr>
                <a:schemeClr val="dk1"/>
              </a:buClr>
              <a:buSzPts val="1800"/>
              <a:buNone/>
              <a:defRPr sz="1350" b="1"/>
            </a:lvl3pPr>
            <a:lvl4pPr marL="1828800" lvl="3" indent="-228600" algn="l">
              <a:lnSpc>
                <a:spcPct val="90000"/>
              </a:lnSpc>
              <a:spcBef>
                <a:spcPts val="375"/>
              </a:spcBef>
              <a:spcAft>
                <a:spcPts val="0"/>
              </a:spcAft>
              <a:buClr>
                <a:schemeClr val="dk1"/>
              </a:buClr>
              <a:buSzPts val="1600"/>
              <a:buNone/>
              <a:defRPr sz="1200" b="1"/>
            </a:lvl4pPr>
            <a:lvl5pPr marL="2286000" lvl="4" indent="-228600" algn="l">
              <a:lnSpc>
                <a:spcPct val="90000"/>
              </a:lnSpc>
              <a:spcBef>
                <a:spcPts val="375"/>
              </a:spcBef>
              <a:spcAft>
                <a:spcPts val="0"/>
              </a:spcAft>
              <a:buClr>
                <a:schemeClr val="dk1"/>
              </a:buClr>
              <a:buSzPts val="1600"/>
              <a:buNone/>
              <a:defRPr sz="1200" b="1"/>
            </a:lvl5pPr>
            <a:lvl6pPr marL="2743200" lvl="5" indent="-228600" algn="l">
              <a:lnSpc>
                <a:spcPct val="90000"/>
              </a:lnSpc>
              <a:spcBef>
                <a:spcPts val="375"/>
              </a:spcBef>
              <a:spcAft>
                <a:spcPts val="0"/>
              </a:spcAft>
              <a:buClr>
                <a:schemeClr val="dk1"/>
              </a:buClr>
              <a:buSzPts val="1600"/>
              <a:buNone/>
              <a:defRPr sz="1200" b="1"/>
            </a:lvl6pPr>
            <a:lvl7pPr marL="3200400" lvl="6" indent="-228600" algn="l">
              <a:lnSpc>
                <a:spcPct val="90000"/>
              </a:lnSpc>
              <a:spcBef>
                <a:spcPts val="375"/>
              </a:spcBef>
              <a:spcAft>
                <a:spcPts val="0"/>
              </a:spcAft>
              <a:buClr>
                <a:schemeClr val="dk1"/>
              </a:buClr>
              <a:buSzPts val="1600"/>
              <a:buNone/>
              <a:defRPr sz="1200" b="1"/>
            </a:lvl7pPr>
            <a:lvl8pPr marL="3657600" lvl="7" indent="-228600" algn="l">
              <a:lnSpc>
                <a:spcPct val="90000"/>
              </a:lnSpc>
              <a:spcBef>
                <a:spcPts val="375"/>
              </a:spcBef>
              <a:spcAft>
                <a:spcPts val="0"/>
              </a:spcAft>
              <a:buClr>
                <a:schemeClr val="dk1"/>
              </a:buClr>
              <a:buSzPts val="1600"/>
              <a:buNone/>
              <a:defRPr sz="1200" b="1"/>
            </a:lvl8pPr>
            <a:lvl9pPr marL="4114800" lvl="8" indent="-228600" algn="l">
              <a:lnSpc>
                <a:spcPct val="90000"/>
              </a:lnSpc>
              <a:spcBef>
                <a:spcPts val="375"/>
              </a:spcBef>
              <a:spcAft>
                <a:spcPts val="0"/>
              </a:spcAft>
              <a:buClr>
                <a:schemeClr val="dk1"/>
              </a:buClr>
              <a:buSzPts val="1600"/>
              <a:buNone/>
              <a:defRPr sz="1200" b="1"/>
            </a:lvl9pPr>
          </a:lstStyle>
          <a:p>
            <a:endParaRPr/>
          </a:p>
        </p:txBody>
      </p:sp>
      <p:sp>
        <p:nvSpPr>
          <p:cNvPr id="43" name="Google Shape;43;p50"/>
          <p:cNvSpPr txBox="1">
            <a:spLocks noGrp="1"/>
          </p:cNvSpPr>
          <p:nvPr>
            <p:ph type="body" idx="2"/>
          </p:nvPr>
        </p:nvSpPr>
        <p:spPr>
          <a:xfrm>
            <a:off x="629842" y="1878806"/>
            <a:ext cx="3868340" cy="276344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4" name="Google Shape;44;p50"/>
          <p:cNvSpPr txBox="1">
            <a:spLocks noGrp="1"/>
          </p:cNvSpPr>
          <p:nvPr>
            <p:ph type="body" idx="3"/>
          </p:nvPr>
        </p:nvSpPr>
        <p:spPr>
          <a:xfrm>
            <a:off x="4629150" y="1260872"/>
            <a:ext cx="3887391" cy="61793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2400"/>
              <a:buNone/>
              <a:defRPr sz="1800" b="1"/>
            </a:lvl1pPr>
            <a:lvl2pPr marL="914400" lvl="1" indent="-228600" algn="l">
              <a:lnSpc>
                <a:spcPct val="90000"/>
              </a:lnSpc>
              <a:spcBef>
                <a:spcPts val="375"/>
              </a:spcBef>
              <a:spcAft>
                <a:spcPts val="0"/>
              </a:spcAft>
              <a:buClr>
                <a:schemeClr val="dk1"/>
              </a:buClr>
              <a:buSzPts val="2000"/>
              <a:buNone/>
              <a:defRPr sz="1500" b="1"/>
            </a:lvl2pPr>
            <a:lvl3pPr marL="1371600" lvl="2" indent="-228600" algn="l">
              <a:lnSpc>
                <a:spcPct val="90000"/>
              </a:lnSpc>
              <a:spcBef>
                <a:spcPts val="375"/>
              </a:spcBef>
              <a:spcAft>
                <a:spcPts val="0"/>
              </a:spcAft>
              <a:buClr>
                <a:schemeClr val="dk1"/>
              </a:buClr>
              <a:buSzPts val="1800"/>
              <a:buNone/>
              <a:defRPr sz="1350" b="1"/>
            </a:lvl3pPr>
            <a:lvl4pPr marL="1828800" lvl="3" indent="-228600" algn="l">
              <a:lnSpc>
                <a:spcPct val="90000"/>
              </a:lnSpc>
              <a:spcBef>
                <a:spcPts val="375"/>
              </a:spcBef>
              <a:spcAft>
                <a:spcPts val="0"/>
              </a:spcAft>
              <a:buClr>
                <a:schemeClr val="dk1"/>
              </a:buClr>
              <a:buSzPts val="1600"/>
              <a:buNone/>
              <a:defRPr sz="1200" b="1"/>
            </a:lvl4pPr>
            <a:lvl5pPr marL="2286000" lvl="4" indent="-228600" algn="l">
              <a:lnSpc>
                <a:spcPct val="90000"/>
              </a:lnSpc>
              <a:spcBef>
                <a:spcPts val="375"/>
              </a:spcBef>
              <a:spcAft>
                <a:spcPts val="0"/>
              </a:spcAft>
              <a:buClr>
                <a:schemeClr val="dk1"/>
              </a:buClr>
              <a:buSzPts val="1600"/>
              <a:buNone/>
              <a:defRPr sz="1200" b="1"/>
            </a:lvl5pPr>
            <a:lvl6pPr marL="2743200" lvl="5" indent="-228600" algn="l">
              <a:lnSpc>
                <a:spcPct val="90000"/>
              </a:lnSpc>
              <a:spcBef>
                <a:spcPts val="375"/>
              </a:spcBef>
              <a:spcAft>
                <a:spcPts val="0"/>
              </a:spcAft>
              <a:buClr>
                <a:schemeClr val="dk1"/>
              </a:buClr>
              <a:buSzPts val="1600"/>
              <a:buNone/>
              <a:defRPr sz="1200" b="1"/>
            </a:lvl6pPr>
            <a:lvl7pPr marL="3200400" lvl="6" indent="-228600" algn="l">
              <a:lnSpc>
                <a:spcPct val="90000"/>
              </a:lnSpc>
              <a:spcBef>
                <a:spcPts val="375"/>
              </a:spcBef>
              <a:spcAft>
                <a:spcPts val="0"/>
              </a:spcAft>
              <a:buClr>
                <a:schemeClr val="dk1"/>
              </a:buClr>
              <a:buSzPts val="1600"/>
              <a:buNone/>
              <a:defRPr sz="1200" b="1"/>
            </a:lvl7pPr>
            <a:lvl8pPr marL="3657600" lvl="7" indent="-228600" algn="l">
              <a:lnSpc>
                <a:spcPct val="90000"/>
              </a:lnSpc>
              <a:spcBef>
                <a:spcPts val="375"/>
              </a:spcBef>
              <a:spcAft>
                <a:spcPts val="0"/>
              </a:spcAft>
              <a:buClr>
                <a:schemeClr val="dk1"/>
              </a:buClr>
              <a:buSzPts val="1600"/>
              <a:buNone/>
              <a:defRPr sz="1200" b="1"/>
            </a:lvl8pPr>
            <a:lvl9pPr marL="4114800" lvl="8" indent="-228600" algn="l">
              <a:lnSpc>
                <a:spcPct val="90000"/>
              </a:lnSpc>
              <a:spcBef>
                <a:spcPts val="375"/>
              </a:spcBef>
              <a:spcAft>
                <a:spcPts val="0"/>
              </a:spcAft>
              <a:buClr>
                <a:schemeClr val="dk1"/>
              </a:buClr>
              <a:buSzPts val="1600"/>
              <a:buNone/>
              <a:defRPr sz="1200" b="1"/>
            </a:lvl9pPr>
          </a:lstStyle>
          <a:p>
            <a:endParaRPr/>
          </a:p>
        </p:txBody>
      </p:sp>
      <p:sp>
        <p:nvSpPr>
          <p:cNvPr id="45" name="Google Shape;45;p50"/>
          <p:cNvSpPr txBox="1">
            <a:spLocks noGrp="1"/>
          </p:cNvSpPr>
          <p:nvPr>
            <p:ph type="body" idx="4"/>
          </p:nvPr>
        </p:nvSpPr>
        <p:spPr>
          <a:xfrm>
            <a:off x="4629150" y="1878806"/>
            <a:ext cx="3887391" cy="276344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6" name="Google Shape;46;p5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5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5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FR"/>
              <a:t>‹N°›</a:t>
            </a:fld>
            <a:endParaRPr/>
          </a:p>
        </p:txBody>
      </p:sp>
      <p:sp>
        <p:nvSpPr>
          <p:cNvPr id="2" name="Google Shape;15;p46">
            <a:extLst>
              <a:ext uri="{FF2B5EF4-FFF2-40B4-BE49-F238E27FC236}">
                <a16:creationId xmlns:a16="http://schemas.microsoft.com/office/drawing/2014/main" id="{5C914CED-E892-F060-8B01-BB84DE6067A1}"/>
              </a:ext>
            </a:extLst>
          </p:cNvPr>
          <p:cNvSpPr txBox="1">
            <a:spLocks/>
          </p:cNvSpPr>
          <p:nvPr userDrawn="1"/>
        </p:nvSpPr>
        <p:spPr>
          <a:xfrm>
            <a:off x="3028950" y="4863881"/>
            <a:ext cx="3086100" cy="27384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1" u="none" strike="noStrike" cap="none">
                <a:solidFill>
                  <a:srgbClr val="757575"/>
                </a:solidFill>
                <a:latin typeface="Cocomat pro"/>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9pPr>
          </a:lstStyle>
          <a:p>
            <a:r>
              <a:rPr lang="fr-FR"/>
              <a:t>Confidential – Re-New – 2025 </a:t>
            </a:r>
            <a:endParaRPr lang="fr-F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olo titolo" type="titleOnly">
  <p:cSld name="TITLE_ONLY">
    <p:spTree>
      <p:nvGrpSpPr>
        <p:cNvPr id="1" name="Shape 49"/>
        <p:cNvGrpSpPr/>
        <p:nvPr/>
      </p:nvGrpSpPr>
      <p:grpSpPr>
        <a:xfrm>
          <a:off x="0" y="0"/>
          <a:ext cx="0" cy="0"/>
          <a:chOff x="0" y="0"/>
          <a:chExt cx="0" cy="0"/>
        </a:xfrm>
      </p:grpSpPr>
      <p:sp>
        <p:nvSpPr>
          <p:cNvPr id="50" name="Google Shape;50;p51"/>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5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5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5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FR"/>
              <a:t>‹N°›</a:t>
            </a:fld>
            <a:endParaRPr/>
          </a:p>
        </p:txBody>
      </p:sp>
      <p:sp>
        <p:nvSpPr>
          <p:cNvPr id="2" name="Google Shape;15;p46">
            <a:extLst>
              <a:ext uri="{FF2B5EF4-FFF2-40B4-BE49-F238E27FC236}">
                <a16:creationId xmlns:a16="http://schemas.microsoft.com/office/drawing/2014/main" id="{86D48601-069E-16F2-511E-EA4225E7AC36}"/>
              </a:ext>
            </a:extLst>
          </p:cNvPr>
          <p:cNvSpPr txBox="1">
            <a:spLocks/>
          </p:cNvSpPr>
          <p:nvPr userDrawn="1"/>
        </p:nvSpPr>
        <p:spPr>
          <a:xfrm>
            <a:off x="3028950" y="4863881"/>
            <a:ext cx="3086100" cy="27384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1" u="none" strike="noStrike" cap="none">
                <a:solidFill>
                  <a:srgbClr val="757575"/>
                </a:solidFill>
                <a:latin typeface="Cocomat pro"/>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9pPr>
          </a:lstStyle>
          <a:p>
            <a:r>
              <a:rPr lang="fr-FR"/>
              <a:t>Confidential – Re-New – 2025 </a:t>
            </a:r>
            <a:endParaRPr lang="fr-F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uto con didascalia" type="objTx">
  <p:cSld name="OBJECT_WITH_CAPTION_TEXT">
    <p:spTree>
      <p:nvGrpSpPr>
        <p:cNvPr id="1" name="Shape 54"/>
        <p:cNvGrpSpPr/>
        <p:nvPr/>
      </p:nvGrpSpPr>
      <p:grpSpPr>
        <a:xfrm>
          <a:off x="0" y="0"/>
          <a:ext cx="0" cy="0"/>
          <a:chOff x="0" y="0"/>
          <a:chExt cx="0" cy="0"/>
        </a:xfrm>
      </p:grpSpPr>
      <p:sp>
        <p:nvSpPr>
          <p:cNvPr id="55" name="Google Shape;55;p53"/>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53"/>
          <p:cNvSpPr txBox="1">
            <a:spLocks noGrp="1"/>
          </p:cNvSpPr>
          <p:nvPr>
            <p:ph type="body" idx="1"/>
          </p:nvPr>
        </p:nvSpPr>
        <p:spPr>
          <a:xfrm>
            <a:off x="3887391" y="740569"/>
            <a:ext cx="4629150" cy="3655219"/>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750"/>
              </a:spcBef>
              <a:spcAft>
                <a:spcPts val="0"/>
              </a:spcAft>
              <a:buClr>
                <a:schemeClr val="dk1"/>
              </a:buClr>
              <a:buSzPts val="3200"/>
              <a:buChar char="•"/>
              <a:defRPr sz="2400"/>
            </a:lvl1pPr>
            <a:lvl2pPr marL="914400" lvl="1" indent="-406400" algn="l">
              <a:lnSpc>
                <a:spcPct val="90000"/>
              </a:lnSpc>
              <a:spcBef>
                <a:spcPts val="375"/>
              </a:spcBef>
              <a:spcAft>
                <a:spcPts val="0"/>
              </a:spcAft>
              <a:buClr>
                <a:schemeClr val="dk1"/>
              </a:buClr>
              <a:buSzPts val="2800"/>
              <a:buChar char="•"/>
              <a:defRPr sz="2100"/>
            </a:lvl2pPr>
            <a:lvl3pPr marL="1371600" lvl="2" indent="-381000" algn="l">
              <a:lnSpc>
                <a:spcPct val="90000"/>
              </a:lnSpc>
              <a:spcBef>
                <a:spcPts val="375"/>
              </a:spcBef>
              <a:spcAft>
                <a:spcPts val="0"/>
              </a:spcAft>
              <a:buClr>
                <a:schemeClr val="dk1"/>
              </a:buClr>
              <a:buSzPts val="2400"/>
              <a:buChar char="•"/>
              <a:defRPr sz="1800"/>
            </a:lvl3pPr>
            <a:lvl4pPr marL="1828800" lvl="3" indent="-355600" algn="l">
              <a:lnSpc>
                <a:spcPct val="90000"/>
              </a:lnSpc>
              <a:spcBef>
                <a:spcPts val="375"/>
              </a:spcBef>
              <a:spcAft>
                <a:spcPts val="0"/>
              </a:spcAft>
              <a:buClr>
                <a:schemeClr val="dk1"/>
              </a:buClr>
              <a:buSzPts val="2000"/>
              <a:buChar char="•"/>
              <a:defRPr sz="1500"/>
            </a:lvl4pPr>
            <a:lvl5pPr marL="2286000" lvl="4" indent="-355600" algn="l">
              <a:lnSpc>
                <a:spcPct val="90000"/>
              </a:lnSpc>
              <a:spcBef>
                <a:spcPts val="375"/>
              </a:spcBef>
              <a:spcAft>
                <a:spcPts val="0"/>
              </a:spcAft>
              <a:buClr>
                <a:schemeClr val="dk1"/>
              </a:buClr>
              <a:buSzPts val="2000"/>
              <a:buChar char="•"/>
              <a:defRPr sz="1500"/>
            </a:lvl5pPr>
            <a:lvl6pPr marL="2743200" lvl="5" indent="-355600" algn="l">
              <a:lnSpc>
                <a:spcPct val="90000"/>
              </a:lnSpc>
              <a:spcBef>
                <a:spcPts val="375"/>
              </a:spcBef>
              <a:spcAft>
                <a:spcPts val="0"/>
              </a:spcAft>
              <a:buClr>
                <a:schemeClr val="dk1"/>
              </a:buClr>
              <a:buSzPts val="2000"/>
              <a:buChar char="•"/>
              <a:defRPr sz="1500"/>
            </a:lvl6pPr>
            <a:lvl7pPr marL="3200400" lvl="6" indent="-355600" algn="l">
              <a:lnSpc>
                <a:spcPct val="90000"/>
              </a:lnSpc>
              <a:spcBef>
                <a:spcPts val="375"/>
              </a:spcBef>
              <a:spcAft>
                <a:spcPts val="0"/>
              </a:spcAft>
              <a:buClr>
                <a:schemeClr val="dk1"/>
              </a:buClr>
              <a:buSzPts val="2000"/>
              <a:buChar char="•"/>
              <a:defRPr sz="1500"/>
            </a:lvl7pPr>
            <a:lvl8pPr marL="3657600" lvl="7" indent="-355600" algn="l">
              <a:lnSpc>
                <a:spcPct val="90000"/>
              </a:lnSpc>
              <a:spcBef>
                <a:spcPts val="375"/>
              </a:spcBef>
              <a:spcAft>
                <a:spcPts val="0"/>
              </a:spcAft>
              <a:buClr>
                <a:schemeClr val="dk1"/>
              </a:buClr>
              <a:buSzPts val="2000"/>
              <a:buChar char="•"/>
              <a:defRPr sz="1500"/>
            </a:lvl8pPr>
            <a:lvl9pPr marL="4114800" lvl="8" indent="-355600" algn="l">
              <a:lnSpc>
                <a:spcPct val="90000"/>
              </a:lnSpc>
              <a:spcBef>
                <a:spcPts val="375"/>
              </a:spcBef>
              <a:spcAft>
                <a:spcPts val="0"/>
              </a:spcAft>
              <a:buClr>
                <a:schemeClr val="dk1"/>
              </a:buClr>
              <a:buSzPts val="2000"/>
              <a:buChar char="•"/>
              <a:defRPr sz="1500"/>
            </a:lvl9pPr>
          </a:lstStyle>
          <a:p>
            <a:endParaRPr/>
          </a:p>
        </p:txBody>
      </p:sp>
      <p:sp>
        <p:nvSpPr>
          <p:cNvPr id="57" name="Google Shape;57;p53"/>
          <p:cNvSpPr txBox="1">
            <a:spLocks noGrp="1"/>
          </p:cNvSpPr>
          <p:nvPr>
            <p:ph type="body" idx="2"/>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600"/>
              <a:buNone/>
              <a:defRPr sz="1200"/>
            </a:lvl1pPr>
            <a:lvl2pPr marL="914400" lvl="1" indent="-228600" algn="l">
              <a:lnSpc>
                <a:spcPct val="90000"/>
              </a:lnSpc>
              <a:spcBef>
                <a:spcPts val="375"/>
              </a:spcBef>
              <a:spcAft>
                <a:spcPts val="0"/>
              </a:spcAft>
              <a:buClr>
                <a:schemeClr val="dk1"/>
              </a:buClr>
              <a:buSzPts val="1400"/>
              <a:buNone/>
              <a:defRPr sz="1050"/>
            </a:lvl2pPr>
            <a:lvl3pPr marL="1371600" lvl="2" indent="-228600" algn="l">
              <a:lnSpc>
                <a:spcPct val="90000"/>
              </a:lnSpc>
              <a:spcBef>
                <a:spcPts val="375"/>
              </a:spcBef>
              <a:spcAft>
                <a:spcPts val="0"/>
              </a:spcAft>
              <a:buClr>
                <a:schemeClr val="dk1"/>
              </a:buClr>
              <a:buSzPts val="1200"/>
              <a:buNone/>
              <a:defRPr sz="900"/>
            </a:lvl3pPr>
            <a:lvl4pPr marL="1828800" lvl="3" indent="-228600" algn="l">
              <a:lnSpc>
                <a:spcPct val="90000"/>
              </a:lnSpc>
              <a:spcBef>
                <a:spcPts val="375"/>
              </a:spcBef>
              <a:spcAft>
                <a:spcPts val="0"/>
              </a:spcAft>
              <a:buClr>
                <a:schemeClr val="dk1"/>
              </a:buClr>
              <a:buSzPts val="1000"/>
              <a:buNone/>
              <a:defRPr sz="750"/>
            </a:lvl4pPr>
            <a:lvl5pPr marL="2286000" lvl="4" indent="-228600" algn="l">
              <a:lnSpc>
                <a:spcPct val="90000"/>
              </a:lnSpc>
              <a:spcBef>
                <a:spcPts val="375"/>
              </a:spcBef>
              <a:spcAft>
                <a:spcPts val="0"/>
              </a:spcAft>
              <a:buClr>
                <a:schemeClr val="dk1"/>
              </a:buClr>
              <a:buSzPts val="1000"/>
              <a:buNone/>
              <a:defRPr sz="750"/>
            </a:lvl5pPr>
            <a:lvl6pPr marL="2743200" lvl="5" indent="-228600" algn="l">
              <a:lnSpc>
                <a:spcPct val="90000"/>
              </a:lnSpc>
              <a:spcBef>
                <a:spcPts val="375"/>
              </a:spcBef>
              <a:spcAft>
                <a:spcPts val="0"/>
              </a:spcAft>
              <a:buClr>
                <a:schemeClr val="dk1"/>
              </a:buClr>
              <a:buSzPts val="1000"/>
              <a:buNone/>
              <a:defRPr sz="750"/>
            </a:lvl6pPr>
            <a:lvl7pPr marL="3200400" lvl="6" indent="-228600" algn="l">
              <a:lnSpc>
                <a:spcPct val="90000"/>
              </a:lnSpc>
              <a:spcBef>
                <a:spcPts val="375"/>
              </a:spcBef>
              <a:spcAft>
                <a:spcPts val="0"/>
              </a:spcAft>
              <a:buClr>
                <a:schemeClr val="dk1"/>
              </a:buClr>
              <a:buSzPts val="1000"/>
              <a:buNone/>
              <a:defRPr sz="750"/>
            </a:lvl7pPr>
            <a:lvl8pPr marL="3657600" lvl="7" indent="-228600" algn="l">
              <a:lnSpc>
                <a:spcPct val="90000"/>
              </a:lnSpc>
              <a:spcBef>
                <a:spcPts val="375"/>
              </a:spcBef>
              <a:spcAft>
                <a:spcPts val="0"/>
              </a:spcAft>
              <a:buClr>
                <a:schemeClr val="dk1"/>
              </a:buClr>
              <a:buSzPts val="1000"/>
              <a:buNone/>
              <a:defRPr sz="750"/>
            </a:lvl8pPr>
            <a:lvl9pPr marL="4114800" lvl="8" indent="-228600" algn="l">
              <a:lnSpc>
                <a:spcPct val="90000"/>
              </a:lnSpc>
              <a:spcBef>
                <a:spcPts val="375"/>
              </a:spcBef>
              <a:spcAft>
                <a:spcPts val="0"/>
              </a:spcAft>
              <a:buClr>
                <a:schemeClr val="dk1"/>
              </a:buClr>
              <a:buSzPts val="1000"/>
              <a:buNone/>
              <a:defRPr sz="750"/>
            </a:lvl9pPr>
          </a:lstStyle>
          <a:p>
            <a:endParaRPr/>
          </a:p>
        </p:txBody>
      </p:sp>
      <p:sp>
        <p:nvSpPr>
          <p:cNvPr id="58" name="Google Shape;58;p5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5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5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FR"/>
              <a:t>‹N°›</a:t>
            </a:fld>
            <a:endParaRPr/>
          </a:p>
        </p:txBody>
      </p:sp>
      <p:sp>
        <p:nvSpPr>
          <p:cNvPr id="2" name="Google Shape;15;p46">
            <a:extLst>
              <a:ext uri="{FF2B5EF4-FFF2-40B4-BE49-F238E27FC236}">
                <a16:creationId xmlns:a16="http://schemas.microsoft.com/office/drawing/2014/main" id="{09813CF7-6202-10AB-4689-C736A64694BF}"/>
              </a:ext>
            </a:extLst>
          </p:cNvPr>
          <p:cNvSpPr txBox="1">
            <a:spLocks/>
          </p:cNvSpPr>
          <p:nvPr userDrawn="1"/>
        </p:nvSpPr>
        <p:spPr>
          <a:xfrm>
            <a:off x="3028950" y="4863881"/>
            <a:ext cx="3086100" cy="27384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1" u="none" strike="noStrike" cap="none">
                <a:solidFill>
                  <a:srgbClr val="757575"/>
                </a:solidFill>
                <a:latin typeface="Cocomat pro"/>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9pPr>
          </a:lstStyle>
          <a:p>
            <a:r>
              <a:rPr lang="fr-FR"/>
              <a:t>Confidential – Re-New – 2025 </a:t>
            </a:r>
            <a:endParaRPr lang="fr-F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mmagine con didascalia" type="picTx">
  <p:cSld name="PICTURE_WITH_CAPTION_TEXT">
    <p:spTree>
      <p:nvGrpSpPr>
        <p:cNvPr id="1" name="Shape 61"/>
        <p:cNvGrpSpPr/>
        <p:nvPr/>
      </p:nvGrpSpPr>
      <p:grpSpPr>
        <a:xfrm>
          <a:off x="0" y="0"/>
          <a:ext cx="0" cy="0"/>
          <a:chOff x="0" y="0"/>
          <a:chExt cx="0" cy="0"/>
        </a:xfrm>
      </p:grpSpPr>
      <p:sp>
        <p:nvSpPr>
          <p:cNvPr id="62" name="Google Shape;62;p54"/>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54"/>
          <p:cNvSpPr>
            <a:spLocks noGrp="1"/>
          </p:cNvSpPr>
          <p:nvPr>
            <p:ph type="pic" idx="2"/>
          </p:nvPr>
        </p:nvSpPr>
        <p:spPr>
          <a:xfrm>
            <a:off x="3887391" y="740569"/>
            <a:ext cx="4629150" cy="3655219"/>
          </a:xfrm>
          <a:prstGeom prst="rect">
            <a:avLst/>
          </a:prstGeom>
          <a:noFill/>
          <a:ln>
            <a:noFill/>
          </a:ln>
        </p:spPr>
      </p:sp>
      <p:sp>
        <p:nvSpPr>
          <p:cNvPr id="64" name="Google Shape;64;p54"/>
          <p:cNvSpPr txBox="1">
            <a:spLocks noGrp="1"/>
          </p:cNvSpPr>
          <p:nvPr>
            <p:ph type="body" idx="1"/>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600"/>
              <a:buNone/>
              <a:defRPr sz="1200"/>
            </a:lvl1pPr>
            <a:lvl2pPr marL="914400" lvl="1" indent="-228600" algn="l">
              <a:lnSpc>
                <a:spcPct val="90000"/>
              </a:lnSpc>
              <a:spcBef>
                <a:spcPts val="375"/>
              </a:spcBef>
              <a:spcAft>
                <a:spcPts val="0"/>
              </a:spcAft>
              <a:buClr>
                <a:schemeClr val="dk1"/>
              </a:buClr>
              <a:buSzPts val="1400"/>
              <a:buNone/>
              <a:defRPr sz="1050"/>
            </a:lvl2pPr>
            <a:lvl3pPr marL="1371600" lvl="2" indent="-228600" algn="l">
              <a:lnSpc>
                <a:spcPct val="90000"/>
              </a:lnSpc>
              <a:spcBef>
                <a:spcPts val="375"/>
              </a:spcBef>
              <a:spcAft>
                <a:spcPts val="0"/>
              </a:spcAft>
              <a:buClr>
                <a:schemeClr val="dk1"/>
              </a:buClr>
              <a:buSzPts val="1200"/>
              <a:buNone/>
              <a:defRPr sz="900"/>
            </a:lvl3pPr>
            <a:lvl4pPr marL="1828800" lvl="3" indent="-228600" algn="l">
              <a:lnSpc>
                <a:spcPct val="90000"/>
              </a:lnSpc>
              <a:spcBef>
                <a:spcPts val="375"/>
              </a:spcBef>
              <a:spcAft>
                <a:spcPts val="0"/>
              </a:spcAft>
              <a:buClr>
                <a:schemeClr val="dk1"/>
              </a:buClr>
              <a:buSzPts val="1000"/>
              <a:buNone/>
              <a:defRPr sz="750"/>
            </a:lvl4pPr>
            <a:lvl5pPr marL="2286000" lvl="4" indent="-228600" algn="l">
              <a:lnSpc>
                <a:spcPct val="90000"/>
              </a:lnSpc>
              <a:spcBef>
                <a:spcPts val="375"/>
              </a:spcBef>
              <a:spcAft>
                <a:spcPts val="0"/>
              </a:spcAft>
              <a:buClr>
                <a:schemeClr val="dk1"/>
              </a:buClr>
              <a:buSzPts val="1000"/>
              <a:buNone/>
              <a:defRPr sz="750"/>
            </a:lvl5pPr>
            <a:lvl6pPr marL="2743200" lvl="5" indent="-228600" algn="l">
              <a:lnSpc>
                <a:spcPct val="90000"/>
              </a:lnSpc>
              <a:spcBef>
                <a:spcPts val="375"/>
              </a:spcBef>
              <a:spcAft>
                <a:spcPts val="0"/>
              </a:spcAft>
              <a:buClr>
                <a:schemeClr val="dk1"/>
              </a:buClr>
              <a:buSzPts val="1000"/>
              <a:buNone/>
              <a:defRPr sz="750"/>
            </a:lvl6pPr>
            <a:lvl7pPr marL="3200400" lvl="6" indent="-228600" algn="l">
              <a:lnSpc>
                <a:spcPct val="90000"/>
              </a:lnSpc>
              <a:spcBef>
                <a:spcPts val="375"/>
              </a:spcBef>
              <a:spcAft>
                <a:spcPts val="0"/>
              </a:spcAft>
              <a:buClr>
                <a:schemeClr val="dk1"/>
              </a:buClr>
              <a:buSzPts val="1000"/>
              <a:buNone/>
              <a:defRPr sz="750"/>
            </a:lvl7pPr>
            <a:lvl8pPr marL="3657600" lvl="7" indent="-228600" algn="l">
              <a:lnSpc>
                <a:spcPct val="90000"/>
              </a:lnSpc>
              <a:spcBef>
                <a:spcPts val="375"/>
              </a:spcBef>
              <a:spcAft>
                <a:spcPts val="0"/>
              </a:spcAft>
              <a:buClr>
                <a:schemeClr val="dk1"/>
              </a:buClr>
              <a:buSzPts val="1000"/>
              <a:buNone/>
              <a:defRPr sz="750"/>
            </a:lvl8pPr>
            <a:lvl9pPr marL="4114800" lvl="8" indent="-228600" algn="l">
              <a:lnSpc>
                <a:spcPct val="90000"/>
              </a:lnSpc>
              <a:spcBef>
                <a:spcPts val="375"/>
              </a:spcBef>
              <a:spcAft>
                <a:spcPts val="0"/>
              </a:spcAft>
              <a:buClr>
                <a:schemeClr val="dk1"/>
              </a:buClr>
              <a:buSzPts val="1000"/>
              <a:buNone/>
              <a:defRPr sz="750"/>
            </a:lvl9pPr>
          </a:lstStyle>
          <a:p>
            <a:endParaRPr/>
          </a:p>
        </p:txBody>
      </p:sp>
      <p:sp>
        <p:nvSpPr>
          <p:cNvPr id="65" name="Google Shape;65;p5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5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5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FR"/>
              <a:t>‹N°›</a:t>
            </a:fld>
            <a:endParaRPr/>
          </a:p>
        </p:txBody>
      </p:sp>
      <p:sp>
        <p:nvSpPr>
          <p:cNvPr id="2" name="Google Shape;15;p46">
            <a:extLst>
              <a:ext uri="{FF2B5EF4-FFF2-40B4-BE49-F238E27FC236}">
                <a16:creationId xmlns:a16="http://schemas.microsoft.com/office/drawing/2014/main" id="{BCC69F36-E5D0-0520-EFA8-7BBE6171E567}"/>
              </a:ext>
            </a:extLst>
          </p:cNvPr>
          <p:cNvSpPr txBox="1">
            <a:spLocks/>
          </p:cNvSpPr>
          <p:nvPr userDrawn="1"/>
        </p:nvSpPr>
        <p:spPr>
          <a:xfrm>
            <a:off x="3028950" y="4863881"/>
            <a:ext cx="3086100" cy="27384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1" u="none" strike="noStrike" cap="none">
                <a:solidFill>
                  <a:srgbClr val="757575"/>
                </a:solidFill>
                <a:latin typeface="Cocomat pro"/>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9pPr>
          </a:lstStyle>
          <a:p>
            <a:r>
              <a:rPr lang="fr-FR"/>
              <a:t>Confidential – Re-New – 2025 </a:t>
            </a:r>
            <a:endParaRPr lang="fr-F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olo e testo verticale" type="vertTx">
  <p:cSld name="VERTICAL_TEXT">
    <p:spTree>
      <p:nvGrpSpPr>
        <p:cNvPr id="1" name="Shape 68"/>
        <p:cNvGrpSpPr/>
        <p:nvPr/>
      </p:nvGrpSpPr>
      <p:grpSpPr>
        <a:xfrm>
          <a:off x="0" y="0"/>
          <a:ext cx="0" cy="0"/>
          <a:chOff x="0" y="0"/>
          <a:chExt cx="0" cy="0"/>
        </a:xfrm>
      </p:grpSpPr>
      <p:sp>
        <p:nvSpPr>
          <p:cNvPr id="69" name="Google Shape;69;p55"/>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55"/>
          <p:cNvSpPr txBox="1">
            <a:spLocks noGrp="1"/>
          </p:cNvSpPr>
          <p:nvPr>
            <p:ph type="body" idx="1"/>
          </p:nvPr>
        </p:nvSpPr>
        <p:spPr>
          <a:xfrm rot="5400000">
            <a:off x="2940248" y="-942380"/>
            <a:ext cx="3263504"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1" name="Google Shape;71;p5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5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5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FR"/>
              <a:t>‹N°›</a:t>
            </a:fld>
            <a:endParaRPr/>
          </a:p>
        </p:txBody>
      </p:sp>
      <p:sp>
        <p:nvSpPr>
          <p:cNvPr id="2" name="Google Shape;15;p46">
            <a:extLst>
              <a:ext uri="{FF2B5EF4-FFF2-40B4-BE49-F238E27FC236}">
                <a16:creationId xmlns:a16="http://schemas.microsoft.com/office/drawing/2014/main" id="{BD1175AA-5EAF-3986-3074-9EDEB0064703}"/>
              </a:ext>
            </a:extLst>
          </p:cNvPr>
          <p:cNvSpPr txBox="1">
            <a:spLocks/>
          </p:cNvSpPr>
          <p:nvPr userDrawn="1"/>
        </p:nvSpPr>
        <p:spPr>
          <a:xfrm>
            <a:off x="3028950" y="4863881"/>
            <a:ext cx="3086100" cy="27384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1" u="none" strike="noStrike" cap="none">
                <a:solidFill>
                  <a:srgbClr val="757575"/>
                </a:solidFill>
                <a:latin typeface="Cocomat pro"/>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9pPr>
          </a:lstStyle>
          <a:p>
            <a:r>
              <a:rPr lang="fr-FR"/>
              <a:t>Confidential – Re-New – 2025 </a:t>
            </a:r>
            <a:endParaRPr lang="fr-F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olo e testo verticale" type="vertTitleAndTx">
  <p:cSld name="VERTICAL_TITLE_AND_VERTICAL_TEXT">
    <p:spTree>
      <p:nvGrpSpPr>
        <p:cNvPr id="1" name="Shape 74"/>
        <p:cNvGrpSpPr/>
        <p:nvPr/>
      </p:nvGrpSpPr>
      <p:grpSpPr>
        <a:xfrm>
          <a:off x="0" y="0"/>
          <a:ext cx="0" cy="0"/>
          <a:chOff x="0" y="0"/>
          <a:chExt cx="0" cy="0"/>
        </a:xfrm>
      </p:grpSpPr>
      <p:sp>
        <p:nvSpPr>
          <p:cNvPr id="75" name="Google Shape;75;p56"/>
          <p:cNvSpPr txBox="1">
            <a:spLocks noGrp="1"/>
          </p:cNvSpPr>
          <p:nvPr>
            <p:ph type="title"/>
          </p:nvPr>
        </p:nvSpPr>
        <p:spPr>
          <a:xfrm rot="5400000">
            <a:off x="5350073" y="1467446"/>
            <a:ext cx="4358879"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56"/>
          <p:cNvSpPr txBox="1">
            <a:spLocks noGrp="1"/>
          </p:cNvSpPr>
          <p:nvPr>
            <p:ph type="body" idx="1"/>
          </p:nvPr>
        </p:nvSpPr>
        <p:spPr>
          <a:xfrm rot="5400000">
            <a:off x="1349573" y="-447080"/>
            <a:ext cx="4358879"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7" name="Google Shape;77;p5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5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5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FR"/>
              <a:t>‹N°›</a:t>
            </a:fld>
            <a:endParaRPr/>
          </a:p>
        </p:txBody>
      </p:sp>
      <p:sp>
        <p:nvSpPr>
          <p:cNvPr id="2" name="Google Shape;15;p46">
            <a:extLst>
              <a:ext uri="{FF2B5EF4-FFF2-40B4-BE49-F238E27FC236}">
                <a16:creationId xmlns:a16="http://schemas.microsoft.com/office/drawing/2014/main" id="{22B3A3D8-C099-2557-680E-D9F496CB6FC2}"/>
              </a:ext>
            </a:extLst>
          </p:cNvPr>
          <p:cNvSpPr txBox="1">
            <a:spLocks/>
          </p:cNvSpPr>
          <p:nvPr userDrawn="1"/>
        </p:nvSpPr>
        <p:spPr>
          <a:xfrm>
            <a:off x="3028950" y="4863881"/>
            <a:ext cx="3086100" cy="27384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1" u="none" strike="noStrike" cap="none">
                <a:solidFill>
                  <a:srgbClr val="757575"/>
                </a:solidFill>
                <a:latin typeface="Cocomat pro"/>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9pPr>
          </a:lstStyle>
          <a:p>
            <a:r>
              <a:rPr lang="fr-FR"/>
              <a:t>Confidential – Re-New – 2025 </a:t>
            </a:r>
            <a:endParaRPr lang="fr-F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5"/>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Play"/>
              <a:buNone/>
              <a:defRPr sz="4400" b="0" i="0" u="none" strike="noStrike" cap="none">
                <a:solidFill>
                  <a:schemeClr val="dk1"/>
                </a:solidFill>
                <a:latin typeface="Play"/>
                <a:ea typeface="Play"/>
                <a:cs typeface="Play"/>
                <a:sym typeface="Pla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45"/>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 name="Google Shape;8;p4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57575"/>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9pPr>
          </a:lstStyle>
          <a:p>
            <a:endParaRPr/>
          </a:p>
        </p:txBody>
      </p:sp>
      <p:sp>
        <p:nvSpPr>
          <p:cNvPr id="9" name="Google Shape;9;p4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57575"/>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9pPr>
          </a:lstStyle>
          <a:p>
            <a:endParaRPr/>
          </a:p>
        </p:txBody>
      </p:sp>
      <p:sp>
        <p:nvSpPr>
          <p:cNvPr id="10" name="Google Shape;10;p4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9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FR"/>
              <a:t>‹N°›</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mailto:contact@re-new.tea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linkedin.com/company/re-new-reprenez-transformez/" TargetMode="External"/><Relationship Id="rId5" Type="http://schemas.openxmlformats.org/officeDocument/2006/relationships/image" Target="../media/image2.png"/><Relationship Id="rId10" Type="http://schemas.openxmlformats.org/officeDocument/2006/relationships/image" Target="../media/image5.png"/><Relationship Id="rId4" Type="http://schemas.openxmlformats.org/officeDocument/2006/relationships/hyperlink" Target="https://www.re-new.team/" TargetMode="Externa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chart" Target="../charts/chart1.xml"/></Relationships>
</file>

<file path=ppt/slides/_rels/slide11.xml.rels><?xml version="1.0" encoding="UTF-8" standalone="yes"?>
<Relationships xmlns="http://schemas.openxmlformats.org/package/2006/relationships"><Relationship Id="rId8" Type="http://schemas.openxmlformats.org/officeDocument/2006/relationships/image" Target="../media/image25.jpg"/><Relationship Id="rId13" Type="http://schemas.openxmlformats.org/officeDocument/2006/relationships/image" Target="../media/image30.jpg"/><Relationship Id="rId3" Type="http://schemas.openxmlformats.org/officeDocument/2006/relationships/image" Target="../media/image1.png"/><Relationship Id="rId7" Type="http://schemas.openxmlformats.org/officeDocument/2006/relationships/image" Target="../media/image24.jpg"/><Relationship Id="rId12" Type="http://schemas.openxmlformats.org/officeDocument/2006/relationships/image" Target="../media/image29.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3.jpg"/><Relationship Id="rId11" Type="http://schemas.openxmlformats.org/officeDocument/2006/relationships/image" Target="../media/image28.jpg"/><Relationship Id="rId5" Type="http://schemas.openxmlformats.org/officeDocument/2006/relationships/image" Target="../media/image22.jpg"/><Relationship Id="rId10" Type="http://schemas.openxmlformats.org/officeDocument/2006/relationships/image" Target="../media/image27.jpg"/><Relationship Id="rId4" Type="http://schemas.openxmlformats.org/officeDocument/2006/relationships/image" Target="../media/image21.jpg"/><Relationship Id="rId9" Type="http://schemas.openxmlformats.org/officeDocument/2006/relationships/image" Target="../media/image26.jpg"/><Relationship Id="rId1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mailto:contact@re-new.team"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hyperlink" Target="https://www.linkedin.com/company/re-new-reprenez-transformez/" TargetMode="External"/><Relationship Id="rId5" Type="http://schemas.openxmlformats.org/officeDocument/2006/relationships/image" Target="../media/image2.png"/><Relationship Id="rId10" Type="http://schemas.openxmlformats.org/officeDocument/2006/relationships/image" Target="../media/image5.png"/><Relationship Id="rId4" Type="http://schemas.openxmlformats.org/officeDocument/2006/relationships/hyperlink" Target="https://www.re-new.team/" TargetMode="External"/><Relationship Id="rId9"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mailto:contact@re-new.team"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hyperlink" Target="https://www.linkedin.com/company/re-new-reprenez-transformez/" TargetMode="External"/><Relationship Id="rId5" Type="http://schemas.openxmlformats.org/officeDocument/2006/relationships/image" Target="../media/image2.png"/><Relationship Id="rId10" Type="http://schemas.openxmlformats.org/officeDocument/2006/relationships/image" Target="../media/image5.png"/><Relationship Id="rId4" Type="http://schemas.openxmlformats.org/officeDocument/2006/relationships/hyperlink" Target="https://www.re-new.team/" TargetMode="External"/><Relationship Id="rId9"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png"/><Relationship Id="rId7"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mailto:contact@re-new.team"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hyperlink" Target="https://www.linkedin.com/company/re-new-reprenez-transformez/" TargetMode="External"/><Relationship Id="rId5" Type="http://schemas.openxmlformats.org/officeDocument/2006/relationships/image" Target="../media/image2.png"/><Relationship Id="rId10" Type="http://schemas.openxmlformats.org/officeDocument/2006/relationships/image" Target="../media/image5.png"/><Relationship Id="rId4" Type="http://schemas.openxmlformats.org/officeDocument/2006/relationships/hyperlink" Target="https://www.re-new.team/" TargetMode="External"/><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39.xml.rels><?xml version="1.0" encoding="UTF-8" standalone="yes"?>
<Relationships xmlns="http://schemas.openxmlformats.org/package/2006/relationships"><Relationship Id="rId8" Type="http://schemas.openxmlformats.org/officeDocument/2006/relationships/image" Target="../media/image25.jpg"/><Relationship Id="rId13" Type="http://schemas.openxmlformats.org/officeDocument/2006/relationships/image" Target="../media/image30.jpg"/><Relationship Id="rId3" Type="http://schemas.openxmlformats.org/officeDocument/2006/relationships/image" Target="../media/image1.png"/><Relationship Id="rId7" Type="http://schemas.openxmlformats.org/officeDocument/2006/relationships/image" Target="../media/image24.jpg"/><Relationship Id="rId12" Type="http://schemas.openxmlformats.org/officeDocument/2006/relationships/image" Target="../media/image29.jp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3.jpg"/><Relationship Id="rId11" Type="http://schemas.openxmlformats.org/officeDocument/2006/relationships/image" Target="../media/image28.jpg"/><Relationship Id="rId5" Type="http://schemas.openxmlformats.org/officeDocument/2006/relationships/image" Target="../media/image22.jpg"/><Relationship Id="rId10" Type="http://schemas.openxmlformats.org/officeDocument/2006/relationships/image" Target="../media/image27.jpg"/><Relationship Id="rId4" Type="http://schemas.openxmlformats.org/officeDocument/2006/relationships/image" Target="../media/image21.jpg"/><Relationship Id="rId9" Type="http://schemas.openxmlformats.org/officeDocument/2006/relationships/image" Target="../media/image26.jpg"/><Relationship Id="rId14" Type="http://schemas.openxmlformats.org/officeDocument/2006/relationships/image" Target="../media/image20.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hyperlink" Target="https://www.eif.org/news_centre/publications/eif-working-paper-2024-101.pdf"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mailto:contact@re-new.team" TargetMode="External"/><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hyperlink" Target="https://www.linkedin.com/company/re-new-reprenez-transformez/" TargetMode="External"/><Relationship Id="rId5" Type="http://schemas.openxmlformats.org/officeDocument/2006/relationships/image" Target="../media/image2.png"/><Relationship Id="rId10" Type="http://schemas.openxmlformats.org/officeDocument/2006/relationships/image" Target="../media/image5.png"/><Relationship Id="rId4" Type="http://schemas.openxmlformats.org/officeDocument/2006/relationships/hyperlink" Target="https://www.re-new.team/" TargetMode="External"/><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9E5F8"/>
        </a:solidFill>
        <a:effectLst/>
      </p:bgPr>
    </p:bg>
    <p:spTree>
      <p:nvGrpSpPr>
        <p:cNvPr id="1" name="Shape 294"/>
        <p:cNvGrpSpPr/>
        <p:nvPr/>
      </p:nvGrpSpPr>
      <p:grpSpPr>
        <a:xfrm>
          <a:off x="0" y="0"/>
          <a:ext cx="0" cy="0"/>
          <a:chOff x="0" y="0"/>
          <a:chExt cx="0" cy="0"/>
        </a:xfrm>
      </p:grpSpPr>
      <p:pic>
        <p:nvPicPr>
          <p:cNvPr id="295" name="Google Shape;295;p27" title="Re-New (1).png"/>
          <p:cNvPicPr preferRelativeResize="0"/>
          <p:nvPr/>
        </p:nvPicPr>
        <p:blipFill rotWithShape="1">
          <a:blip r:embed="rId3">
            <a:alphaModFix/>
          </a:blip>
          <a:srcRect l="16769" t="20408" r="16920" b="14653"/>
          <a:stretch/>
        </p:blipFill>
        <p:spPr>
          <a:xfrm>
            <a:off x="517615" y="966864"/>
            <a:ext cx="2532883" cy="2480477"/>
          </a:xfrm>
          <a:prstGeom prst="rect">
            <a:avLst/>
          </a:prstGeom>
          <a:noFill/>
          <a:ln>
            <a:noFill/>
          </a:ln>
        </p:spPr>
      </p:pic>
      <p:sp>
        <p:nvSpPr>
          <p:cNvPr id="296" name="Google Shape;296;p27"/>
          <p:cNvSpPr txBox="1"/>
          <p:nvPr/>
        </p:nvSpPr>
        <p:spPr>
          <a:xfrm>
            <a:off x="824461" y="4298969"/>
            <a:ext cx="1311638" cy="249401"/>
          </a:xfrm>
          <a:prstGeom prst="rect">
            <a:avLst/>
          </a:prstGeom>
          <a:noFill/>
          <a:ln>
            <a:noFill/>
          </a:ln>
        </p:spPr>
        <p:txBody>
          <a:bodyPr spcFirstLastPara="1" wrap="square" lIns="68550" tIns="34275" rIns="68550" bIns="34275" anchor="ctr" anchorCtr="0">
            <a:normAutofit/>
          </a:bodyPr>
          <a:lstStyle/>
          <a:p>
            <a:pPr marL="0" marR="0" lvl="0" indent="0" algn="l" rtl="0">
              <a:lnSpc>
                <a:spcPct val="115000"/>
              </a:lnSpc>
              <a:spcBef>
                <a:spcPts val="0"/>
              </a:spcBef>
              <a:spcAft>
                <a:spcPts val="0"/>
              </a:spcAft>
              <a:buClr>
                <a:srgbClr val="1D1D1D"/>
              </a:buClr>
              <a:buSzPts val="1200"/>
              <a:buFont typeface="Inter"/>
              <a:buNone/>
            </a:pPr>
            <a:r>
              <a:rPr lang="fr-FR" sz="700" b="0" i="1" u="sng" strike="noStrike" cap="none">
                <a:solidFill>
                  <a:srgbClr val="002060"/>
                </a:solidFill>
                <a:latin typeface="Inter"/>
                <a:ea typeface="Inter"/>
                <a:cs typeface="Inter"/>
                <a:sym typeface="Inter"/>
                <a:hlinkClick r:id="rId4">
                  <a:extLst>
                    <a:ext uri="{A12FA001-AC4F-418D-AE19-62706E023703}">
                      <ahyp:hlinkClr xmlns:ahyp="http://schemas.microsoft.com/office/drawing/2018/hyperlinkcolor" val="tx"/>
                    </a:ext>
                  </a:extLst>
                </a:hlinkClick>
              </a:rPr>
              <a:t>https://www.re-new.team/</a:t>
            </a:r>
            <a:endParaRPr sz="200" b="1" i="1" u="none" strike="noStrike" cap="none">
              <a:solidFill>
                <a:srgbClr val="002060"/>
              </a:solidFill>
              <a:latin typeface="Montserrat"/>
              <a:ea typeface="Montserrat"/>
              <a:cs typeface="Montserrat"/>
              <a:sym typeface="Montserrat"/>
            </a:endParaRPr>
          </a:p>
        </p:txBody>
      </p:sp>
      <p:pic>
        <p:nvPicPr>
          <p:cNvPr id="297" name="Google Shape;297;p27" descr="Une image contenant noir, obscurité&#10;&#10;Le contenu généré par l’IA peut être incorrect."/>
          <p:cNvPicPr preferRelativeResize="0"/>
          <p:nvPr/>
        </p:nvPicPr>
        <p:blipFill rotWithShape="1">
          <a:blip r:embed="rId5">
            <a:alphaModFix/>
          </a:blip>
          <a:srcRect/>
          <a:stretch/>
        </p:blipFill>
        <p:spPr>
          <a:xfrm>
            <a:off x="397239" y="4265242"/>
            <a:ext cx="316857" cy="316857"/>
          </a:xfrm>
          <a:prstGeom prst="rect">
            <a:avLst/>
          </a:prstGeom>
          <a:noFill/>
          <a:ln>
            <a:noFill/>
          </a:ln>
        </p:spPr>
      </p:pic>
      <p:sp>
        <p:nvSpPr>
          <p:cNvPr id="300" name="Google Shape;300;p27"/>
          <p:cNvSpPr txBox="1"/>
          <p:nvPr/>
        </p:nvSpPr>
        <p:spPr>
          <a:xfrm>
            <a:off x="3288281" y="4298969"/>
            <a:ext cx="3060056" cy="249401"/>
          </a:xfrm>
          <a:prstGeom prst="rect">
            <a:avLst/>
          </a:prstGeom>
          <a:noFill/>
          <a:ln>
            <a:noFill/>
          </a:ln>
        </p:spPr>
        <p:txBody>
          <a:bodyPr spcFirstLastPara="1" wrap="square" lIns="68550" tIns="34275" rIns="68550" bIns="34275" anchor="ctr" anchorCtr="0">
            <a:normAutofit/>
          </a:bodyPr>
          <a:lstStyle/>
          <a:p>
            <a:pPr marL="0" marR="0" lvl="0" indent="0" algn="l" rtl="0">
              <a:lnSpc>
                <a:spcPct val="115000"/>
              </a:lnSpc>
              <a:spcBef>
                <a:spcPts val="0"/>
              </a:spcBef>
              <a:spcAft>
                <a:spcPts val="0"/>
              </a:spcAft>
              <a:buClr>
                <a:srgbClr val="1D1D1D"/>
              </a:buClr>
              <a:buSzPct val="185328"/>
              <a:buFont typeface="Inter"/>
              <a:buNone/>
            </a:pPr>
            <a:r>
              <a:rPr lang="fr-FR" sz="700" b="0" i="1" u="sng" strike="noStrike" cap="none">
                <a:solidFill>
                  <a:srgbClr val="002060"/>
                </a:solidFill>
                <a:latin typeface="Inter"/>
                <a:ea typeface="Inter"/>
                <a:cs typeface="Inter"/>
                <a:sym typeface="Inter"/>
                <a:hlinkClick r:id="rId6">
                  <a:extLst>
                    <a:ext uri="{A12FA001-AC4F-418D-AE19-62706E023703}">
                      <ahyp:hlinkClr xmlns:ahyp="http://schemas.microsoft.com/office/drawing/2018/hyperlinkcolor" val="tx"/>
                    </a:ext>
                  </a:extLst>
                </a:hlinkClick>
              </a:rPr>
              <a:t>https://www.linkedin.com/company/re-new-reprenez-transformez/</a:t>
            </a:r>
            <a:endParaRPr sz="300" b="1" i="1" u="none" strike="noStrike" cap="none">
              <a:solidFill>
                <a:srgbClr val="002060"/>
              </a:solidFill>
              <a:latin typeface="Montserrat"/>
              <a:ea typeface="Montserrat"/>
              <a:cs typeface="Montserrat"/>
              <a:sym typeface="Montserrat"/>
            </a:endParaRPr>
          </a:p>
        </p:txBody>
      </p:sp>
      <p:sp>
        <p:nvSpPr>
          <p:cNvPr id="301" name="Google Shape;301;p27"/>
          <p:cNvSpPr txBox="1"/>
          <p:nvPr/>
        </p:nvSpPr>
        <p:spPr>
          <a:xfrm>
            <a:off x="7528509" y="4298969"/>
            <a:ext cx="1447150" cy="249401"/>
          </a:xfrm>
          <a:prstGeom prst="rect">
            <a:avLst/>
          </a:prstGeom>
          <a:noFill/>
          <a:ln>
            <a:noFill/>
          </a:ln>
        </p:spPr>
        <p:txBody>
          <a:bodyPr spcFirstLastPara="1" wrap="square" lIns="68550" tIns="34275" rIns="68550" bIns="34275" anchor="ctr" anchorCtr="0">
            <a:normAutofit/>
          </a:bodyPr>
          <a:lstStyle/>
          <a:p>
            <a:pPr marL="0" marR="0" lvl="0" indent="0" algn="l" rtl="0">
              <a:lnSpc>
                <a:spcPct val="115000"/>
              </a:lnSpc>
              <a:spcBef>
                <a:spcPts val="0"/>
              </a:spcBef>
              <a:spcAft>
                <a:spcPts val="0"/>
              </a:spcAft>
              <a:buClr>
                <a:srgbClr val="1D1D1D"/>
              </a:buClr>
              <a:buSzPts val="1200"/>
              <a:buFont typeface="Inter"/>
              <a:buNone/>
            </a:pPr>
            <a:r>
              <a:rPr lang="fr-FR" sz="700" b="0" i="1" u="sng" strike="noStrike" cap="none">
                <a:solidFill>
                  <a:srgbClr val="002060"/>
                </a:solidFill>
                <a:latin typeface="Inter"/>
                <a:ea typeface="Inter"/>
                <a:cs typeface="Inter"/>
                <a:sym typeface="Inter"/>
                <a:hlinkClick r:id="rId7">
                  <a:extLst>
                    <a:ext uri="{A12FA001-AC4F-418D-AE19-62706E023703}">
                      <ahyp:hlinkClr xmlns:ahyp="http://schemas.microsoft.com/office/drawing/2018/hyperlinkcolor" val="tx"/>
                    </a:ext>
                  </a:extLst>
                </a:hlinkClick>
              </a:rPr>
              <a:t>contact@re-new.team</a:t>
            </a:r>
            <a:endParaRPr sz="700" b="0" i="1" u="sng" strike="noStrike" cap="none">
              <a:solidFill>
                <a:srgbClr val="002060"/>
              </a:solidFill>
              <a:latin typeface="Inter"/>
              <a:ea typeface="Inter"/>
              <a:cs typeface="Inter"/>
              <a:sym typeface="Inter"/>
            </a:endParaRPr>
          </a:p>
        </p:txBody>
      </p:sp>
      <p:sp>
        <p:nvSpPr>
          <p:cNvPr id="302" name="Google Shape;302;p27"/>
          <p:cNvSpPr txBox="1"/>
          <p:nvPr/>
        </p:nvSpPr>
        <p:spPr>
          <a:xfrm>
            <a:off x="4426599" y="1312750"/>
            <a:ext cx="4549060" cy="489697"/>
          </a:xfrm>
          <a:prstGeom prst="rect">
            <a:avLst/>
          </a:prstGeom>
          <a:noFill/>
          <a:ln>
            <a:noFill/>
          </a:ln>
        </p:spPr>
        <p:txBody>
          <a:bodyPr spcFirstLastPara="1" wrap="square" lIns="68550" tIns="34275" rIns="68550" bIns="34275" anchor="ctr" anchorCtr="0">
            <a:normAutofit/>
          </a:bodyPr>
          <a:lstStyle/>
          <a:p>
            <a:pPr marL="0" marR="0" lvl="0" indent="0" algn="ctr" rtl="0">
              <a:lnSpc>
                <a:spcPct val="90000"/>
              </a:lnSpc>
              <a:spcBef>
                <a:spcPts val="0"/>
              </a:spcBef>
              <a:spcAft>
                <a:spcPts val="0"/>
              </a:spcAft>
              <a:buClr>
                <a:schemeClr val="dk1"/>
              </a:buClr>
              <a:buSzPts val="4400"/>
              <a:buFont typeface="Play"/>
              <a:buNone/>
            </a:pPr>
            <a:r>
              <a:rPr lang="fr-FR" sz="2800" b="1" i="0" u="none" strike="noStrike" cap="none">
                <a:solidFill>
                  <a:srgbClr val="004AAD"/>
                </a:solidFill>
                <a:latin typeface="Arial"/>
                <a:ea typeface="Arial"/>
                <a:cs typeface="Arial"/>
                <a:sym typeface="Arial"/>
              </a:rPr>
              <a:t>ICP Day – Oral Defense </a:t>
            </a:r>
            <a:endParaRPr sz="1400" b="0" i="0" u="none" strike="noStrike" cap="none">
              <a:solidFill>
                <a:srgbClr val="000000"/>
              </a:solidFill>
              <a:latin typeface="Arial"/>
              <a:ea typeface="Arial"/>
              <a:cs typeface="Arial"/>
              <a:sym typeface="Arial"/>
            </a:endParaRPr>
          </a:p>
        </p:txBody>
      </p:sp>
      <p:sp>
        <p:nvSpPr>
          <p:cNvPr id="303" name="Google Shape;303;p27"/>
          <p:cNvSpPr txBox="1"/>
          <p:nvPr/>
        </p:nvSpPr>
        <p:spPr>
          <a:xfrm>
            <a:off x="5857106" y="2052968"/>
            <a:ext cx="1671403" cy="316857"/>
          </a:xfrm>
          <a:prstGeom prst="rect">
            <a:avLst/>
          </a:prstGeom>
          <a:noFill/>
          <a:ln>
            <a:noFill/>
          </a:ln>
        </p:spPr>
        <p:txBody>
          <a:bodyPr spcFirstLastPara="1" wrap="square" lIns="68550" tIns="34275" rIns="68550" bIns="34275" anchor="ctr" anchorCtr="0">
            <a:normAutofit/>
          </a:bodyPr>
          <a:lstStyle/>
          <a:p>
            <a:pPr marL="0" marR="0" lvl="0" indent="0" algn="ctr" rtl="0">
              <a:lnSpc>
                <a:spcPct val="90000"/>
              </a:lnSpc>
              <a:spcBef>
                <a:spcPts val="0"/>
              </a:spcBef>
              <a:spcAft>
                <a:spcPts val="0"/>
              </a:spcAft>
              <a:buClr>
                <a:schemeClr val="dk1"/>
              </a:buClr>
              <a:buSzPts val="4400"/>
              <a:buFont typeface="Play"/>
              <a:buNone/>
            </a:pPr>
            <a:r>
              <a:rPr lang="fr-FR" sz="1400" b="1" i="0" u="none" strike="noStrike" cap="none">
                <a:solidFill>
                  <a:srgbClr val="478473"/>
                </a:solidFill>
                <a:latin typeface="Arial"/>
                <a:ea typeface="Arial"/>
                <a:cs typeface="Arial"/>
                <a:sym typeface="Arial"/>
              </a:rPr>
              <a:t>June 5, 2025</a:t>
            </a:r>
            <a:endParaRPr sz="1400" b="0" i="0" u="none" strike="noStrike" cap="none">
              <a:solidFill>
                <a:srgbClr val="000000"/>
              </a:solidFill>
              <a:latin typeface="Arial"/>
              <a:ea typeface="Arial"/>
              <a:cs typeface="Arial"/>
              <a:sym typeface="Arial"/>
            </a:endParaRPr>
          </a:p>
        </p:txBody>
      </p:sp>
      <p:pic>
        <p:nvPicPr>
          <p:cNvPr id="304" name="Google Shape;304;p27" descr="Une image contenant Police, Graphique, logo, graphisme&#10;&#10;Le contenu généré par l’IA peut être incorrect."/>
          <p:cNvPicPr preferRelativeResize="0"/>
          <p:nvPr/>
        </p:nvPicPr>
        <p:blipFill rotWithShape="1">
          <a:blip r:embed="rId8">
            <a:alphaModFix/>
          </a:blip>
          <a:srcRect/>
          <a:stretch/>
        </p:blipFill>
        <p:spPr>
          <a:xfrm>
            <a:off x="5737184" y="2620346"/>
            <a:ext cx="1791325" cy="826995"/>
          </a:xfrm>
          <a:prstGeom prst="rect">
            <a:avLst/>
          </a:prstGeom>
          <a:noFill/>
          <a:ln>
            <a:noFill/>
          </a:ln>
        </p:spPr>
      </p:pic>
      <p:pic>
        <p:nvPicPr>
          <p:cNvPr id="1026" name="Picture 2" descr="linkedin-icon-logo-png-transparent | OpenVisual FX">
            <a:extLst>
              <a:ext uri="{FF2B5EF4-FFF2-40B4-BE49-F238E27FC236}">
                <a16:creationId xmlns:a16="http://schemas.microsoft.com/office/drawing/2014/main" id="{F760B300-321E-76BF-1797-2E6B6BF7FC0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65102" y="4265240"/>
            <a:ext cx="316857" cy="316857"/>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a:extLst>
              <a:ext uri="{FF2B5EF4-FFF2-40B4-BE49-F238E27FC236}">
                <a16:creationId xmlns:a16="http://schemas.microsoft.com/office/drawing/2014/main" id="{20EC418A-2791-EC69-9CE6-1787CA1DB5F9}"/>
              </a:ext>
            </a:extLst>
          </p:cNvPr>
          <p:cNvPicPr>
            <a:picLocks noChangeAspect="1"/>
          </p:cNvPicPr>
          <p:nvPr/>
        </p:nvPicPr>
        <p:blipFill>
          <a:blip r:embed="rId10"/>
          <a:stretch>
            <a:fillRect/>
          </a:stretch>
        </p:blipFill>
        <p:spPr>
          <a:xfrm>
            <a:off x="7100469" y="4265240"/>
            <a:ext cx="316857" cy="316857"/>
          </a:xfrm>
          <a:prstGeom prst="rect">
            <a:avLst/>
          </a:prstGeom>
        </p:spPr>
      </p:pic>
      <p:sp>
        <p:nvSpPr>
          <p:cNvPr id="2" name="Google Shape;296;p27">
            <a:extLst>
              <a:ext uri="{FF2B5EF4-FFF2-40B4-BE49-F238E27FC236}">
                <a16:creationId xmlns:a16="http://schemas.microsoft.com/office/drawing/2014/main" id="{1ED0A00E-5D3E-539D-9AA7-15F1A8D2C486}"/>
              </a:ext>
            </a:extLst>
          </p:cNvPr>
          <p:cNvSpPr txBox="1"/>
          <p:nvPr/>
        </p:nvSpPr>
        <p:spPr>
          <a:xfrm>
            <a:off x="3806100" y="4835571"/>
            <a:ext cx="1531799" cy="249401"/>
          </a:xfrm>
          <a:prstGeom prst="rect">
            <a:avLst/>
          </a:prstGeom>
          <a:noFill/>
          <a:ln>
            <a:noFill/>
          </a:ln>
        </p:spPr>
        <p:txBody>
          <a:bodyPr spcFirstLastPara="1" wrap="square" lIns="68550" tIns="34275" rIns="68550" bIns="34275" anchor="ctr" anchorCtr="0">
            <a:normAutofit/>
          </a:bodyPr>
          <a:lstStyle/>
          <a:p>
            <a:pPr marL="0" marR="0" lvl="0" indent="0" algn="l" rtl="0">
              <a:lnSpc>
                <a:spcPct val="115000"/>
              </a:lnSpc>
              <a:spcBef>
                <a:spcPts val="0"/>
              </a:spcBef>
              <a:spcAft>
                <a:spcPts val="0"/>
              </a:spcAft>
              <a:buClr>
                <a:srgbClr val="1D1D1D"/>
              </a:buClr>
              <a:buSzPts val="1200"/>
              <a:buFont typeface="Inter"/>
              <a:buNone/>
            </a:pPr>
            <a:r>
              <a:rPr lang="fr-FR" sz="700" b="1" i="1" strike="noStrike" cap="none" dirty="0" err="1">
                <a:solidFill>
                  <a:srgbClr val="002060"/>
                </a:solidFill>
                <a:latin typeface="Inter"/>
                <a:ea typeface="Inter"/>
                <a:cs typeface="Inter"/>
                <a:sym typeface="Inter"/>
              </a:rPr>
              <a:t>Confidential</a:t>
            </a:r>
            <a:r>
              <a:rPr lang="fr-FR" sz="700" b="1" i="1" strike="noStrike" cap="none" dirty="0">
                <a:solidFill>
                  <a:srgbClr val="002060"/>
                </a:solidFill>
                <a:latin typeface="Inter"/>
                <a:ea typeface="Inter"/>
                <a:cs typeface="Inter"/>
                <a:sym typeface="Inter"/>
              </a:rPr>
              <a:t> – Re-New - 2025</a:t>
            </a:r>
            <a:endParaRPr sz="200" b="1" i="1" strike="noStrike" cap="none" dirty="0">
              <a:solidFill>
                <a:srgbClr val="002060"/>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4"/>
        <p:cNvGrpSpPr/>
        <p:nvPr/>
      </p:nvGrpSpPr>
      <p:grpSpPr>
        <a:xfrm>
          <a:off x="0" y="0"/>
          <a:ext cx="0" cy="0"/>
          <a:chOff x="0" y="0"/>
          <a:chExt cx="0" cy="0"/>
        </a:xfrm>
      </p:grpSpPr>
      <p:sp>
        <p:nvSpPr>
          <p:cNvPr id="575" name="Google Shape;575;p38"/>
          <p:cNvSpPr txBox="1">
            <a:spLocks noGrp="1"/>
          </p:cNvSpPr>
          <p:nvPr>
            <p:ph type="title"/>
          </p:nvPr>
        </p:nvSpPr>
        <p:spPr>
          <a:xfrm>
            <a:off x="391106" y="256722"/>
            <a:ext cx="7886700" cy="740081"/>
          </a:xfrm>
          <a:prstGeom prst="rect">
            <a:avLst/>
          </a:prstGeom>
          <a:noFill/>
          <a:ln>
            <a:noFill/>
          </a:ln>
        </p:spPr>
        <p:txBody>
          <a:bodyPr spcFirstLastPara="1" wrap="square" lIns="68550" tIns="34275" rIns="68550" bIns="34275" anchor="ctr" anchorCtr="0">
            <a:normAutofit/>
          </a:bodyPr>
          <a:lstStyle/>
          <a:p>
            <a:pPr marL="0" lvl="0" indent="0" algn="l" rtl="0">
              <a:lnSpc>
                <a:spcPct val="90000"/>
              </a:lnSpc>
              <a:spcBef>
                <a:spcPts val="0"/>
              </a:spcBef>
              <a:spcAft>
                <a:spcPts val="0"/>
              </a:spcAft>
              <a:buSzPts val="4400"/>
              <a:buNone/>
            </a:pPr>
            <a:r>
              <a:rPr lang="fr-FR" sz="2800" b="1" dirty="0" err="1">
                <a:solidFill>
                  <a:srgbClr val="004AAD"/>
                </a:solidFill>
                <a:latin typeface="Arial"/>
                <a:ea typeface="Arial"/>
                <a:cs typeface="Arial"/>
                <a:sym typeface="Arial"/>
              </a:rPr>
              <a:t>Financials</a:t>
            </a:r>
            <a:endParaRPr sz="2800" b="1" dirty="0">
              <a:solidFill>
                <a:srgbClr val="004AAD"/>
              </a:solidFill>
              <a:latin typeface="Arial"/>
              <a:ea typeface="Arial"/>
              <a:cs typeface="Arial"/>
              <a:sym typeface="Arial"/>
            </a:endParaRPr>
          </a:p>
        </p:txBody>
      </p:sp>
      <p:cxnSp>
        <p:nvCxnSpPr>
          <p:cNvPr id="576" name="Google Shape;576;p38"/>
          <p:cNvCxnSpPr/>
          <p:nvPr/>
        </p:nvCxnSpPr>
        <p:spPr>
          <a:xfrm>
            <a:off x="444031" y="917064"/>
            <a:ext cx="8036960" cy="0"/>
          </a:xfrm>
          <a:prstGeom prst="straightConnector1">
            <a:avLst/>
          </a:prstGeom>
          <a:noFill/>
          <a:ln w="28575" cap="flat" cmpd="sng">
            <a:solidFill>
              <a:srgbClr val="004AAD"/>
            </a:solidFill>
            <a:prstDash val="solid"/>
            <a:round/>
            <a:headEnd type="none" w="sm" len="sm"/>
            <a:tailEnd type="none" w="sm" len="sm"/>
          </a:ln>
        </p:spPr>
      </p:cxnSp>
      <p:pic>
        <p:nvPicPr>
          <p:cNvPr id="577" name="Google Shape;577;p38" title="Re-New (1).png"/>
          <p:cNvPicPr preferRelativeResize="0"/>
          <p:nvPr/>
        </p:nvPicPr>
        <p:blipFill rotWithShape="1">
          <a:blip r:embed="rId3">
            <a:alphaModFix/>
          </a:blip>
          <a:srcRect l="10831" t="16013" r="13656" b="13005"/>
          <a:stretch/>
        </p:blipFill>
        <p:spPr>
          <a:xfrm>
            <a:off x="8277806" y="39696"/>
            <a:ext cx="832267" cy="782355"/>
          </a:xfrm>
          <a:prstGeom prst="rect">
            <a:avLst/>
          </a:prstGeom>
          <a:noFill/>
          <a:ln>
            <a:noFill/>
          </a:ln>
        </p:spPr>
      </p:pic>
      <p:graphicFrame>
        <p:nvGraphicFramePr>
          <p:cNvPr id="4" name="Graphique 3">
            <a:extLst>
              <a:ext uri="{FF2B5EF4-FFF2-40B4-BE49-F238E27FC236}">
                <a16:creationId xmlns:a16="http://schemas.microsoft.com/office/drawing/2014/main" id="{CC609201-088A-2953-E147-6B7E09E7A373}"/>
              </a:ext>
            </a:extLst>
          </p:cNvPr>
          <p:cNvGraphicFramePr>
            <a:graphicFrameLocks/>
          </p:cNvGraphicFramePr>
          <p:nvPr>
            <p:extLst>
              <p:ext uri="{D42A27DB-BD31-4B8C-83A1-F6EECF244321}">
                <p14:modId xmlns:p14="http://schemas.microsoft.com/office/powerpoint/2010/main" val="4171350078"/>
              </p:ext>
            </p:extLst>
          </p:nvPr>
        </p:nvGraphicFramePr>
        <p:xfrm>
          <a:off x="391106" y="2006848"/>
          <a:ext cx="4047890" cy="2055112"/>
        </p:xfrm>
        <a:graphic>
          <a:graphicData uri="http://schemas.openxmlformats.org/drawingml/2006/chart">
            <c:chart xmlns:c="http://schemas.openxmlformats.org/drawingml/2006/chart" xmlns:r="http://schemas.openxmlformats.org/officeDocument/2006/relationships" r:id="rId4"/>
          </a:graphicData>
        </a:graphic>
      </p:graphicFrame>
      <p:sp>
        <p:nvSpPr>
          <p:cNvPr id="2" name="Google Shape;446;p2">
            <a:extLst>
              <a:ext uri="{FF2B5EF4-FFF2-40B4-BE49-F238E27FC236}">
                <a16:creationId xmlns:a16="http://schemas.microsoft.com/office/drawing/2014/main" id="{F328FA77-D686-F863-E476-8E483AD7C735}"/>
              </a:ext>
            </a:extLst>
          </p:cNvPr>
          <p:cNvSpPr txBox="1"/>
          <p:nvPr/>
        </p:nvSpPr>
        <p:spPr>
          <a:xfrm>
            <a:off x="444031" y="1140643"/>
            <a:ext cx="8089885" cy="390336"/>
          </a:xfrm>
          <a:prstGeom prst="rect">
            <a:avLst/>
          </a:prstGeom>
          <a:noFill/>
          <a:ln>
            <a:noFill/>
          </a:ln>
        </p:spPr>
        <p:txBody>
          <a:bodyPr spcFirstLastPara="1" wrap="square" lIns="68550" tIns="34275" rIns="68550" bIns="34275" anchor="ctr" anchorCtr="0">
            <a:noAutofit/>
          </a:bodyPr>
          <a:lstStyle>
            <a:defPPr marR="0" lvl="0" algn="l" rtl="0">
              <a:lnSpc>
                <a:spcPct val="100000"/>
              </a:lnSpc>
              <a:spcBef>
                <a:spcPts val="0"/>
              </a:spcBef>
              <a:spcAft>
                <a:spcPts val="0"/>
              </a:spcAft>
            </a:defPPr>
            <a:lvl1pPr marL="0" indent="0" algn="ctr">
              <a:lnSpc>
                <a:spcPct val="80000"/>
              </a:lnSpc>
              <a:buNone/>
              <a:defRPr sz="2200" i="1">
                <a:solidFill>
                  <a:srgbClr val="478473"/>
                </a:solidFill>
                <a:latin typeface="Cocomat pro"/>
              </a:defRPr>
            </a:lvl1pPr>
          </a:lstStyle>
          <a:p>
            <a:r>
              <a:rPr lang="fr-FR" sz="2000" dirty="0" err="1"/>
              <a:t>We</a:t>
            </a:r>
            <a:r>
              <a:rPr lang="fr-FR" sz="2000" dirty="0"/>
              <a:t> </a:t>
            </a:r>
            <a:r>
              <a:rPr lang="fr-FR" sz="2000" dirty="0" err="1"/>
              <a:t>projected</a:t>
            </a:r>
            <a:r>
              <a:rPr lang="fr-FR" sz="2000" dirty="0"/>
              <a:t> </a:t>
            </a:r>
            <a:r>
              <a:rPr lang="fr-FR" sz="2000" dirty="0" err="1"/>
              <a:t>ambitious</a:t>
            </a:r>
            <a:r>
              <a:rPr lang="fr-FR" sz="2000" dirty="0"/>
              <a:t> </a:t>
            </a:r>
            <a:r>
              <a:rPr lang="fr-FR" sz="2000" dirty="0" err="1"/>
              <a:t>yet</a:t>
            </a:r>
            <a:r>
              <a:rPr lang="fr-FR" sz="2000" dirty="0"/>
              <a:t> conservative </a:t>
            </a:r>
            <a:r>
              <a:rPr lang="fr-FR" sz="2000" dirty="0" err="1"/>
              <a:t>financial</a:t>
            </a:r>
            <a:r>
              <a:rPr lang="fr-FR" sz="2000" dirty="0"/>
              <a:t> </a:t>
            </a:r>
            <a:r>
              <a:rPr lang="fr-FR" sz="2000" dirty="0" err="1"/>
              <a:t>targets</a:t>
            </a:r>
            <a:r>
              <a:rPr lang="fr-FR" sz="2000" dirty="0"/>
              <a:t> </a:t>
            </a:r>
          </a:p>
          <a:p>
            <a:r>
              <a:rPr lang="fr-FR" sz="2000" dirty="0"/>
              <a:t>for </a:t>
            </a:r>
            <a:r>
              <a:rPr lang="fr-FR" sz="2000" dirty="0" err="1"/>
              <a:t>our</a:t>
            </a:r>
            <a:r>
              <a:rPr lang="fr-FR" sz="2000" dirty="0"/>
              <a:t> </a:t>
            </a:r>
            <a:r>
              <a:rPr lang="fr-FR" sz="2000" dirty="0" err="1"/>
              <a:t>market</a:t>
            </a:r>
            <a:r>
              <a:rPr lang="fr-FR" sz="2000" dirty="0"/>
              <a:t> entry, </a:t>
            </a:r>
            <a:r>
              <a:rPr lang="fr-FR" sz="2000" dirty="0" err="1"/>
              <a:t>with</a:t>
            </a:r>
            <a:r>
              <a:rPr lang="fr-FR" sz="2000" dirty="0"/>
              <a:t> a flexible </a:t>
            </a:r>
            <a:r>
              <a:rPr lang="fr-FR" sz="2000" dirty="0" err="1"/>
              <a:t>cost</a:t>
            </a:r>
            <a:r>
              <a:rPr lang="fr-FR" sz="2000" dirty="0"/>
              <a:t>-base</a:t>
            </a:r>
            <a:endParaRPr sz="2000" dirty="0"/>
          </a:p>
        </p:txBody>
      </p:sp>
      <p:sp>
        <p:nvSpPr>
          <p:cNvPr id="5" name="Google Shape;566;p37">
            <a:extLst>
              <a:ext uri="{FF2B5EF4-FFF2-40B4-BE49-F238E27FC236}">
                <a16:creationId xmlns:a16="http://schemas.microsoft.com/office/drawing/2014/main" id="{A243B732-90A8-99DD-3974-FD7594960458}"/>
              </a:ext>
            </a:extLst>
          </p:cNvPr>
          <p:cNvSpPr txBox="1"/>
          <p:nvPr/>
        </p:nvSpPr>
        <p:spPr>
          <a:xfrm>
            <a:off x="444031" y="1754557"/>
            <a:ext cx="1454057" cy="369600"/>
          </a:xfrm>
          <a:prstGeom prst="rect">
            <a:avLst/>
          </a:prstGeom>
          <a:noFill/>
          <a:ln>
            <a:noFill/>
          </a:ln>
        </p:spPr>
        <p:txBody>
          <a:bodyPr spcFirstLastPara="1" wrap="square" lIns="0" tIns="0" rIns="0" bIns="0" anchor="t" anchorCtr="0">
            <a:noAutofit/>
          </a:bodyPr>
          <a:lstStyle/>
          <a:p>
            <a:pPr marL="0" marR="0" lvl="0" indent="0" rtl="0">
              <a:lnSpc>
                <a:spcPct val="100000"/>
              </a:lnSpc>
              <a:spcBef>
                <a:spcPts val="500"/>
              </a:spcBef>
              <a:spcAft>
                <a:spcPts val="0"/>
              </a:spcAft>
              <a:buClr>
                <a:srgbClr val="A58E7C"/>
              </a:buClr>
              <a:buSzPts val="2800"/>
              <a:buFont typeface="Arial"/>
              <a:buNone/>
            </a:pPr>
            <a:r>
              <a:rPr lang="fr-FR" sz="1800" b="1" i="1" u="none" strike="noStrike" cap="none" dirty="0">
                <a:solidFill>
                  <a:srgbClr val="3B2182"/>
                </a:solidFill>
                <a:latin typeface="Cocomat pro"/>
                <a:sym typeface="Arial"/>
              </a:rPr>
              <a:t>Revenue</a:t>
            </a:r>
            <a:endParaRPr sz="1600" b="0" i="1" u="none" strike="noStrike" cap="none" dirty="0">
              <a:solidFill>
                <a:srgbClr val="3B2182"/>
              </a:solidFill>
              <a:latin typeface="Cocomat pro"/>
              <a:sym typeface="Arial"/>
            </a:endParaRPr>
          </a:p>
          <a:p>
            <a:pPr marL="0" marR="0" lvl="0" indent="0" rtl="0">
              <a:lnSpc>
                <a:spcPct val="100000"/>
              </a:lnSpc>
              <a:spcBef>
                <a:spcPts val="500"/>
              </a:spcBef>
              <a:spcAft>
                <a:spcPts val="0"/>
              </a:spcAft>
              <a:buClr>
                <a:srgbClr val="A58E7C"/>
              </a:buClr>
              <a:buSzPts val="2800"/>
              <a:buFont typeface="Arial"/>
              <a:buNone/>
            </a:pPr>
            <a:endParaRPr sz="1050" b="1" i="1" u="none" strike="noStrike" cap="none" dirty="0">
              <a:solidFill>
                <a:srgbClr val="3B2182"/>
              </a:solidFill>
              <a:latin typeface="Cocomat pro"/>
              <a:sym typeface="Arial"/>
            </a:endParaRPr>
          </a:p>
        </p:txBody>
      </p:sp>
      <p:cxnSp>
        <p:nvCxnSpPr>
          <p:cNvPr id="7" name="Connecteur droit 6">
            <a:extLst>
              <a:ext uri="{FF2B5EF4-FFF2-40B4-BE49-F238E27FC236}">
                <a16:creationId xmlns:a16="http://schemas.microsoft.com/office/drawing/2014/main" id="{5521D5A1-D168-47EE-AB20-1C776CEEE480}"/>
              </a:ext>
            </a:extLst>
          </p:cNvPr>
          <p:cNvCxnSpPr>
            <a:cxnSpLocks/>
          </p:cNvCxnSpPr>
          <p:nvPr/>
        </p:nvCxnSpPr>
        <p:spPr>
          <a:xfrm flipV="1">
            <a:off x="1479665" y="2105686"/>
            <a:ext cx="0" cy="928718"/>
          </a:xfrm>
          <a:prstGeom prst="line">
            <a:avLst/>
          </a:prstGeom>
          <a:ln>
            <a:solidFill>
              <a:srgbClr val="004AAD"/>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5ECAA28D-566A-2323-2C72-269FD56E6292}"/>
              </a:ext>
            </a:extLst>
          </p:cNvPr>
          <p:cNvCxnSpPr>
            <a:cxnSpLocks/>
          </p:cNvCxnSpPr>
          <p:nvPr/>
        </p:nvCxnSpPr>
        <p:spPr>
          <a:xfrm>
            <a:off x="1479665" y="2105686"/>
            <a:ext cx="2517660" cy="0"/>
          </a:xfrm>
          <a:prstGeom prst="line">
            <a:avLst/>
          </a:prstGeom>
          <a:ln>
            <a:solidFill>
              <a:srgbClr val="004AAD"/>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0CBDEB8C-4540-E3C8-F6AE-00E1D33E9E6F}"/>
              </a:ext>
            </a:extLst>
          </p:cNvPr>
          <p:cNvCxnSpPr/>
          <p:nvPr/>
        </p:nvCxnSpPr>
        <p:spPr>
          <a:xfrm flipV="1">
            <a:off x="3997325" y="2110456"/>
            <a:ext cx="0" cy="61306"/>
          </a:xfrm>
          <a:prstGeom prst="line">
            <a:avLst/>
          </a:prstGeom>
          <a:ln>
            <a:solidFill>
              <a:srgbClr val="004AAD"/>
            </a:solidFill>
          </a:ln>
        </p:spPr>
        <p:style>
          <a:lnRef idx="1">
            <a:schemeClr val="accent1"/>
          </a:lnRef>
          <a:fillRef idx="0">
            <a:schemeClr val="accent1"/>
          </a:fillRef>
          <a:effectRef idx="0">
            <a:schemeClr val="accent1"/>
          </a:effectRef>
          <a:fontRef idx="minor">
            <a:schemeClr val="tx1"/>
          </a:fontRef>
        </p:style>
      </p:cxnSp>
      <p:sp>
        <p:nvSpPr>
          <p:cNvPr id="14" name="Ellipse 13">
            <a:extLst>
              <a:ext uri="{FF2B5EF4-FFF2-40B4-BE49-F238E27FC236}">
                <a16:creationId xmlns:a16="http://schemas.microsoft.com/office/drawing/2014/main" id="{2B0903C9-A293-CA5B-B3A5-10BA3A980CBC}"/>
              </a:ext>
            </a:extLst>
          </p:cNvPr>
          <p:cNvSpPr/>
          <p:nvPr/>
        </p:nvSpPr>
        <p:spPr>
          <a:xfrm>
            <a:off x="2427410" y="1950210"/>
            <a:ext cx="622169" cy="310952"/>
          </a:xfrm>
          <a:prstGeom prst="ellipse">
            <a:avLst/>
          </a:prstGeom>
          <a:solidFill>
            <a:srgbClr val="FFC000"/>
          </a:solidFill>
          <a:ln w="12700">
            <a:solidFill>
              <a:srgbClr val="004A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b="1" dirty="0">
                <a:latin typeface="Cocomat pro"/>
              </a:rPr>
              <a:t>28%</a:t>
            </a:r>
          </a:p>
        </p:txBody>
      </p:sp>
      <p:sp>
        <p:nvSpPr>
          <p:cNvPr id="15" name="Google Shape;566;p37">
            <a:extLst>
              <a:ext uri="{FF2B5EF4-FFF2-40B4-BE49-F238E27FC236}">
                <a16:creationId xmlns:a16="http://schemas.microsoft.com/office/drawing/2014/main" id="{D8527E47-3A4B-4387-163C-9D7D942A9D1A}"/>
              </a:ext>
            </a:extLst>
          </p:cNvPr>
          <p:cNvSpPr txBox="1"/>
          <p:nvPr/>
        </p:nvSpPr>
        <p:spPr>
          <a:xfrm>
            <a:off x="2530521" y="1671565"/>
            <a:ext cx="415945" cy="230758"/>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500"/>
              </a:spcBef>
              <a:spcAft>
                <a:spcPts val="0"/>
              </a:spcAft>
              <a:buClr>
                <a:srgbClr val="A58E7C"/>
              </a:buClr>
              <a:buSzPts val="2800"/>
              <a:buFont typeface="Arial"/>
              <a:buNone/>
            </a:pPr>
            <a:r>
              <a:rPr lang="fr-FR" sz="1100" b="1" i="1" u="none" strike="noStrike" cap="none">
                <a:solidFill>
                  <a:srgbClr val="3B2182"/>
                </a:solidFill>
                <a:latin typeface="Cocomat pro"/>
                <a:sym typeface="Arial"/>
              </a:rPr>
              <a:t>CAGR</a:t>
            </a:r>
            <a:endParaRPr sz="1050" b="0" i="1" u="none" strike="noStrike" cap="none">
              <a:solidFill>
                <a:srgbClr val="3B2182"/>
              </a:solidFill>
              <a:latin typeface="Cocomat pro"/>
              <a:sym typeface="Arial"/>
            </a:endParaRPr>
          </a:p>
          <a:p>
            <a:pPr marL="0" marR="0" lvl="0" indent="0" algn="ctr" rtl="0">
              <a:lnSpc>
                <a:spcPct val="100000"/>
              </a:lnSpc>
              <a:spcBef>
                <a:spcPts val="500"/>
              </a:spcBef>
              <a:spcAft>
                <a:spcPts val="0"/>
              </a:spcAft>
              <a:buClr>
                <a:srgbClr val="A58E7C"/>
              </a:buClr>
              <a:buSzPts val="2800"/>
              <a:buFont typeface="Arial"/>
              <a:buNone/>
            </a:pPr>
            <a:endParaRPr sz="700" b="1" i="1" u="none" strike="noStrike" cap="none" dirty="0">
              <a:solidFill>
                <a:srgbClr val="3B2182"/>
              </a:solidFill>
              <a:latin typeface="Cocomat pro"/>
              <a:sym typeface="Arial"/>
            </a:endParaRPr>
          </a:p>
        </p:txBody>
      </p:sp>
      <p:grpSp>
        <p:nvGrpSpPr>
          <p:cNvPr id="16" name="Group 14">
            <a:extLst>
              <a:ext uri="{FF2B5EF4-FFF2-40B4-BE49-F238E27FC236}">
                <a16:creationId xmlns:a16="http://schemas.microsoft.com/office/drawing/2014/main" id="{0FE3950C-60D3-AC58-8578-416CA3C4DCC5}"/>
              </a:ext>
            </a:extLst>
          </p:cNvPr>
          <p:cNvGrpSpPr>
            <a:grpSpLocks noChangeAspect="1"/>
          </p:cNvGrpSpPr>
          <p:nvPr/>
        </p:nvGrpSpPr>
        <p:grpSpPr>
          <a:xfrm>
            <a:off x="4705006" y="3345303"/>
            <a:ext cx="317193" cy="315599"/>
            <a:chOff x="5672138" y="4513263"/>
            <a:chExt cx="1579562" cy="1571625"/>
          </a:xfrm>
          <a:solidFill>
            <a:srgbClr val="478473"/>
          </a:solidFill>
        </p:grpSpPr>
        <p:sp>
          <p:nvSpPr>
            <p:cNvPr id="17" name="Rectangle 5">
              <a:extLst>
                <a:ext uri="{FF2B5EF4-FFF2-40B4-BE49-F238E27FC236}">
                  <a16:creationId xmlns:a16="http://schemas.microsoft.com/office/drawing/2014/main" id="{22D5FA95-D3DA-8EC2-880C-D8F9D3164B59}"/>
                </a:ext>
              </a:extLst>
            </p:cNvPr>
            <p:cNvSpPr>
              <a:spLocks noChangeArrowheads="1"/>
            </p:cNvSpPr>
            <p:nvPr/>
          </p:nvSpPr>
          <p:spPr bwMode="auto">
            <a:xfrm>
              <a:off x="6067425" y="5135563"/>
              <a:ext cx="131762" cy="196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203" tIns="39101" rIns="78203" bIns="39101" numCol="1" anchor="t" anchorCtr="0" compatLnSpc="1">
              <a:prstTxWarp prst="textNoShape">
                <a:avLst/>
              </a:prstTxWarp>
            </a:bodyPr>
            <a:lstStyle/>
            <a:p>
              <a:endParaRPr lang="en-US" sz="1539"/>
            </a:p>
          </p:txBody>
        </p:sp>
        <p:sp>
          <p:nvSpPr>
            <p:cNvPr id="18" name="Oval 6">
              <a:extLst>
                <a:ext uri="{FF2B5EF4-FFF2-40B4-BE49-F238E27FC236}">
                  <a16:creationId xmlns:a16="http://schemas.microsoft.com/office/drawing/2014/main" id="{90589FBC-CAF8-751D-543F-6C9626A42DB6}"/>
                </a:ext>
              </a:extLst>
            </p:cNvPr>
            <p:cNvSpPr>
              <a:spLocks noChangeArrowheads="1"/>
            </p:cNvSpPr>
            <p:nvPr/>
          </p:nvSpPr>
          <p:spPr bwMode="auto">
            <a:xfrm>
              <a:off x="6100763" y="4873626"/>
              <a:ext cx="65087" cy="65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203" tIns="39101" rIns="78203" bIns="39101" numCol="1" anchor="t" anchorCtr="0" compatLnSpc="1">
              <a:prstTxWarp prst="textNoShape">
                <a:avLst/>
              </a:prstTxWarp>
            </a:bodyPr>
            <a:lstStyle/>
            <a:p>
              <a:endParaRPr lang="en-US" sz="1539"/>
            </a:p>
          </p:txBody>
        </p:sp>
        <p:sp>
          <p:nvSpPr>
            <p:cNvPr id="19" name="Rectangle 7">
              <a:extLst>
                <a:ext uri="{FF2B5EF4-FFF2-40B4-BE49-F238E27FC236}">
                  <a16:creationId xmlns:a16="http://schemas.microsoft.com/office/drawing/2014/main" id="{1B402980-7DC2-E786-E27E-6030FDF7487F}"/>
                </a:ext>
              </a:extLst>
            </p:cNvPr>
            <p:cNvSpPr>
              <a:spLocks noChangeArrowheads="1"/>
            </p:cNvSpPr>
            <p:nvPr/>
          </p:nvSpPr>
          <p:spPr bwMode="auto">
            <a:xfrm>
              <a:off x="6396038" y="5135563"/>
              <a:ext cx="131762" cy="196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203" tIns="39101" rIns="78203" bIns="39101" numCol="1" anchor="t" anchorCtr="0" compatLnSpc="1">
              <a:prstTxWarp prst="textNoShape">
                <a:avLst/>
              </a:prstTxWarp>
            </a:bodyPr>
            <a:lstStyle/>
            <a:p>
              <a:endParaRPr lang="en-US" sz="1539"/>
            </a:p>
          </p:txBody>
        </p:sp>
        <p:sp>
          <p:nvSpPr>
            <p:cNvPr id="20" name="Oval 8">
              <a:extLst>
                <a:ext uri="{FF2B5EF4-FFF2-40B4-BE49-F238E27FC236}">
                  <a16:creationId xmlns:a16="http://schemas.microsoft.com/office/drawing/2014/main" id="{B63AFE41-8ACD-BD0D-72B6-F649FEE912D7}"/>
                </a:ext>
              </a:extLst>
            </p:cNvPr>
            <p:cNvSpPr>
              <a:spLocks noChangeArrowheads="1"/>
            </p:cNvSpPr>
            <p:nvPr/>
          </p:nvSpPr>
          <p:spPr bwMode="auto">
            <a:xfrm>
              <a:off x="6429375" y="4873626"/>
              <a:ext cx="65087" cy="65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203" tIns="39101" rIns="78203" bIns="39101" numCol="1" anchor="t" anchorCtr="0" compatLnSpc="1">
              <a:prstTxWarp prst="textNoShape">
                <a:avLst/>
              </a:prstTxWarp>
            </a:bodyPr>
            <a:lstStyle/>
            <a:p>
              <a:endParaRPr lang="en-US" sz="1539"/>
            </a:p>
          </p:txBody>
        </p:sp>
        <p:sp>
          <p:nvSpPr>
            <p:cNvPr id="21" name="Oval 9">
              <a:extLst>
                <a:ext uri="{FF2B5EF4-FFF2-40B4-BE49-F238E27FC236}">
                  <a16:creationId xmlns:a16="http://schemas.microsoft.com/office/drawing/2014/main" id="{552A5C84-9F01-9571-B62B-DE254E3FAAAC}"/>
                </a:ext>
              </a:extLst>
            </p:cNvPr>
            <p:cNvSpPr>
              <a:spLocks noChangeArrowheads="1"/>
            </p:cNvSpPr>
            <p:nvPr/>
          </p:nvSpPr>
          <p:spPr bwMode="auto">
            <a:xfrm>
              <a:off x="6757988" y="4873626"/>
              <a:ext cx="66675" cy="65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203" tIns="39101" rIns="78203" bIns="39101" numCol="1" anchor="t" anchorCtr="0" compatLnSpc="1">
              <a:prstTxWarp prst="textNoShape">
                <a:avLst/>
              </a:prstTxWarp>
            </a:bodyPr>
            <a:lstStyle/>
            <a:p>
              <a:endParaRPr lang="en-US" sz="1539"/>
            </a:p>
          </p:txBody>
        </p:sp>
        <p:sp>
          <p:nvSpPr>
            <p:cNvPr id="22" name="Freeform 10">
              <a:extLst>
                <a:ext uri="{FF2B5EF4-FFF2-40B4-BE49-F238E27FC236}">
                  <a16:creationId xmlns:a16="http://schemas.microsoft.com/office/drawing/2014/main" id="{E34EEEA4-5736-E96D-A61A-162572B00486}"/>
                </a:ext>
              </a:extLst>
            </p:cNvPr>
            <p:cNvSpPr>
              <a:spLocks noEditPoints="1"/>
            </p:cNvSpPr>
            <p:nvPr/>
          </p:nvSpPr>
          <p:spPr bwMode="auto">
            <a:xfrm>
              <a:off x="5672138" y="4513263"/>
              <a:ext cx="1579562" cy="1571625"/>
            </a:xfrm>
            <a:custGeom>
              <a:avLst/>
              <a:gdLst>
                <a:gd name="T0" fmla="*/ 0 w 384"/>
                <a:gd name="T1" fmla="*/ 192 h 384"/>
                <a:gd name="T2" fmla="*/ 384 w 384"/>
                <a:gd name="T3" fmla="*/ 192 h 384"/>
                <a:gd name="T4" fmla="*/ 272 w 384"/>
                <a:gd name="T5" fmla="*/ 72 h 384"/>
                <a:gd name="T6" fmla="*/ 272 w 384"/>
                <a:gd name="T7" fmla="*/ 120 h 384"/>
                <a:gd name="T8" fmla="*/ 272 w 384"/>
                <a:gd name="T9" fmla="*/ 72 h 384"/>
                <a:gd name="T10" fmla="*/ 216 w 384"/>
                <a:gd name="T11" fmla="*/ 96 h 384"/>
                <a:gd name="T12" fmla="*/ 168 w 384"/>
                <a:gd name="T13" fmla="*/ 96 h 384"/>
                <a:gd name="T14" fmla="*/ 112 w 384"/>
                <a:gd name="T15" fmla="*/ 72 h 384"/>
                <a:gd name="T16" fmla="*/ 112 w 384"/>
                <a:gd name="T17" fmla="*/ 120 h 384"/>
                <a:gd name="T18" fmla="*/ 112 w 384"/>
                <a:gd name="T19" fmla="*/ 72 h 384"/>
                <a:gd name="T20" fmla="*/ 136 w 384"/>
                <a:gd name="T21" fmla="*/ 216 h 384"/>
                <a:gd name="T22" fmla="*/ 128 w 384"/>
                <a:gd name="T23" fmla="*/ 296 h 384"/>
                <a:gd name="T24" fmla="*/ 120 w 384"/>
                <a:gd name="T25" fmla="*/ 216 h 384"/>
                <a:gd name="T26" fmla="*/ 104 w 384"/>
                <a:gd name="T27" fmla="*/ 288 h 384"/>
                <a:gd name="T28" fmla="*/ 88 w 384"/>
                <a:gd name="T29" fmla="*/ 288 h 384"/>
                <a:gd name="T30" fmla="*/ 80 w 384"/>
                <a:gd name="T31" fmla="*/ 208 h 384"/>
                <a:gd name="T32" fmla="*/ 88 w 384"/>
                <a:gd name="T33" fmla="*/ 136 h 384"/>
                <a:gd name="T34" fmla="*/ 144 w 384"/>
                <a:gd name="T35" fmla="*/ 144 h 384"/>
                <a:gd name="T36" fmla="*/ 224 w 384"/>
                <a:gd name="T37" fmla="*/ 208 h 384"/>
                <a:gd name="T38" fmla="*/ 216 w 384"/>
                <a:gd name="T39" fmla="*/ 288 h 384"/>
                <a:gd name="T40" fmla="*/ 200 w 384"/>
                <a:gd name="T41" fmla="*/ 288 h 384"/>
                <a:gd name="T42" fmla="*/ 184 w 384"/>
                <a:gd name="T43" fmla="*/ 216 h 384"/>
                <a:gd name="T44" fmla="*/ 176 w 384"/>
                <a:gd name="T45" fmla="*/ 296 h 384"/>
                <a:gd name="T46" fmla="*/ 168 w 384"/>
                <a:gd name="T47" fmla="*/ 216 h 384"/>
                <a:gd name="T48" fmla="*/ 160 w 384"/>
                <a:gd name="T49" fmla="*/ 144 h 384"/>
                <a:gd name="T50" fmla="*/ 216 w 384"/>
                <a:gd name="T51" fmla="*/ 136 h 384"/>
                <a:gd name="T52" fmla="*/ 224 w 384"/>
                <a:gd name="T53" fmla="*/ 208 h 384"/>
                <a:gd name="T54" fmla="*/ 296 w 384"/>
                <a:gd name="T55" fmla="*/ 232 h 384"/>
                <a:gd name="T56" fmla="*/ 288 w 384"/>
                <a:gd name="T57" fmla="*/ 296 h 384"/>
                <a:gd name="T58" fmla="*/ 280 w 384"/>
                <a:gd name="T59" fmla="*/ 232 h 384"/>
                <a:gd name="T60" fmla="*/ 264 w 384"/>
                <a:gd name="T61" fmla="*/ 288 h 384"/>
                <a:gd name="T62" fmla="*/ 248 w 384"/>
                <a:gd name="T63" fmla="*/ 288 h 384"/>
                <a:gd name="T64" fmla="*/ 241 w 384"/>
                <a:gd name="T65" fmla="*/ 229 h 384"/>
                <a:gd name="T66" fmla="*/ 256 w 384"/>
                <a:gd name="T67" fmla="*/ 142 h 384"/>
                <a:gd name="T68" fmla="*/ 280 w 384"/>
                <a:gd name="T69" fmla="*/ 136 h 384"/>
                <a:gd name="T70" fmla="*/ 304 w 384"/>
                <a:gd name="T71" fmla="*/ 22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272" y="72"/>
                  </a:moveTo>
                  <a:cubicBezTo>
                    <a:pt x="285" y="72"/>
                    <a:pt x="296" y="82"/>
                    <a:pt x="296" y="96"/>
                  </a:cubicBezTo>
                  <a:cubicBezTo>
                    <a:pt x="296" y="109"/>
                    <a:pt x="285" y="120"/>
                    <a:pt x="272" y="120"/>
                  </a:cubicBezTo>
                  <a:cubicBezTo>
                    <a:pt x="258" y="120"/>
                    <a:pt x="248" y="109"/>
                    <a:pt x="248" y="96"/>
                  </a:cubicBezTo>
                  <a:cubicBezTo>
                    <a:pt x="248" y="82"/>
                    <a:pt x="258" y="72"/>
                    <a:pt x="272" y="72"/>
                  </a:cubicBezTo>
                  <a:close/>
                  <a:moveTo>
                    <a:pt x="192" y="72"/>
                  </a:moveTo>
                  <a:cubicBezTo>
                    <a:pt x="205" y="72"/>
                    <a:pt x="216" y="82"/>
                    <a:pt x="216" y="96"/>
                  </a:cubicBezTo>
                  <a:cubicBezTo>
                    <a:pt x="216" y="109"/>
                    <a:pt x="205" y="120"/>
                    <a:pt x="192" y="120"/>
                  </a:cubicBezTo>
                  <a:cubicBezTo>
                    <a:pt x="178" y="120"/>
                    <a:pt x="168" y="109"/>
                    <a:pt x="168" y="96"/>
                  </a:cubicBezTo>
                  <a:cubicBezTo>
                    <a:pt x="168" y="82"/>
                    <a:pt x="178" y="72"/>
                    <a:pt x="192" y="72"/>
                  </a:cubicBezTo>
                  <a:close/>
                  <a:moveTo>
                    <a:pt x="112" y="72"/>
                  </a:moveTo>
                  <a:cubicBezTo>
                    <a:pt x="125" y="72"/>
                    <a:pt x="136" y="82"/>
                    <a:pt x="136" y="96"/>
                  </a:cubicBezTo>
                  <a:cubicBezTo>
                    <a:pt x="136" y="109"/>
                    <a:pt x="125" y="120"/>
                    <a:pt x="112" y="120"/>
                  </a:cubicBezTo>
                  <a:cubicBezTo>
                    <a:pt x="98" y="120"/>
                    <a:pt x="88" y="109"/>
                    <a:pt x="88" y="96"/>
                  </a:cubicBezTo>
                  <a:cubicBezTo>
                    <a:pt x="88" y="82"/>
                    <a:pt x="98" y="72"/>
                    <a:pt x="112" y="72"/>
                  </a:cubicBezTo>
                  <a:close/>
                  <a:moveTo>
                    <a:pt x="144" y="208"/>
                  </a:moveTo>
                  <a:cubicBezTo>
                    <a:pt x="144" y="212"/>
                    <a:pt x="140" y="216"/>
                    <a:pt x="136" y="216"/>
                  </a:cubicBezTo>
                  <a:cubicBezTo>
                    <a:pt x="136" y="288"/>
                    <a:pt x="136" y="288"/>
                    <a:pt x="136" y="288"/>
                  </a:cubicBezTo>
                  <a:cubicBezTo>
                    <a:pt x="136" y="292"/>
                    <a:pt x="132" y="296"/>
                    <a:pt x="128" y="296"/>
                  </a:cubicBezTo>
                  <a:cubicBezTo>
                    <a:pt x="123" y="296"/>
                    <a:pt x="120" y="292"/>
                    <a:pt x="120" y="288"/>
                  </a:cubicBezTo>
                  <a:cubicBezTo>
                    <a:pt x="120" y="216"/>
                    <a:pt x="120" y="216"/>
                    <a:pt x="120" y="216"/>
                  </a:cubicBezTo>
                  <a:cubicBezTo>
                    <a:pt x="104" y="216"/>
                    <a:pt x="104" y="216"/>
                    <a:pt x="104" y="216"/>
                  </a:cubicBezTo>
                  <a:cubicBezTo>
                    <a:pt x="104" y="288"/>
                    <a:pt x="104" y="288"/>
                    <a:pt x="104" y="288"/>
                  </a:cubicBezTo>
                  <a:cubicBezTo>
                    <a:pt x="104" y="292"/>
                    <a:pt x="100" y="296"/>
                    <a:pt x="96" y="296"/>
                  </a:cubicBezTo>
                  <a:cubicBezTo>
                    <a:pt x="91" y="296"/>
                    <a:pt x="88" y="292"/>
                    <a:pt x="88" y="288"/>
                  </a:cubicBezTo>
                  <a:cubicBezTo>
                    <a:pt x="88" y="216"/>
                    <a:pt x="88" y="216"/>
                    <a:pt x="88" y="216"/>
                  </a:cubicBezTo>
                  <a:cubicBezTo>
                    <a:pt x="84" y="216"/>
                    <a:pt x="80" y="212"/>
                    <a:pt x="80" y="208"/>
                  </a:cubicBezTo>
                  <a:cubicBezTo>
                    <a:pt x="80" y="144"/>
                    <a:pt x="80" y="144"/>
                    <a:pt x="80" y="144"/>
                  </a:cubicBezTo>
                  <a:cubicBezTo>
                    <a:pt x="80" y="139"/>
                    <a:pt x="83" y="136"/>
                    <a:pt x="88" y="136"/>
                  </a:cubicBezTo>
                  <a:cubicBezTo>
                    <a:pt x="136" y="136"/>
                    <a:pt x="136" y="136"/>
                    <a:pt x="136" y="136"/>
                  </a:cubicBezTo>
                  <a:cubicBezTo>
                    <a:pt x="140" y="136"/>
                    <a:pt x="144" y="139"/>
                    <a:pt x="144" y="144"/>
                  </a:cubicBezTo>
                  <a:lnTo>
                    <a:pt x="144" y="208"/>
                  </a:lnTo>
                  <a:close/>
                  <a:moveTo>
                    <a:pt x="224" y="208"/>
                  </a:moveTo>
                  <a:cubicBezTo>
                    <a:pt x="224" y="212"/>
                    <a:pt x="224" y="216"/>
                    <a:pt x="216" y="216"/>
                  </a:cubicBezTo>
                  <a:cubicBezTo>
                    <a:pt x="216" y="288"/>
                    <a:pt x="216" y="288"/>
                    <a:pt x="216" y="288"/>
                  </a:cubicBezTo>
                  <a:cubicBezTo>
                    <a:pt x="216" y="292"/>
                    <a:pt x="212" y="296"/>
                    <a:pt x="208" y="296"/>
                  </a:cubicBezTo>
                  <a:cubicBezTo>
                    <a:pt x="203" y="296"/>
                    <a:pt x="200" y="292"/>
                    <a:pt x="200" y="288"/>
                  </a:cubicBezTo>
                  <a:cubicBezTo>
                    <a:pt x="200" y="216"/>
                    <a:pt x="200" y="216"/>
                    <a:pt x="200" y="216"/>
                  </a:cubicBezTo>
                  <a:cubicBezTo>
                    <a:pt x="184" y="216"/>
                    <a:pt x="184" y="216"/>
                    <a:pt x="184" y="216"/>
                  </a:cubicBezTo>
                  <a:cubicBezTo>
                    <a:pt x="184" y="288"/>
                    <a:pt x="184" y="288"/>
                    <a:pt x="184" y="288"/>
                  </a:cubicBezTo>
                  <a:cubicBezTo>
                    <a:pt x="184" y="292"/>
                    <a:pt x="180" y="296"/>
                    <a:pt x="176" y="296"/>
                  </a:cubicBezTo>
                  <a:cubicBezTo>
                    <a:pt x="171" y="296"/>
                    <a:pt x="168" y="292"/>
                    <a:pt x="168" y="288"/>
                  </a:cubicBezTo>
                  <a:cubicBezTo>
                    <a:pt x="168" y="216"/>
                    <a:pt x="168" y="216"/>
                    <a:pt x="168" y="216"/>
                  </a:cubicBezTo>
                  <a:cubicBezTo>
                    <a:pt x="160" y="216"/>
                    <a:pt x="160" y="212"/>
                    <a:pt x="160" y="208"/>
                  </a:cubicBezTo>
                  <a:cubicBezTo>
                    <a:pt x="160" y="144"/>
                    <a:pt x="160" y="144"/>
                    <a:pt x="160" y="144"/>
                  </a:cubicBezTo>
                  <a:cubicBezTo>
                    <a:pt x="160" y="139"/>
                    <a:pt x="163" y="136"/>
                    <a:pt x="168" y="136"/>
                  </a:cubicBezTo>
                  <a:cubicBezTo>
                    <a:pt x="216" y="136"/>
                    <a:pt x="216" y="136"/>
                    <a:pt x="216" y="136"/>
                  </a:cubicBezTo>
                  <a:cubicBezTo>
                    <a:pt x="220" y="136"/>
                    <a:pt x="224" y="139"/>
                    <a:pt x="224" y="144"/>
                  </a:cubicBezTo>
                  <a:lnTo>
                    <a:pt x="224" y="208"/>
                  </a:lnTo>
                  <a:close/>
                  <a:moveTo>
                    <a:pt x="302" y="229"/>
                  </a:moveTo>
                  <a:cubicBezTo>
                    <a:pt x="300" y="231"/>
                    <a:pt x="296" y="232"/>
                    <a:pt x="296" y="232"/>
                  </a:cubicBezTo>
                  <a:cubicBezTo>
                    <a:pt x="296" y="288"/>
                    <a:pt x="296" y="288"/>
                    <a:pt x="296" y="288"/>
                  </a:cubicBezTo>
                  <a:cubicBezTo>
                    <a:pt x="296" y="292"/>
                    <a:pt x="292" y="296"/>
                    <a:pt x="288" y="296"/>
                  </a:cubicBezTo>
                  <a:cubicBezTo>
                    <a:pt x="283" y="296"/>
                    <a:pt x="280" y="292"/>
                    <a:pt x="280" y="288"/>
                  </a:cubicBezTo>
                  <a:cubicBezTo>
                    <a:pt x="280" y="232"/>
                    <a:pt x="280" y="232"/>
                    <a:pt x="280" y="232"/>
                  </a:cubicBezTo>
                  <a:cubicBezTo>
                    <a:pt x="264" y="232"/>
                    <a:pt x="264" y="232"/>
                    <a:pt x="264" y="232"/>
                  </a:cubicBezTo>
                  <a:cubicBezTo>
                    <a:pt x="264" y="288"/>
                    <a:pt x="264" y="288"/>
                    <a:pt x="264" y="288"/>
                  </a:cubicBezTo>
                  <a:cubicBezTo>
                    <a:pt x="264" y="292"/>
                    <a:pt x="260" y="296"/>
                    <a:pt x="256" y="296"/>
                  </a:cubicBezTo>
                  <a:cubicBezTo>
                    <a:pt x="251" y="296"/>
                    <a:pt x="248" y="292"/>
                    <a:pt x="248" y="288"/>
                  </a:cubicBezTo>
                  <a:cubicBezTo>
                    <a:pt x="248" y="232"/>
                    <a:pt x="248" y="232"/>
                    <a:pt x="248" y="232"/>
                  </a:cubicBezTo>
                  <a:cubicBezTo>
                    <a:pt x="248" y="232"/>
                    <a:pt x="243" y="231"/>
                    <a:pt x="241" y="229"/>
                  </a:cubicBezTo>
                  <a:cubicBezTo>
                    <a:pt x="240" y="227"/>
                    <a:pt x="239" y="224"/>
                    <a:pt x="240" y="222"/>
                  </a:cubicBezTo>
                  <a:cubicBezTo>
                    <a:pt x="256" y="142"/>
                    <a:pt x="256" y="142"/>
                    <a:pt x="256" y="142"/>
                  </a:cubicBezTo>
                  <a:cubicBezTo>
                    <a:pt x="257" y="138"/>
                    <a:pt x="260" y="136"/>
                    <a:pt x="264" y="136"/>
                  </a:cubicBezTo>
                  <a:cubicBezTo>
                    <a:pt x="280" y="136"/>
                    <a:pt x="280" y="136"/>
                    <a:pt x="280" y="136"/>
                  </a:cubicBezTo>
                  <a:cubicBezTo>
                    <a:pt x="283" y="136"/>
                    <a:pt x="287" y="138"/>
                    <a:pt x="288" y="142"/>
                  </a:cubicBezTo>
                  <a:cubicBezTo>
                    <a:pt x="304" y="222"/>
                    <a:pt x="304" y="222"/>
                    <a:pt x="304" y="222"/>
                  </a:cubicBezTo>
                  <a:cubicBezTo>
                    <a:pt x="304" y="224"/>
                    <a:pt x="303" y="227"/>
                    <a:pt x="302" y="229"/>
                  </a:cubicBezTo>
                  <a:close/>
                </a:path>
              </a:pathLst>
            </a:custGeom>
            <a:solidFill>
              <a:srgbClr val="004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203" tIns="39101" rIns="78203" bIns="39101" numCol="1" anchor="t" anchorCtr="0" compatLnSpc="1">
              <a:prstTxWarp prst="textNoShape">
                <a:avLst/>
              </a:prstTxWarp>
            </a:bodyPr>
            <a:lstStyle/>
            <a:p>
              <a:endParaRPr lang="en-US" sz="1539" dirty="0"/>
            </a:p>
          </p:txBody>
        </p:sp>
        <p:sp>
          <p:nvSpPr>
            <p:cNvPr id="23" name="Freeform 11">
              <a:extLst>
                <a:ext uri="{FF2B5EF4-FFF2-40B4-BE49-F238E27FC236}">
                  <a16:creationId xmlns:a16="http://schemas.microsoft.com/office/drawing/2014/main" id="{F7A63A6E-D2F0-7309-C979-1D5C65201F2D}"/>
                </a:ext>
              </a:extLst>
            </p:cNvPr>
            <p:cNvSpPr>
              <a:spLocks/>
            </p:cNvSpPr>
            <p:nvPr/>
          </p:nvSpPr>
          <p:spPr bwMode="auto">
            <a:xfrm>
              <a:off x="6729413" y="5135563"/>
              <a:ext cx="119062" cy="261938"/>
            </a:xfrm>
            <a:custGeom>
              <a:avLst/>
              <a:gdLst>
                <a:gd name="T0" fmla="*/ 34 w 75"/>
                <a:gd name="T1" fmla="*/ 0 h 165"/>
                <a:gd name="T2" fmla="*/ 0 w 75"/>
                <a:gd name="T3" fmla="*/ 165 h 165"/>
                <a:gd name="T4" fmla="*/ 75 w 75"/>
                <a:gd name="T5" fmla="*/ 165 h 165"/>
                <a:gd name="T6" fmla="*/ 41 w 75"/>
                <a:gd name="T7" fmla="*/ 0 h 165"/>
                <a:gd name="T8" fmla="*/ 34 w 75"/>
                <a:gd name="T9" fmla="*/ 0 h 165"/>
              </a:gdLst>
              <a:ahLst/>
              <a:cxnLst>
                <a:cxn ang="0">
                  <a:pos x="T0" y="T1"/>
                </a:cxn>
                <a:cxn ang="0">
                  <a:pos x="T2" y="T3"/>
                </a:cxn>
                <a:cxn ang="0">
                  <a:pos x="T4" y="T5"/>
                </a:cxn>
                <a:cxn ang="0">
                  <a:pos x="T6" y="T7"/>
                </a:cxn>
                <a:cxn ang="0">
                  <a:pos x="T8" y="T9"/>
                </a:cxn>
              </a:cxnLst>
              <a:rect l="0" t="0" r="r" b="b"/>
              <a:pathLst>
                <a:path w="75" h="165">
                  <a:moveTo>
                    <a:pt x="34" y="0"/>
                  </a:moveTo>
                  <a:lnTo>
                    <a:pt x="0" y="165"/>
                  </a:lnTo>
                  <a:lnTo>
                    <a:pt x="75" y="165"/>
                  </a:lnTo>
                  <a:lnTo>
                    <a:pt x="41" y="0"/>
                  </a:lnTo>
                  <a:lnTo>
                    <a:pt x="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203" tIns="39101" rIns="78203" bIns="39101" numCol="1" anchor="t" anchorCtr="0" compatLnSpc="1">
              <a:prstTxWarp prst="textNoShape">
                <a:avLst/>
              </a:prstTxWarp>
            </a:bodyPr>
            <a:lstStyle/>
            <a:p>
              <a:endParaRPr lang="en-US" sz="1539"/>
            </a:p>
          </p:txBody>
        </p:sp>
      </p:grpSp>
      <p:sp>
        <p:nvSpPr>
          <p:cNvPr id="24" name="Google Shape;566;p37">
            <a:extLst>
              <a:ext uri="{FF2B5EF4-FFF2-40B4-BE49-F238E27FC236}">
                <a16:creationId xmlns:a16="http://schemas.microsoft.com/office/drawing/2014/main" id="{075CCE28-D2B9-379C-607E-DCAE7F573797}"/>
              </a:ext>
            </a:extLst>
          </p:cNvPr>
          <p:cNvSpPr txBox="1"/>
          <p:nvPr/>
        </p:nvSpPr>
        <p:spPr>
          <a:xfrm>
            <a:off x="5234511" y="3351997"/>
            <a:ext cx="3043295" cy="315599"/>
          </a:xfrm>
          <a:prstGeom prst="rect">
            <a:avLst/>
          </a:prstGeom>
          <a:noFill/>
          <a:ln>
            <a:noFill/>
          </a:ln>
        </p:spPr>
        <p:txBody>
          <a:bodyPr spcFirstLastPara="1" wrap="square" lIns="0" tIns="0" rIns="0" bIns="0" anchor="ctr" anchorCtr="0">
            <a:noAutofit/>
          </a:bodyPr>
          <a:lstStyle/>
          <a:p>
            <a:pPr marL="0" marR="0" lvl="0" indent="0" rtl="0">
              <a:lnSpc>
                <a:spcPct val="100000"/>
              </a:lnSpc>
              <a:spcBef>
                <a:spcPts val="500"/>
              </a:spcBef>
              <a:spcAft>
                <a:spcPts val="0"/>
              </a:spcAft>
              <a:buClr>
                <a:srgbClr val="A58E7C"/>
              </a:buClr>
              <a:buSzPts val="2800"/>
              <a:buFont typeface="Arial"/>
              <a:buNone/>
            </a:pPr>
            <a:r>
              <a:rPr lang="fr-FR" sz="1200" b="1" i="1" u="none" strike="noStrike" cap="none" dirty="0" err="1">
                <a:solidFill>
                  <a:srgbClr val="3B2182"/>
                </a:solidFill>
                <a:latin typeface="Cocomat pro"/>
                <a:sym typeface="Arial"/>
              </a:rPr>
              <a:t>Monetizing</a:t>
            </a:r>
            <a:r>
              <a:rPr lang="fr-FR" sz="1200" b="1" i="1" u="none" strike="noStrike" cap="none" dirty="0">
                <a:solidFill>
                  <a:srgbClr val="3B2182"/>
                </a:solidFill>
                <a:latin typeface="Cocomat pro"/>
                <a:sym typeface="Arial"/>
              </a:rPr>
              <a:t> </a:t>
            </a:r>
            <a:r>
              <a:rPr lang="fr-FR" sz="1600" b="1" i="1" dirty="0">
                <a:solidFill>
                  <a:srgbClr val="3B2182"/>
                </a:solidFill>
                <a:latin typeface="Cocomat pro"/>
              </a:rPr>
              <a:t>11</a:t>
            </a:r>
            <a:r>
              <a:rPr lang="fr-FR" sz="1200" b="1" i="1" u="none" strike="noStrike" cap="none" dirty="0">
                <a:solidFill>
                  <a:srgbClr val="3B2182"/>
                </a:solidFill>
                <a:latin typeface="Cocomat pro"/>
                <a:sym typeface="Arial"/>
              </a:rPr>
              <a:t> candidates in 2026, </a:t>
            </a:r>
            <a:r>
              <a:rPr lang="fr-FR" sz="2000" b="1" i="1" u="none" strike="noStrike" cap="none" dirty="0">
                <a:solidFill>
                  <a:srgbClr val="3B2182"/>
                </a:solidFill>
                <a:latin typeface="Cocomat pro"/>
                <a:sym typeface="Arial"/>
              </a:rPr>
              <a:t>26</a:t>
            </a:r>
            <a:r>
              <a:rPr lang="fr-FR" sz="1200" b="1" i="1" u="none" strike="noStrike" cap="none" dirty="0">
                <a:solidFill>
                  <a:srgbClr val="3B2182"/>
                </a:solidFill>
                <a:latin typeface="Cocomat pro"/>
                <a:sym typeface="Arial"/>
              </a:rPr>
              <a:t> in 2030</a:t>
            </a:r>
            <a:endParaRPr sz="1100" b="0" i="1" u="none" strike="noStrike" cap="none" dirty="0">
              <a:solidFill>
                <a:srgbClr val="3B2182"/>
              </a:solidFill>
              <a:latin typeface="Cocomat pro"/>
              <a:sym typeface="Arial"/>
            </a:endParaRPr>
          </a:p>
          <a:p>
            <a:pPr marL="0" marR="0" lvl="0" indent="0" rtl="0">
              <a:lnSpc>
                <a:spcPct val="100000"/>
              </a:lnSpc>
              <a:spcBef>
                <a:spcPts val="500"/>
              </a:spcBef>
              <a:spcAft>
                <a:spcPts val="0"/>
              </a:spcAft>
              <a:buClr>
                <a:srgbClr val="A58E7C"/>
              </a:buClr>
              <a:buSzPts val="2800"/>
              <a:buFont typeface="Arial"/>
              <a:buNone/>
            </a:pPr>
            <a:endParaRPr sz="800" b="1" i="1" u="none" strike="noStrike" cap="none" dirty="0">
              <a:solidFill>
                <a:srgbClr val="3B2182"/>
              </a:solidFill>
              <a:latin typeface="Cocomat pro"/>
              <a:sym typeface="Arial"/>
            </a:endParaRPr>
          </a:p>
        </p:txBody>
      </p:sp>
      <p:sp>
        <p:nvSpPr>
          <p:cNvPr id="25" name="Freeform 393">
            <a:extLst>
              <a:ext uri="{FF2B5EF4-FFF2-40B4-BE49-F238E27FC236}">
                <a16:creationId xmlns:a16="http://schemas.microsoft.com/office/drawing/2014/main" id="{9152CF19-2D81-E433-AB34-8AF88C5781BE}"/>
              </a:ext>
            </a:extLst>
          </p:cNvPr>
          <p:cNvSpPr>
            <a:spLocks noChangeAspect="1" noEditPoints="1"/>
          </p:cNvSpPr>
          <p:nvPr/>
        </p:nvSpPr>
        <p:spPr bwMode="auto">
          <a:xfrm>
            <a:off x="4705006" y="2809423"/>
            <a:ext cx="314674" cy="315599"/>
          </a:xfrm>
          <a:custGeom>
            <a:avLst/>
            <a:gdLst>
              <a:gd name="T0" fmla="*/ 0 w 512"/>
              <a:gd name="T1" fmla="*/ 256 h 512"/>
              <a:gd name="T2" fmla="*/ 512 w 512"/>
              <a:gd name="T3" fmla="*/ 256 h 512"/>
              <a:gd name="T4" fmla="*/ 231 w 512"/>
              <a:gd name="T5" fmla="*/ 381 h 512"/>
              <a:gd name="T6" fmla="*/ 216 w 512"/>
              <a:gd name="T7" fmla="*/ 382 h 512"/>
              <a:gd name="T8" fmla="*/ 177 w 512"/>
              <a:gd name="T9" fmla="*/ 372 h 512"/>
              <a:gd name="T10" fmla="*/ 161 w 512"/>
              <a:gd name="T11" fmla="*/ 324 h 512"/>
              <a:gd name="T12" fmla="*/ 172 w 512"/>
              <a:gd name="T13" fmla="*/ 250 h 512"/>
              <a:gd name="T14" fmla="*/ 149 w 512"/>
              <a:gd name="T15" fmla="*/ 240 h 512"/>
              <a:gd name="T16" fmla="*/ 125 w 512"/>
              <a:gd name="T17" fmla="*/ 250 h 512"/>
              <a:gd name="T18" fmla="*/ 136 w 512"/>
              <a:gd name="T19" fmla="*/ 324 h 512"/>
              <a:gd name="T20" fmla="*/ 121 w 512"/>
              <a:gd name="T21" fmla="*/ 372 h 512"/>
              <a:gd name="T22" fmla="*/ 107 w 512"/>
              <a:gd name="T23" fmla="*/ 366 h 512"/>
              <a:gd name="T24" fmla="*/ 118 w 512"/>
              <a:gd name="T25" fmla="*/ 336 h 512"/>
              <a:gd name="T26" fmla="*/ 109 w 512"/>
              <a:gd name="T27" fmla="*/ 237 h 512"/>
              <a:gd name="T28" fmla="*/ 149 w 512"/>
              <a:gd name="T29" fmla="*/ 218 h 512"/>
              <a:gd name="T30" fmla="*/ 149 w 512"/>
              <a:gd name="T31" fmla="*/ 218 h 512"/>
              <a:gd name="T32" fmla="*/ 189 w 512"/>
              <a:gd name="T33" fmla="*/ 237 h 512"/>
              <a:gd name="T34" fmla="*/ 180 w 512"/>
              <a:gd name="T35" fmla="*/ 336 h 512"/>
              <a:gd name="T36" fmla="*/ 198 w 512"/>
              <a:gd name="T37" fmla="*/ 355 h 512"/>
              <a:gd name="T38" fmla="*/ 231 w 512"/>
              <a:gd name="T39" fmla="*/ 381 h 512"/>
              <a:gd name="T40" fmla="*/ 405 w 512"/>
              <a:gd name="T41" fmla="*/ 330 h 512"/>
              <a:gd name="T42" fmla="*/ 213 w 512"/>
              <a:gd name="T43" fmla="*/ 320 h 512"/>
              <a:gd name="T44" fmla="*/ 394 w 512"/>
              <a:gd name="T45" fmla="*/ 309 h 512"/>
              <a:gd name="T46" fmla="*/ 170 w 512"/>
              <a:gd name="T47" fmla="*/ 181 h 512"/>
              <a:gd name="T48" fmla="*/ 160 w 512"/>
              <a:gd name="T49" fmla="*/ 202 h 512"/>
              <a:gd name="T50" fmla="*/ 149 w 512"/>
              <a:gd name="T51" fmla="*/ 170 h 512"/>
              <a:gd name="T52" fmla="*/ 405 w 512"/>
              <a:gd name="T53" fmla="*/ 160 h 512"/>
              <a:gd name="T54" fmla="*/ 416 w 512"/>
              <a:gd name="T55" fmla="*/ 320 h 512"/>
              <a:gd name="T56" fmla="*/ 362 w 512"/>
              <a:gd name="T57" fmla="*/ 256 h 512"/>
              <a:gd name="T58" fmla="*/ 362 w 512"/>
              <a:gd name="T59" fmla="*/ 277 h 512"/>
              <a:gd name="T60" fmla="*/ 224 w 512"/>
              <a:gd name="T61" fmla="*/ 266 h 512"/>
              <a:gd name="T62" fmla="*/ 224 w 512"/>
              <a:gd name="T63" fmla="*/ 224 h 512"/>
              <a:gd name="T64" fmla="*/ 362 w 512"/>
              <a:gd name="T65" fmla="*/ 213 h 512"/>
              <a:gd name="T66" fmla="*/ 362 w 512"/>
              <a:gd name="T67" fmla="*/ 234 h 512"/>
              <a:gd name="T68" fmla="*/ 224 w 512"/>
              <a:gd name="T69"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31" y="381"/>
                </a:moveTo>
                <a:cubicBezTo>
                  <a:pt x="229" y="383"/>
                  <a:pt x="226" y="384"/>
                  <a:pt x="223" y="384"/>
                </a:cubicBezTo>
                <a:cubicBezTo>
                  <a:pt x="221" y="384"/>
                  <a:pt x="218" y="383"/>
                  <a:pt x="216" y="382"/>
                </a:cubicBezTo>
                <a:cubicBezTo>
                  <a:pt x="213" y="379"/>
                  <a:pt x="200" y="377"/>
                  <a:pt x="194" y="376"/>
                </a:cubicBezTo>
                <a:cubicBezTo>
                  <a:pt x="187" y="375"/>
                  <a:pt x="181" y="374"/>
                  <a:pt x="177" y="372"/>
                </a:cubicBezTo>
                <a:cubicBezTo>
                  <a:pt x="167" y="369"/>
                  <a:pt x="162" y="357"/>
                  <a:pt x="160" y="350"/>
                </a:cubicBezTo>
                <a:cubicBezTo>
                  <a:pt x="159" y="343"/>
                  <a:pt x="156" y="332"/>
                  <a:pt x="161" y="324"/>
                </a:cubicBezTo>
                <a:cubicBezTo>
                  <a:pt x="167" y="317"/>
                  <a:pt x="173" y="302"/>
                  <a:pt x="176" y="291"/>
                </a:cubicBezTo>
                <a:cubicBezTo>
                  <a:pt x="180" y="272"/>
                  <a:pt x="179" y="258"/>
                  <a:pt x="172" y="250"/>
                </a:cubicBezTo>
                <a:cubicBezTo>
                  <a:pt x="164" y="240"/>
                  <a:pt x="149" y="240"/>
                  <a:pt x="149" y="240"/>
                </a:cubicBezTo>
                <a:cubicBezTo>
                  <a:pt x="149" y="240"/>
                  <a:pt x="149" y="240"/>
                  <a:pt x="149" y="240"/>
                </a:cubicBezTo>
                <a:cubicBezTo>
                  <a:pt x="149" y="240"/>
                  <a:pt x="149" y="240"/>
                  <a:pt x="149" y="240"/>
                </a:cubicBezTo>
                <a:cubicBezTo>
                  <a:pt x="148" y="240"/>
                  <a:pt x="134" y="240"/>
                  <a:pt x="125" y="250"/>
                </a:cubicBezTo>
                <a:cubicBezTo>
                  <a:pt x="119" y="259"/>
                  <a:pt x="118" y="272"/>
                  <a:pt x="122" y="291"/>
                </a:cubicBezTo>
                <a:cubicBezTo>
                  <a:pt x="125" y="302"/>
                  <a:pt x="131" y="317"/>
                  <a:pt x="136" y="324"/>
                </a:cubicBezTo>
                <a:cubicBezTo>
                  <a:pt x="142" y="332"/>
                  <a:pt x="139" y="344"/>
                  <a:pt x="137" y="350"/>
                </a:cubicBezTo>
                <a:cubicBezTo>
                  <a:pt x="135" y="357"/>
                  <a:pt x="131" y="369"/>
                  <a:pt x="121" y="372"/>
                </a:cubicBezTo>
                <a:cubicBezTo>
                  <a:pt x="120" y="373"/>
                  <a:pt x="118" y="373"/>
                  <a:pt x="117" y="373"/>
                </a:cubicBezTo>
                <a:cubicBezTo>
                  <a:pt x="113" y="373"/>
                  <a:pt x="109" y="370"/>
                  <a:pt x="107" y="366"/>
                </a:cubicBezTo>
                <a:cubicBezTo>
                  <a:pt x="105" y="361"/>
                  <a:pt x="108" y="354"/>
                  <a:pt x="113" y="352"/>
                </a:cubicBezTo>
                <a:cubicBezTo>
                  <a:pt x="115" y="351"/>
                  <a:pt x="119" y="340"/>
                  <a:pt x="118" y="336"/>
                </a:cubicBezTo>
                <a:cubicBezTo>
                  <a:pt x="112" y="326"/>
                  <a:pt x="105" y="310"/>
                  <a:pt x="101" y="296"/>
                </a:cubicBezTo>
                <a:cubicBezTo>
                  <a:pt x="95" y="270"/>
                  <a:pt x="98" y="250"/>
                  <a:pt x="109" y="237"/>
                </a:cubicBezTo>
                <a:cubicBezTo>
                  <a:pt x="123" y="219"/>
                  <a:pt x="146" y="218"/>
                  <a:pt x="149" y="218"/>
                </a:cubicBezTo>
                <a:cubicBezTo>
                  <a:pt x="149" y="218"/>
                  <a:pt x="149" y="218"/>
                  <a:pt x="149" y="218"/>
                </a:cubicBezTo>
                <a:cubicBezTo>
                  <a:pt x="149" y="218"/>
                  <a:pt x="149" y="218"/>
                  <a:pt x="149" y="218"/>
                </a:cubicBezTo>
                <a:cubicBezTo>
                  <a:pt x="149" y="218"/>
                  <a:pt x="149" y="218"/>
                  <a:pt x="149" y="218"/>
                </a:cubicBezTo>
                <a:cubicBezTo>
                  <a:pt x="149" y="218"/>
                  <a:pt x="149" y="218"/>
                  <a:pt x="149" y="218"/>
                </a:cubicBezTo>
                <a:cubicBezTo>
                  <a:pt x="153" y="218"/>
                  <a:pt x="175" y="219"/>
                  <a:pt x="189" y="237"/>
                </a:cubicBezTo>
                <a:cubicBezTo>
                  <a:pt x="200" y="250"/>
                  <a:pt x="203" y="270"/>
                  <a:pt x="196" y="296"/>
                </a:cubicBezTo>
                <a:cubicBezTo>
                  <a:pt x="193" y="310"/>
                  <a:pt x="186" y="326"/>
                  <a:pt x="180" y="336"/>
                </a:cubicBezTo>
                <a:cubicBezTo>
                  <a:pt x="179" y="340"/>
                  <a:pt x="183" y="351"/>
                  <a:pt x="185" y="353"/>
                </a:cubicBezTo>
                <a:cubicBezTo>
                  <a:pt x="187" y="353"/>
                  <a:pt x="193" y="354"/>
                  <a:pt x="198" y="355"/>
                </a:cubicBezTo>
                <a:cubicBezTo>
                  <a:pt x="210" y="357"/>
                  <a:pt x="223" y="359"/>
                  <a:pt x="230" y="366"/>
                </a:cubicBezTo>
                <a:cubicBezTo>
                  <a:pt x="235" y="370"/>
                  <a:pt x="235" y="376"/>
                  <a:pt x="231" y="381"/>
                </a:cubicBezTo>
                <a:close/>
                <a:moveTo>
                  <a:pt x="416" y="320"/>
                </a:moveTo>
                <a:cubicBezTo>
                  <a:pt x="416" y="326"/>
                  <a:pt x="411" y="330"/>
                  <a:pt x="405" y="330"/>
                </a:cubicBezTo>
                <a:cubicBezTo>
                  <a:pt x="224" y="330"/>
                  <a:pt x="224" y="330"/>
                  <a:pt x="224" y="330"/>
                </a:cubicBezTo>
                <a:cubicBezTo>
                  <a:pt x="218" y="330"/>
                  <a:pt x="213" y="326"/>
                  <a:pt x="213" y="320"/>
                </a:cubicBezTo>
                <a:cubicBezTo>
                  <a:pt x="213" y="314"/>
                  <a:pt x="218" y="309"/>
                  <a:pt x="224" y="309"/>
                </a:cubicBezTo>
                <a:cubicBezTo>
                  <a:pt x="394" y="309"/>
                  <a:pt x="394" y="309"/>
                  <a:pt x="394" y="309"/>
                </a:cubicBezTo>
                <a:cubicBezTo>
                  <a:pt x="394" y="181"/>
                  <a:pt x="394" y="181"/>
                  <a:pt x="394" y="181"/>
                </a:cubicBezTo>
                <a:cubicBezTo>
                  <a:pt x="170" y="181"/>
                  <a:pt x="170" y="181"/>
                  <a:pt x="170" y="181"/>
                </a:cubicBezTo>
                <a:cubicBezTo>
                  <a:pt x="170" y="192"/>
                  <a:pt x="170" y="192"/>
                  <a:pt x="170" y="192"/>
                </a:cubicBezTo>
                <a:cubicBezTo>
                  <a:pt x="170" y="198"/>
                  <a:pt x="166" y="202"/>
                  <a:pt x="160" y="202"/>
                </a:cubicBezTo>
                <a:cubicBezTo>
                  <a:pt x="154" y="202"/>
                  <a:pt x="149" y="198"/>
                  <a:pt x="149" y="192"/>
                </a:cubicBezTo>
                <a:cubicBezTo>
                  <a:pt x="149" y="170"/>
                  <a:pt x="149" y="170"/>
                  <a:pt x="149" y="170"/>
                </a:cubicBezTo>
                <a:cubicBezTo>
                  <a:pt x="149" y="164"/>
                  <a:pt x="154" y="160"/>
                  <a:pt x="160" y="160"/>
                </a:cubicBezTo>
                <a:cubicBezTo>
                  <a:pt x="405" y="160"/>
                  <a:pt x="405" y="160"/>
                  <a:pt x="405" y="160"/>
                </a:cubicBezTo>
                <a:cubicBezTo>
                  <a:pt x="411" y="160"/>
                  <a:pt x="416" y="164"/>
                  <a:pt x="416" y="170"/>
                </a:cubicBezTo>
                <a:lnTo>
                  <a:pt x="416" y="320"/>
                </a:lnTo>
                <a:close/>
                <a:moveTo>
                  <a:pt x="234" y="256"/>
                </a:moveTo>
                <a:cubicBezTo>
                  <a:pt x="362" y="256"/>
                  <a:pt x="362" y="256"/>
                  <a:pt x="362" y="256"/>
                </a:cubicBezTo>
                <a:cubicBezTo>
                  <a:pt x="368" y="256"/>
                  <a:pt x="373" y="260"/>
                  <a:pt x="373" y="266"/>
                </a:cubicBezTo>
                <a:cubicBezTo>
                  <a:pt x="373" y="272"/>
                  <a:pt x="368" y="277"/>
                  <a:pt x="362" y="277"/>
                </a:cubicBezTo>
                <a:cubicBezTo>
                  <a:pt x="234" y="277"/>
                  <a:pt x="234" y="277"/>
                  <a:pt x="234" y="277"/>
                </a:cubicBezTo>
                <a:cubicBezTo>
                  <a:pt x="228" y="277"/>
                  <a:pt x="224" y="272"/>
                  <a:pt x="224" y="266"/>
                </a:cubicBezTo>
                <a:cubicBezTo>
                  <a:pt x="224" y="260"/>
                  <a:pt x="228" y="256"/>
                  <a:pt x="234" y="256"/>
                </a:cubicBezTo>
                <a:close/>
                <a:moveTo>
                  <a:pt x="224" y="224"/>
                </a:moveTo>
                <a:cubicBezTo>
                  <a:pt x="224" y="218"/>
                  <a:pt x="228" y="213"/>
                  <a:pt x="234" y="213"/>
                </a:cubicBezTo>
                <a:cubicBezTo>
                  <a:pt x="362" y="213"/>
                  <a:pt x="362" y="213"/>
                  <a:pt x="362" y="213"/>
                </a:cubicBezTo>
                <a:cubicBezTo>
                  <a:pt x="368" y="213"/>
                  <a:pt x="373" y="218"/>
                  <a:pt x="373" y="224"/>
                </a:cubicBezTo>
                <a:cubicBezTo>
                  <a:pt x="373" y="230"/>
                  <a:pt x="368" y="234"/>
                  <a:pt x="362" y="234"/>
                </a:cubicBezTo>
                <a:cubicBezTo>
                  <a:pt x="234" y="234"/>
                  <a:pt x="234" y="234"/>
                  <a:pt x="234" y="234"/>
                </a:cubicBezTo>
                <a:cubicBezTo>
                  <a:pt x="228" y="234"/>
                  <a:pt x="224" y="230"/>
                  <a:pt x="224" y="224"/>
                </a:cubicBezTo>
                <a:close/>
              </a:path>
            </a:pathLst>
          </a:custGeom>
          <a:solidFill>
            <a:srgbClr val="478473"/>
          </a:solidFill>
          <a:ln>
            <a:noFill/>
          </a:ln>
        </p:spPr>
        <p:txBody>
          <a:bodyPr vert="horz" wrap="square" lIns="78203" tIns="39101" rIns="78203" bIns="39101" numCol="1" anchor="t" anchorCtr="0" compatLnSpc="1">
            <a:prstTxWarp prst="textNoShape">
              <a:avLst/>
            </a:prstTxWarp>
          </a:bodyPr>
          <a:lstStyle/>
          <a:p>
            <a:endParaRPr lang="en-GB" sz="1539"/>
          </a:p>
        </p:txBody>
      </p:sp>
      <p:sp>
        <p:nvSpPr>
          <p:cNvPr id="26" name="Google Shape;566;p37">
            <a:extLst>
              <a:ext uri="{FF2B5EF4-FFF2-40B4-BE49-F238E27FC236}">
                <a16:creationId xmlns:a16="http://schemas.microsoft.com/office/drawing/2014/main" id="{5361D7A3-39F9-0377-59F5-B33EA9402E59}"/>
              </a:ext>
            </a:extLst>
          </p:cNvPr>
          <p:cNvSpPr txBox="1"/>
          <p:nvPr/>
        </p:nvSpPr>
        <p:spPr>
          <a:xfrm>
            <a:off x="5234510" y="2817821"/>
            <a:ext cx="3043295" cy="315599"/>
          </a:xfrm>
          <a:prstGeom prst="rect">
            <a:avLst/>
          </a:prstGeom>
          <a:noFill/>
          <a:ln>
            <a:noFill/>
          </a:ln>
        </p:spPr>
        <p:txBody>
          <a:bodyPr spcFirstLastPara="1" wrap="square" lIns="0" tIns="0" rIns="0" bIns="0" anchor="ctr" anchorCtr="0">
            <a:noAutofit/>
          </a:bodyPr>
          <a:lstStyle/>
          <a:p>
            <a:pPr marL="0" marR="0" lvl="0" indent="0" rtl="0">
              <a:lnSpc>
                <a:spcPct val="100000"/>
              </a:lnSpc>
              <a:spcBef>
                <a:spcPts val="500"/>
              </a:spcBef>
              <a:spcAft>
                <a:spcPts val="0"/>
              </a:spcAft>
              <a:buClr>
                <a:srgbClr val="A58E7C"/>
              </a:buClr>
              <a:buSzPts val="2800"/>
              <a:buFont typeface="Arial"/>
              <a:buNone/>
            </a:pPr>
            <a:r>
              <a:rPr lang="fr-FR" sz="1600" b="1" i="1" u="none" strike="noStrike" cap="none" dirty="0">
                <a:solidFill>
                  <a:srgbClr val="478473"/>
                </a:solidFill>
                <a:latin typeface="Cocomat pro"/>
                <a:sym typeface="Arial"/>
              </a:rPr>
              <a:t>50 </a:t>
            </a:r>
            <a:r>
              <a:rPr lang="fr-FR" sz="1200" b="1" i="1" u="none" strike="noStrike" cap="none" dirty="0" err="1">
                <a:solidFill>
                  <a:srgbClr val="478473"/>
                </a:solidFill>
                <a:latin typeface="Cocomat pro"/>
                <a:sym typeface="Arial"/>
              </a:rPr>
              <a:t>advisory</a:t>
            </a:r>
            <a:r>
              <a:rPr lang="fr-FR" sz="1200" b="1" i="1" u="none" strike="noStrike" cap="none" dirty="0">
                <a:solidFill>
                  <a:srgbClr val="478473"/>
                </a:solidFill>
                <a:latin typeface="Cocomat pro"/>
                <a:sym typeface="Arial"/>
              </a:rPr>
              <a:t> </a:t>
            </a:r>
            <a:r>
              <a:rPr lang="fr-FR" sz="1200" b="1" i="1" u="none" strike="noStrike" cap="none" dirty="0" err="1">
                <a:solidFill>
                  <a:srgbClr val="478473"/>
                </a:solidFill>
                <a:latin typeface="Cocomat pro"/>
                <a:sym typeface="Arial"/>
              </a:rPr>
              <a:t>days</a:t>
            </a:r>
            <a:r>
              <a:rPr lang="fr-FR" sz="1200" b="1" i="1" u="none" strike="noStrike" cap="none" dirty="0">
                <a:solidFill>
                  <a:srgbClr val="478473"/>
                </a:solidFill>
                <a:latin typeface="Cocomat pro"/>
                <a:sym typeface="Arial"/>
              </a:rPr>
              <a:t> in 2026, </a:t>
            </a:r>
            <a:r>
              <a:rPr lang="fr-FR" sz="2000" b="1" i="1" u="none" strike="noStrike" cap="none" dirty="0">
                <a:solidFill>
                  <a:srgbClr val="478473"/>
                </a:solidFill>
                <a:latin typeface="Cocomat pro"/>
                <a:sym typeface="Arial"/>
              </a:rPr>
              <a:t>150</a:t>
            </a:r>
            <a:r>
              <a:rPr lang="fr-FR" sz="1200" b="1" i="1" u="none" strike="noStrike" cap="none" dirty="0">
                <a:solidFill>
                  <a:srgbClr val="478473"/>
                </a:solidFill>
                <a:latin typeface="Cocomat pro"/>
                <a:sym typeface="Arial"/>
              </a:rPr>
              <a:t> in 2030</a:t>
            </a:r>
            <a:endParaRPr sz="1100" b="0" i="1" u="none" strike="noStrike" cap="none" dirty="0">
              <a:solidFill>
                <a:srgbClr val="478473"/>
              </a:solidFill>
              <a:latin typeface="Cocomat pro"/>
              <a:sym typeface="Arial"/>
            </a:endParaRPr>
          </a:p>
          <a:p>
            <a:pPr marL="0" marR="0" lvl="0" indent="0" rtl="0">
              <a:lnSpc>
                <a:spcPct val="100000"/>
              </a:lnSpc>
              <a:spcBef>
                <a:spcPts val="500"/>
              </a:spcBef>
              <a:spcAft>
                <a:spcPts val="0"/>
              </a:spcAft>
              <a:buClr>
                <a:srgbClr val="A58E7C"/>
              </a:buClr>
              <a:buSzPts val="2800"/>
              <a:buFont typeface="Arial"/>
              <a:buNone/>
            </a:pPr>
            <a:endParaRPr sz="800" b="1" i="1" u="none" strike="noStrike" cap="none" dirty="0">
              <a:solidFill>
                <a:srgbClr val="478473"/>
              </a:solidFill>
              <a:latin typeface="Cocomat pro"/>
              <a:sym typeface="Arial"/>
            </a:endParaRPr>
          </a:p>
        </p:txBody>
      </p:sp>
      <p:grpSp>
        <p:nvGrpSpPr>
          <p:cNvPr id="27" name="Group 681">
            <a:extLst>
              <a:ext uri="{FF2B5EF4-FFF2-40B4-BE49-F238E27FC236}">
                <a16:creationId xmlns:a16="http://schemas.microsoft.com/office/drawing/2014/main" id="{085B939C-060D-C235-E3BA-C43C4F114914}"/>
              </a:ext>
            </a:extLst>
          </p:cNvPr>
          <p:cNvGrpSpPr>
            <a:grpSpLocks noChangeAspect="1"/>
          </p:cNvGrpSpPr>
          <p:nvPr/>
        </p:nvGrpSpPr>
        <p:grpSpPr bwMode="auto">
          <a:xfrm>
            <a:off x="4705802" y="2275247"/>
            <a:ext cx="315599" cy="315599"/>
            <a:chOff x="6210" y="2696"/>
            <a:chExt cx="340" cy="340"/>
          </a:xfrm>
          <a:solidFill>
            <a:schemeClr val="bg1">
              <a:lumMod val="65000"/>
            </a:schemeClr>
          </a:solidFill>
        </p:grpSpPr>
        <p:sp>
          <p:nvSpPr>
            <p:cNvPr id="28" name="Freeform 682">
              <a:extLst>
                <a:ext uri="{FF2B5EF4-FFF2-40B4-BE49-F238E27FC236}">
                  <a16:creationId xmlns:a16="http://schemas.microsoft.com/office/drawing/2014/main" id="{C074899C-E21A-3810-700B-6210304C5E60}"/>
                </a:ext>
              </a:extLst>
            </p:cNvPr>
            <p:cNvSpPr>
              <a:spLocks/>
            </p:cNvSpPr>
            <p:nvPr/>
          </p:nvSpPr>
          <p:spPr bwMode="auto">
            <a:xfrm>
              <a:off x="6351" y="2911"/>
              <a:ext cx="57" cy="49"/>
            </a:xfrm>
            <a:custGeom>
              <a:avLst/>
              <a:gdLst>
                <a:gd name="T0" fmla="*/ 51 w 85"/>
                <a:gd name="T1" fmla="*/ 3 h 73"/>
                <a:gd name="T2" fmla="*/ 43 w 85"/>
                <a:gd name="T3" fmla="*/ 0 h 73"/>
                <a:gd name="T4" fmla="*/ 34 w 85"/>
                <a:gd name="T5" fmla="*/ 3 h 73"/>
                <a:gd name="T6" fmla="*/ 16 w 85"/>
                <a:gd name="T7" fmla="*/ 9 h 73"/>
                <a:gd name="T8" fmla="*/ 11 w 85"/>
                <a:gd name="T9" fmla="*/ 9 h 73"/>
                <a:gd name="T10" fmla="*/ 0 w 85"/>
                <a:gd name="T11" fmla="*/ 2 h 73"/>
                <a:gd name="T12" fmla="*/ 0 w 85"/>
                <a:gd name="T13" fmla="*/ 73 h 73"/>
                <a:gd name="T14" fmla="*/ 37 w 85"/>
                <a:gd name="T15" fmla="*/ 51 h 73"/>
                <a:gd name="T16" fmla="*/ 48 w 85"/>
                <a:gd name="T17" fmla="*/ 51 h 73"/>
                <a:gd name="T18" fmla="*/ 85 w 85"/>
                <a:gd name="T19" fmla="*/ 73 h 73"/>
                <a:gd name="T20" fmla="*/ 85 w 85"/>
                <a:gd name="T21" fmla="*/ 2 h 73"/>
                <a:gd name="T22" fmla="*/ 75 w 85"/>
                <a:gd name="T23" fmla="*/ 9 h 73"/>
                <a:gd name="T24" fmla="*/ 51 w 85"/>
                <a:gd name="T25" fmla="*/ 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3">
                  <a:moveTo>
                    <a:pt x="51" y="3"/>
                  </a:moveTo>
                  <a:cubicBezTo>
                    <a:pt x="49" y="2"/>
                    <a:pt x="44" y="0"/>
                    <a:pt x="43" y="0"/>
                  </a:cubicBezTo>
                  <a:cubicBezTo>
                    <a:pt x="41" y="0"/>
                    <a:pt x="37" y="2"/>
                    <a:pt x="34" y="3"/>
                  </a:cubicBezTo>
                  <a:cubicBezTo>
                    <a:pt x="29" y="6"/>
                    <a:pt x="23" y="9"/>
                    <a:pt x="16" y="9"/>
                  </a:cubicBezTo>
                  <a:cubicBezTo>
                    <a:pt x="14" y="9"/>
                    <a:pt x="12" y="9"/>
                    <a:pt x="11" y="9"/>
                  </a:cubicBezTo>
                  <a:cubicBezTo>
                    <a:pt x="6" y="7"/>
                    <a:pt x="3" y="5"/>
                    <a:pt x="0" y="2"/>
                  </a:cubicBezTo>
                  <a:cubicBezTo>
                    <a:pt x="0" y="73"/>
                    <a:pt x="0" y="73"/>
                    <a:pt x="0" y="73"/>
                  </a:cubicBezTo>
                  <a:cubicBezTo>
                    <a:pt x="37" y="51"/>
                    <a:pt x="37" y="51"/>
                    <a:pt x="37" y="51"/>
                  </a:cubicBezTo>
                  <a:cubicBezTo>
                    <a:pt x="41" y="49"/>
                    <a:pt x="45" y="49"/>
                    <a:pt x="48" y="51"/>
                  </a:cubicBezTo>
                  <a:cubicBezTo>
                    <a:pt x="85" y="73"/>
                    <a:pt x="85" y="73"/>
                    <a:pt x="85" y="73"/>
                  </a:cubicBezTo>
                  <a:cubicBezTo>
                    <a:pt x="85" y="2"/>
                    <a:pt x="85" y="2"/>
                    <a:pt x="85" y="2"/>
                  </a:cubicBezTo>
                  <a:cubicBezTo>
                    <a:pt x="82" y="5"/>
                    <a:pt x="79" y="7"/>
                    <a:pt x="75" y="9"/>
                  </a:cubicBezTo>
                  <a:cubicBezTo>
                    <a:pt x="66" y="11"/>
                    <a:pt x="58" y="7"/>
                    <a:pt x="51"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8203" tIns="39101" rIns="78203" bIns="39101" numCol="1" anchor="t" anchorCtr="0" compatLnSpc="1">
              <a:prstTxWarp prst="textNoShape">
                <a:avLst/>
              </a:prstTxWarp>
            </a:bodyPr>
            <a:lstStyle/>
            <a:p>
              <a:endParaRPr lang="en-GB" sz="1539"/>
            </a:p>
          </p:txBody>
        </p:sp>
        <p:sp>
          <p:nvSpPr>
            <p:cNvPr id="29" name="Freeform 683">
              <a:extLst>
                <a:ext uri="{FF2B5EF4-FFF2-40B4-BE49-F238E27FC236}">
                  <a16:creationId xmlns:a16="http://schemas.microsoft.com/office/drawing/2014/main" id="{87487525-1FF6-516C-9AC0-4ECABAB08D7A}"/>
                </a:ext>
              </a:extLst>
            </p:cNvPr>
            <p:cNvSpPr>
              <a:spLocks noEditPoints="1"/>
            </p:cNvSpPr>
            <p:nvPr/>
          </p:nvSpPr>
          <p:spPr bwMode="auto">
            <a:xfrm>
              <a:off x="6314" y="2772"/>
              <a:ext cx="132" cy="131"/>
            </a:xfrm>
            <a:custGeom>
              <a:avLst/>
              <a:gdLst>
                <a:gd name="T0" fmla="*/ 188 w 198"/>
                <a:gd name="T1" fmla="*/ 99 h 198"/>
                <a:gd name="T2" fmla="*/ 194 w 198"/>
                <a:gd name="T3" fmla="*/ 81 h 198"/>
                <a:gd name="T4" fmla="*/ 198 w 198"/>
                <a:gd name="T5" fmla="*/ 72 h 198"/>
                <a:gd name="T6" fmla="*/ 190 w 198"/>
                <a:gd name="T7" fmla="*/ 67 h 198"/>
                <a:gd name="T8" fmla="*/ 176 w 198"/>
                <a:gd name="T9" fmla="*/ 54 h 198"/>
                <a:gd name="T10" fmla="*/ 172 w 198"/>
                <a:gd name="T11" fmla="*/ 36 h 198"/>
                <a:gd name="T12" fmla="*/ 171 w 198"/>
                <a:gd name="T13" fmla="*/ 26 h 198"/>
                <a:gd name="T14" fmla="*/ 162 w 198"/>
                <a:gd name="T15" fmla="*/ 25 h 198"/>
                <a:gd name="T16" fmla="*/ 143 w 198"/>
                <a:gd name="T17" fmla="*/ 21 h 198"/>
                <a:gd name="T18" fmla="*/ 131 w 198"/>
                <a:gd name="T19" fmla="*/ 7 h 198"/>
                <a:gd name="T20" fmla="*/ 125 w 198"/>
                <a:gd name="T21" fmla="*/ 0 h 198"/>
                <a:gd name="T22" fmla="*/ 117 w 198"/>
                <a:gd name="T23" fmla="*/ 4 h 198"/>
                <a:gd name="T24" fmla="*/ 99 w 198"/>
                <a:gd name="T25" fmla="*/ 9 h 198"/>
                <a:gd name="T26" fmla="*/ 80 w 198"/>
                <a:gd name="T27" fmla="*/ 5 h 198"/>
                <a:gd name="T28" fmla="*/ 72 w 198"/>
                <a:gd name="T29" fmla="*/ 3 h 198"/>
                <a:gd name="T30" fmla="*/ 72 w 198"/>
                <a:gd name="T31" fmla="*/ 3 h 198"/>
                <a:gd name="T32" fmla="*/ 67 w 198"/>
                <a:gd name="T33" fmla="*/ 9 h 198"/>
                <a:gd name="T34" fmla="*/ 54 w 198"/>
                <a:gd name="T35" fmla="*/ 22 h 198"/>
                <a:gd name="T36" fmla="*/ 35 w 198"/>
                <a:gd name="T37" fmla="*/ 26 h 198"/>
                <a:gd name="T38" fmla="*/ 26 w 198"/>
                <a:gd name="T39" fmla="*/ 27 h 198"/>
                <a:gd name="T40" fmla="*/ 25 w 198"/>
                <a:gd name="T41" fmla="*/ 36 h 198"/>
                <a:gd name="T42" fmla="*/ 21 w 198"/>
                <a:gd name="T43" fmla="*/ 54 h 198"/>
                <a:gd name="T44" fmla="*/ 7 w 198"/>
                <a:gd name="T45" fmla="*/ 67 h 198"/>
                <a:gd name="T46" fmla="*/ 0 w 198"/>
                <a:gd name="T47" fmla="*/ 73 h 198"/>
                <a:gd name="T48" fmla="*/ 3 w 198"/>
                <a:gd name="T49" fmla="*/ 81 h 198"/>
                <a:gd name="T50" fmla="*/ 9 w 198"/>
                <a:gd name="T51" fmla="*/ 99 h 198"/>
                <a:gd name="T52" fmla="*/ 3 w 198"/>
                <a:gd name="T53" fmla="*/ 117 h 198"/>
                <a:gd name="T54" fmla="*/ 0 w 198"/>
                <a:gd name="T55" fmla="*/ 126 h 198"/>
                <a:gd name="T56" fmla="*/ 7 w 198"/>
                <a:gd name="T57" fmla="*/ 131 h 198"/>
                <a:gd name="T58" fmla="*/ 21 w 198"/>
                <a:gd name="T59" fmla="*/ 144 h 198"/>
                <a:gd name="T60" fmla="*/ 25 w 198"/>
                <a:gd name="T61" fmla="*/ 162 h 198"/>
                <a:gd name="T62" fmla="*/ 26 w 198"/>
                <a:gd name="T63" fmla="*/ 172 h 198"/>
                <a:gd name="T64" fmla="*/ 35 w 198"/>
                <a:gd name="T65" fmla="*/ 173 h 198"/>
                <a:gd name="T66" fmla="*/ 54 w 198"/>
                <a:gd name="T67" fmla="*/ 177 h 198"/>
                <a:gd name="T68" fmla="*/ 67 w 198"/>
                <a:gd name="T69" fmla="*/ 191 h 198"/>
                <a:gd name="T70" fmla="*/ 72 w 198"/>
                <a:gd name="T71" fmla="*/ 198 h 198"/>
                <a:gd name="T72" fmla="*/ 80 w 198"/>
                <a:gd name="T73" fmla="*/ 194 h 198"/>
                <a:gd name="T74" fmla="*/ 99 w 198"/>
                <a:gd name="T75" fmla="*/ 189 h 198"/>
                <a:gd name="T76" fmla="*/ 117 w 198"/>
                <a:gd name="T77" fmla="*/ 193 h 198"/>
                <a:gd name="T78" fmla="*/ 125 w 198"/>
                <a:gd name="T79" fmla="*/ 195 h 198"/>
                <a:gd name="T80" fmla="*/ 125 w 198"/>
                <a:gd name="T81" fmla="*/ 195 h 198"/>
                <a:gd name="T82" fmla="*/ 131 w 198"/>
                <a:gd name="T83" fmla="*/ 189 h 198"/>
                <a:gd name="T84" fmla="*/ 143 w 198"/>
                <a:gd name="T85" fmla="*/ 176 h 198"/>
                <a:gd name="T86" fmla="*/ 162 w 198"/>
                <a:gd name="T87" fmla="*/ 172 h 198"/>
                <a:gd name="T88" fmla="*/ 171 w 198"/>
                <a:gd name="T89" fmla="*/ 171 h 198"/>
                <a:gd name="T90" fmla="*/ 172 w 198"/>
                <a:gd name="T91" fmla="*/ 162 h 198"/>
                <a:gd name="T92" fmla="*/ 176 w 198"/>
                <a:gd name="T93" fmla="*/ 144 h 198"/>
                <a:gd name="T94" fmla="*/ 190 w 198"/>
                <a:gd name="T95" fmla="*/ 131 h 198"/>
                <a:gd name="T96" fmla="*/ 198 w 198"/>
                <a:gd name="T97" fmla="*/ 125 h 198"/>
                <a:gd name="T98" fmla="*/ 194 w 198"/>
                <a:gd name="T99" fmla="*/ 117 h 198"/>
                <a:gd name="T100" fmla="*/ 188 w 198"/>
                <a:gd name="T101" fmla="*/ 99 h 198"/>
                <a:gd name="T102" fmla="*/ 99 w 198"/>
                <a:gd name="T103" fmla="*/ 152 h 198"/>
                <a:gd name="T104" fmla="*/ 45 w 198"/>
                <a:gd name="T105" fmla="*/ 99 h 198"/>
                <a:gd name="T106" fmla="*/ 99 w 198"/>
                <a:gd name="T107" fmla="*/ 46 h 198"/>
                <a:gd name="T108" fmla="*/ 152 w 198"/>
                <a:gd name="T109" fmla="*/ 99 h 198"/>
                <a:gd name="T110" fmla="*/ 99 w 198"/>
                <a:gd name="T111" fmla="*/ 152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8" h="198">
                  <a:moveTo>
                    <a:pt x="188" y="99"/>
                  </a:moveTo>
                  <a:cubicBezTo>
                    <a:pt x="188" y="92"/>
                    <a:pt x="191" y="86"/>
                    <a:pt x="194" y="81"/>
                  </a:cubicBezTo>
                  <a:cubicBezTo>
                    <a:pt x="195" y="78"/>
                    <a:pt x="198" y="74"/>
                    <a:pt x="198" y="72"/>
                  </a:cubicBezTo>
                  <a:cubicBezTo>
                    <a:pt x="197" y="71"/>
                    <a:pt x="193" y="69"/>
                    <a:pt x="190" y="67"/>
                  </a:cubicBezTo>
                  <a:cubicBezTo>
                    <a:pt x="185" y="64"/>
                    <a:pt x="180" y="60"/>
                    <a:pt x="176" y="54"/>
                  </a:cubicBezTo>
                  <a:cubicBezTo>
                    <a:pt x="173" y="48"/>
                    <a:pt x="173" y="42"/>
                    <a:pt x="172" y="36"/>
                  </a:cubicBezTo>
                  <a:cubicBezTo>
                    <a:pt x="172" y="33"/>
                    <a:pt x="172" y="28"/>
                    <a:pt x="171" y="26"/>
                  </a:cubicBezTo>
                  <a:cubicBezTo>
                    <a:pt x="170" y="26"/>
                    <a:pt x="165" y="26"/>
                    <a:pt x="162" y="25"/>
                  </a:cubicBezTo>
                  <a:cubicBezTo>
                    <a:pt x="156" y="25"/>
                    <a:pt x="149" y="25"/>
                    <a:pt x="143" y="21"/>
                  </a:cubicBezTo>
                  <a:cubicBezTo>
                    <a:pt x="138" y="18"/>
                    <a:pt x="134" y="12"/>
                    <a:pt x="131" y="7"/>
                  </a:cubicBezTo>
                  <a:cubicBezTo>
                    <a:pt x="129" y="5"/>
                    <a:pt x="126" y="1"/>
                    <a:pt x="125" y="0"/>
                  </a:cubicBezTo>
                  <a:cubicBezTo>
                    <a:pt x="124" y="0"/>
                    <a:pt x="120" y="2"/>
                    <a:pt x="117" y="4"/>
                  </a:cubicBezTo>
                  <a:cubicBezTo>
                    <a:pt x="112" y="6"/>
                    <a:pt x="106" y="9"/>
                    <a:pt x="99" y="9"/>
                  </a:cubicBezTo>
                  <a:cubicBezTo>
                    <a:pt x="92" y="9"/>
                    <a:pt x="86" y="8"/>
                    <a:pt x="80" y="5"/>
                  </a:cubicBezTo>
                  <a:cubicBezTo>
                    <a:pt x="78" y="4"/>
                    <a:pt x="73" y="3"/>
                    <a:pt x="72" y="3"/>
                  </a:cubicBezTo>
                  <a:cubicBezTo>
                    <a:pt x="72" y="3"/>
                    <a:pt x="72" y="3"/>
                    <a:pt x="72" y="3"/>
                  </a:cubicBezTo>
                  <a:cubicBezTo>
                    <a:pt x="71" y="3"/>
                    <a:pt x="68" y="6"/>
                    <a:pt x="67" y="9"/>
                  </a:cubicBezTo>
                  <a:cubicBezTo>
                    <a:pt x="63" y="14"/>
                    <a:pt x="60" y="19"/>
                    <a:pt x="54" y="22"/>
                  </a:cubicBezTo>
                  <a:cubicBezTo>
                    <a:pt x="48" y="26"/>
                    <a:pt x="41" y="26"/>
                    <a:pt x="35" y="26"/>
                  </a:cubicBezTo>
                  <a:cubicBezTo>
                    <a:pt x="32" y="26"/>
                    <a:pt x="27" y="26"/>
                    <a:pt x="26" y="27"/>
                  </a:cubicBezTo>
                  <a:cubicBezTo>
                    <a:pt x="26" y="28"/>
                    <a:pt x="25" y="33"/>
                    <a:pt x="25" y="36"/>
                  </a:cubicBezTo>
                  <a:cubicBezTo>
                    <a:pt x="25" y="42"/>
                    <a:pt x="24" y="48"/>
                    <a:pt x="21" y="54"/>
                  </a:cubicBezTo>
                  <a:cubicBezTo>
                    <a:pt x="18" y="60"/>
                    <a:pt x="12" y="64"/>
                    <a:pt x="7" y="67"/>
                  </a:cubicBezTo>
                  <a:cubicBezTo>
                    <a:pt x="5" y="69"/>
                    <a:pt x="0" y="71"/>
                    <a:pt x="0" y="73"/>
                  </a:cubicBezTo>
                  <a:cubicBezTo>
                    <a:pt x="0" y="74"/>
                    <a:pt x="2" y="78"/>
                    <a:pt x="3" y="81"/>
                  </a:cubicBezTo>
                  <a:cubicBezTo>
                    <a:pt x="6" y="86"/>
                    <a:pt x="9" y="92"/>
                    <a:pt x="9" y="99"/>
                  </a:cubicBezTo>
                  <a:cubicBezTo>
                    <a:pt x="9" y="106"/>
                    <a:pt x="6" y="112"/>
                    <a:pt x="3" y="117"/>
                  </a:cubicBezTo>
                  <a:cubicBezTo>
                    <a:pt x="2" y="120"/>
                    <a:pt x="0" y="124"/>
                    <a:pt x="0" y="126"/>
                  </a:cubicBezTo>
                  <a:cubicBezTo>
                    <a:pt x="0" y="127"/>
                    <a:pt x="5" y="129"/>
                    <a:pt x="7" y="131"/>
                  </a:cubicBezTo>
                  <a:cubicBezTo>
                    <a:pt x="12" y="134"/>
                    <a:pt x="18" y="138"/>
                    <a:pt x="21" y="144"/>
                  </a:cubicBezTo>
                  <a:cubicBezTo>
                    <a:pt x="24" y="150"/>
                    <a:pt x="25" y="156"/>
                    <a:pt x="25" y="162"/>
                  </a:cubicBezTo>
                  <a:cubicBezTo>
                    <a:pt x="25" y="165"/>
                    <a:pt x="26" y="170"/>
                    <a:pt x="26" y="172"/>
                  </a:cubicBezTo>
                  <a:cubicBezTo>
                    <a:pt x="27" y="172"/>
                    <a:pt x="32" y="172"/>
                    <a:pt x="35" y="173"/>
                  </a:cubicBezTo>
                  <a:cubicBezTo>
                    <a:pt x="41" y="173"/>
                    <a:pt x="48" y="173"/>
                    <a:pt x="54" y="177"/>
                  </a:cubicBezTo>
                  <a:cubicBezTo>
                    <a:pt x="60" y="180"/>
                    <a:pt x="63" y="186"/>
                    <a:pt x="67" y="191"/>
                  </a:cubicBezTo>
                  <a:cubicBezTo>
                    <a:pt x="68" y="193"/>
                    <a:pt x="71" y="197"/>
                    <a:pt x="72" y="198"/>
                  </a:cubicBezTo>
                  <a:cubicBezTo>
                    <a:pt x="73" y="198"/>
                    <a:pt x="78" y="196"/>
                    <a:pt x="80" y="194"/>
                  </a:cubicBezTo>
                  <a:cubicBezTo>
                    <a:pt x="86" y="192"/>
                    <a:pt x="92" y="189"/>
                    <a:pt x="99" y="189"/>
                  </a:cubicBezTo>
                  <a:cubicBezTo>
                    <a:pt x="106" y="189"/>
                    <a:pt x="112" y="190"/>
                    <a:pt x="117" y="193"/>
                  </a:cubicBezTo>
                  <a:cubicBezTo>
                    <a:pt x="120" y="194"/>
                    <a:pt x="124" y="195"/>
                    <a:pt x="125" y="195"/>
                  </a:cubicBezTo>
                  <a:cubicBezTo>
                    <a:pt x="125" y="195"/>
                    <a:pt x="125" y="195"/>
                    <a:pt x="125" y="195"/>
                  </a:cubicBezTo>
                  <a:cubicBezTo>
                    <a:pt x="126" y="195"/>
                    <a:pt x="129" y="192"/>
                    <a:pt x="131" y="189"/>
                  </a:cubicBezTo>
                  <a:cubicBezTo>
                    <a:pt x="134" y="184"/>
                    <a:pt x="138" y="179"/>
                    <a:pt x="143" y="176"/>
                  </a:cubicBezTo>
                  <a:cubicBezTo>
                    <a:pt x="149" y="172"/>
                    <a:pt x="156" y="172"/>
                    <a:pt x="162" y="172"/>
                  </a:cubicBezTo>
                  <a:cubicBezTo>
                    <a:pt x="165" y="172"/>
                    <a:pt x="170" y="172"/>
                    <a:pt x="171" y="171"/>
                  </a:cubicBezTo>
                  <a:cubicBezTo>
                    <a:pt x="172" y="170"/>
                    <a:pt x="172" y="165"/>
                    <a:pt x="172" y="162"/>
                  </a:cubicBezTo>
                  <a:cubicBezTo>
                    <a:pt x="173" y="156"/>
                    <a:pt x="173" y="150"/>
                    <a:pt x="176" y="144"/>
                  </a:cubicBezTo>
                  <a:cubicBezTo>
                    <a:pt x="180" y="138"/>
                    <a:pt x="185" y="134"/>
                    <a:pt x="190" y="131"/>
                  </a:cubicBezTo>
                  <a:cubicBezTo>
                    <a:pt x="193" y="129"/>
                    <a:pt x="197" y="127"/>
                    <a:pt x="198" y="125"/>
                  </a:cubicBezTo>
                  <a:cubicBezTo>
                    <a:pt x="198" y="124"/>
                    <a:pt x="195" y="120"/>
                    <a:pt x="194" y="117"/>
                  </a:cubicBezTo>
                  <a:cubicBezTo>
                    <a:pt x="191" y="112"/>
                    <a:pt x="188" y="106"/>
                    <a:pt x="188" y="99"/>
                  </a:cubicBezTo>
                  <a:close/>
                  <a:moveTo>
                    <a:pt x="99" y="152"/>
                  </a:moveTo>
                  <a:cubicBezTo>
                    <a:pt x="69" y="152"/>
                    <a:pt x="45" y="128"/>
                    <a:pt x="45" y="99"/>
                  </a:cubicBezTo>
                  <a:cubicBezTo>
                    <a:pt x="45" y="70"/>
                    <a:pt x="69" y="46"/>
                    <a:pt x="99" y="46"/>
                  </a:cubicBezTo>
                  <a:cubicBezTo>
                    <a:pt x="128" y="46"/>
                    <a:pt x="152" y="70"/>
                    <a:pt x="152" y="99"/>
                  </a:cubicBezTo>
                  <a:cubicBezTo>
                    <a:pt x="152" y="128"/>
                    <a:pt x="128" y="152"/>
                    <a:pt x="99" y="1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8203" tIns="39101" rIns="78203" bIns="39101" numCol="1" anchor="t" anchorCtr="0" compatLnSpc="1">
              <a:prstTxWarp prst="textNoShape">
                <a:avLst/>
              </a:prstTxWarp>
            </a:bodyPr>
            <a:lstStyle/>
            <a:p>
              <a:endParaRPr lang="en-GB" sz="1539"/>
            </a:p>
          </p:txBody>
        </p:sp>
        <p:sp>
          <p:nvSpPr>
            <p:cNvPr id="30" name="Oval 684">
              <a:extLst>
                <a:ext uri="{FF2B5EF4-FFF2-40B4-BE49-F238E27FC236}">
                  <a16:creationId xmlns:a16="http://schemas.microsoft.com/office/drawing/2014/main" id="{C81B1C68-7271-C2C3-94BB-BF49A3D2198B}"/>
                </a:ext>
              </a:extLst>
            </p:cNvPr>
            <p:cNvSpPr>
              <a:spLocks noChangeArrowheads="1"/>
            </p:cNvSpPr>
            <p:nvPr/>
          </p:nvSpPr>
          <p:spPr bwMode="auto">
            <a:xfrm>
              <a:off x="6359" y="2816"/>
              <a:ext cx="42" cy="43"/>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8203" tIns="39101" rIns="78203" bIns="39101" numCol="1" anchor="t" anchorCtr="0" compatLnSpc="1">
              <a:prstTxWarp prst="textNoShape">
                <a:avLst/>
              </a:prstTxWarp>
            </a:bodyPr>
            <a:lstStyle/>
            <a:p>
              <a:endParaRPr lang="en-GB" sz="1539"/>
            </a:p>
          </p:txBody>
        </p:sp>
        <p:sp>
          <p:nvSpPr>
            <p:cNvPr id="31" name="Freeform 685">
              <a:extLst>
                <a:ext uri="{FF2B5EF4-FFF2-40B4-BE49-F238E27FC236}">
                  <a16:creationId xmlns:a16="http://schemas.microsoft.com/office/drawing/2014/main" id="{3D15F5B4-CA26-0394-AE74-0F20E20F1695}"/>
                </a:ext>
              </a:extLst>
            </p:cNvPr>
            <p:cNvSpPr>
              <a:spLocks noEditPoints="1"/>
            </p:cNvSpPr>
            <p:nvPr/>
          </p:nvSpPr>
          <p:spPr bwMode="auto">
            <a:xfrm>
              <a:off x="6210" y="269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375 w 512"/>
                <a:gd name="T11" fmla="*/ 245 h 512"/>
                <a:gd name="T12" fmla="*/ 359 w 512"/>
                <a:gd name="T13" fmla="*/ 263 h 512"/>
                <a:gd name="T14" fmla="*/ 352 w 512"/>
                <a:gd name="T15" fmla="*/ 268 h 512"/>
                <a:gd name="T16" fmla="*/ 351 w 512"/>
                <a:gd name="T17" fmla="*/ 278 h 512"/>
                <a:gd name="T18" fmla="*/ 343 w 512"/>
                <a:gd name="T19" fmla="*/ 300 h 512"/>
                <a:gd name="T20" fmla="*/ 320 w 512"/>
                <a:gd name="T21" fmla="*/ 308 h 512"/>
                <a:gd name="T22" fmla="*/ 320 w 512"/>
                <a:gd name="T23" fmla="*/ 308 h 512"/>
                <a:gd name="T24" fmla="*/ 320 w 512"/>
                <a:gd name="T25" fmla="*/ 416 h 512"/>
                <a:gd name="T26" fmla="*/ 314 w 512"/>
                <a:gd name="T27" fmla="*/ 425 h 512"/>
                <a:gd name="T28" fmla="*/ 309 w 512"/>
                <a:gd name="T29" fmla="*/ 426 h 512"/>
                <a:gd name="T30" fmla="*/ 304 w 512"/>
                <a:gd name="T31" fmla="*/ 425 h 512"/>
                <a:gd name="T32" fmla="*/ 256 w 512"/>
                <a:gd name="T33" fmla="*/ 396 h 512"/>
                <a:gd name="T34" fmla="*/ 208 w 512"/>
                <a:gd name="T35" fmla="*/ 425 h 512"/>
                <a:gd name="T36" fmla="*/ 197 w 512"/>
                <a:gd name="T37" fmla="*/ 425 h 512"/>
                <a:gd name="T38" fmla="*/ 192 w 512"/>
                <a:gd name="T39" fmla="*/ 416 h 512"/>
                <a:gd name="T40" fmla="*/ 192 w 512"/>
                <a:gd name="T41" fmla="*/ 308 h 512"/>
                <a:gd name="T42" fmla="*/ 191 w 512"/>
                <a:gd name="T43" fmla="*/ 308 h 512"/>
                <a:gd name="T44" fmla="*/ 168 w 512"/>
                <a:gd name="T45" fmla="*/ 300 h 512"/>
                <a:gd name="T46" fmla="*/ 161 w 512"/>
                <a:gd name="T47" fmla="*/ 278 h 512"/>
                <a:gd name="T48" fmla="*/ 160 w 512"/>
                <a:gd name="T49" fmla="*/ 268 h 512"/>
                <a:gd name="T50" fmla="*/ 152 w 512"/>
                <a:gd name="T51" fmla="*/ 263 h 512"/>
                <a:gd name="T52" fmla="*/ 136 w 512"/>
                <a:gd name="T53" fmla="*/ 245 h 512"/>
                <a:gd name="T54" fmla="*/ 141 w 512"/>
                <a:gd name="T55" fmla="*/ 222 h 512"/>
                <a:gd name="T56" fmla="*/ 145 w 512"/>
                <a:gd name="T57" fmla="*/ 213 h 512"/>
                <a:gd name="T58" fmla="*/ 141 w 512"/>
                <a:gd name="T59" fmla="*/ 204 h 512"/>
                <a:gd name="T60" fmla="*/ 136 w 512"/>
                <a:gd name="T61" fmla="*/ 181 h 512"/>
                <a:gd name="T62" fmla="*/ 152 w 512"/>
                <a:gd name="T63" fmla="*/ 163 h 512"/>
                <a:gd name="T64" fmla="*/ 160 w 512"/>
                <a:gd name="T65" fmla="*/ 158 h 512"/>
                <a:gd name="T66" fmla="*/ 161 w 512"/>
                <a:gd name="T67" fmla="*/ 148 h 512"/>
                <a:gd name="T68" fmla="*/ 168 w 512"/>
                <a:gd name="T69" fmla="*/ 126 h 512"/>
                <a:gd name="T70" fmla="*/ 191 w 512"/>
                <a:gd name="T71" fmla="*/ 118 h 512"/>
                <a:gd name="T72" fmla="*/ 200 w 512"/>
                <a:gd name="T73" fmla="*/ 117 h 512"/>
                <a:gd name="T74" fmla="*/ 206 w 512"/>
                <a:gd name="T75" fmla="*/ 110 h 512"/>
                <a:gd name="T76" fmla="*/ 224 w 512"/>
                <a:gd name="T77" fmla="*/ 93 h 512"/>
                <a:gd name="T78" fmla="*/ 247 w 512"/>
                <a:gd name="T79" fmla="*/ 99 h 512"/>
                <a:gd name="T80" fmla="*/ 256 w 512"/>
                <a:gd name="T81" fmla="*/ 102 h 512"/>
                <a:gd name="T82" fmla="*/ 264 w 512"/>
                <a:gd name="T83" fmla="*/ 99 h 512"/>
                <a:gd name="T84" fmla="*/ 288 w 512"/>
                <a:gd name="T85" fmla="*/ 93 h 512"/>
                <a:gd name="T86" fmla="*/ 306 w 512"/>
                <a:gd name="T87" fmla="*/ 110 h 512"/>
                <a:gd name="T88" fmla="*/ 311 w 512"/>
                <a:gd name="T89" fmla="*/ 117 h 512"/>
                <a:gd name="T90" fmla="*/ 320 w 512"/>
                <a:gd name="T91" fmla="*/ 118 h 512"/>
                <a:gd name="T92" fmla="*/ 343 w 512"/>
                <a:gd name="T93" fmla="*/ 126 h 512"/>
                <a:gd name="T94" fmla="*/ 351 w 512"/>
                <a:gd name="T95" fmla="*/ 148 h 512"/>
                <a:gd name="T96" fmla="*/ 352 w 512"/>
                <a:gd name="T97" fmla="*/ 158 h 512"/>
                <a:gd name="T98" fmla="*/ 359 w 512"/>
                <a:gd name="T99" fmla="*/ 163 h 512"/>
                <a:gd name="T100" fmla="*/ 375 w 512"/>
                <a:gd name="T101" fmla="*/ 181 h 512"/>
                <a:gd name="T102" fmla="*/ 370 w 512"/>
                <a:gd name="T103" fmla="*/ 204 h 512"/>
                <a:gd name="T104" fmla="*/ 367 w 512"/>
                <a:gd name="T105" fmla="*/ 213 h 512"/>
                <a:gd name="T106" fmla="*/ 370 w 512"/>
                <a:gd name="T107" fmla="*/ 222 h 512"/>
                <a:gd name="T108" fmla="*/ 375 w 512"/>
                <a:gd name="T109" fmla="*/ 24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75" y="245"/>
                  </a:moveTo>
                  <a:cubicBezTo>
                    <a:pt x="373" y="254"/>
                    <a:pt x="365" y="259"/>
                    <a:pt x="359" y="263"/>
                  </a:cubicBezTo>
                  <a:cubicBezTo>
                    <a:pt x="356" y="265"/>
                    <a:pt x="353" y="267"/>
                    <a:pt x="352" y="268"/>
                  </a:cubicBezTo>
                  <a:cubicBezTo>
                    <a:pt x="351" y="270"/>
                    <a:pt x="351" y="274"/>
                    <a:pt x="351" y="278"/>
                  </a:cubicBezTo>
                  <a:cubicBezTo>
                    <a:pt x="350" y="285"/>
                    <a:pt x="350" y="294"/>
                    <a:pt x="343" y="300"/>
                  </a:cubicBezTo>
                  <a:cubicBezTo>
                    <a:pt x="337" y="307"/>
                    <a:pt x="328" y="307"/>
                    <a:pt x="320" y="308"/>
                  </a:cubicBezTo>
                  <a:cubicBezTo>
                    <a:pt x="320" y="308"/>
                    <a:pt x="320" y="308"/>
                    <a:pt x="320" y="308"/>
                  </a:cubicBezTo>
                  <a:cubicBezTo>
                    <a:pt x="320" y="416"/>
                    <a:pt x="320" y="416"/>
                    <a:pt x="320" y="416"/>
                  </a:cubicBezTo>
                  <a:cubicBezTo>
                    <a:pt x="320" y="420"/>
                    <a:pt x="318" y="423"/>
                    <a:pt x="314" y="425"/>
                  </a:cubicBezTo>
                  <a:cubicBezTo>
                    <a:pt x="313" y="426"/>
                    <a:pt x="311" y="426"/>
                    <a:pt x="309" y="426"/>
                  </a:cubicBezTo>
                  <a:cubicBezTo>
                    <a:pt x="307" y="426"/>
                    <a:pt x="305" y="426"/>
                    <a:pt x="304" y="425"/>
                  </a:cubicBezTo>
                  <a:cubicBezTo>
                    <a:pt x="256" y="396"/>
                    <a:pt x="256" y="396"/>
                    <a:pt x="256" y="396"/>
                  </a:cubicBezTo>
                  <a:cubicBezTo>
                    <a:pt x="208" y="425"/>
                    <a:pt x="208" y="425"/>
                    <a:pt x="208" y="425"/>
                  </a:cubicBezTo>
                  <a:cubicBezTo>
                    <a:pt x="205" y="427"/>
                    <a:pt x="200" y="427"/>
                    <a:pt x="197" y="425"/>
                  </a:cubicBezTo>
                  <a:cubicBezTo>
                    <a:pt x="194" y="423"/>
                    <a:pt x="192" y="420"/>
                    <a:pt x="192" y="416"/>
                  </a:cubicBezTo>
                  <a:cubicBezTo>
                    <a:pt x="192" y="308"/>
                    <a:pt x="192" y="308"/>
                    <a:pt x="192" y="308"/>
                  </a:cubicBezTo>
                  <a:cubicBezTo>
                    <a:pt x="191" y="308"/>
                    <a:pt x="191" y="308"/>
                    <a:pt x="191" y="308"/>
                  </a:cubicBezTo>
                  <a:cubicBezTo>
                    <a:pt x="184" y="307"/>
                    <a:pt x="175" y="307"/>
                    <a:pt x="168" y="300"/>
                  </a:cubicBezTo>
                  <a:cubicBezTo>
                    <a:pt x="162" y="294"/>
                    <a:pt x="161" y="285"/>
                    <a:pt x="161" y="278"/>
                  </a:cubicBezTo>
                  <a:cubicBezTo>
                    <a:pt x="161" y="274"/>
                    <a:pt x="160" y="270"/>
                    <a:pt x="160" y="268"/>
                  </a:cubicBezTo>
                  <a:cubicBezTo>
                    <a:pt x="159" y="267"/>
                    <a:pt x="155" y="265"/>
                    <a:pt x="152" y="263"/>
                  </a:cubicBezTo>
                  <a:cubicBezTo>
                    <a:pt x="146" y="259"/>
                    <a:pt x="139" y="254"/>
                    <a:pt x="136" y="245"/>
                  </a:cubicBezTo>
                  <a:cubicBezTo>
                    <a:pt x="134" y="236"/>
                    <a:pt x="138" y="228"/>
                    <a:pt x="141" y="222"/>
                  </a:cubicBezTo>
                  <a:cubicBezTo>
                    <a:pt x="143" y="219"/>
                    <a:pt x="145" y="215"/>
                    <a:pt x="145" y="213"/>
                  </a:cubicBezTo>
                  <a:cubicBezTo>
                    <a:pt x="145" y="211"/>
                    <a:pt x="143" y="207"/>
                    <a:pt x="141" y="204"/>
                  </a:cubicBezTo>
                  <a:cubicBezTo>
                    <a:pt x="138" y="198"/>
                    <a:pt x="134" y="190"/>
                    <a:pt x="136" y="181"/>
                  </a:cubicBezTo>
                  <a:cubicBezTo>
                    <a:pt x="139" y="172"/>
                    <a:pt x="146" y="167"/>
                    <a:pt x="152" y="163"/>
                  </a:cubicBezTo>
                  <a:cubicBezTo>
                    <a:pt x="155" y="161"/>
                    <a:pt x="159" y="159"/>
                    <a:pt x="160" y="158"/>
                  </a:cubicBezTo>
                  <a:cubicBezTo>
                    <a:pt x="160" y="156"/>
                    <a:pt x="161" y="152"/>
                    <a:pt x="161" y="148"/>
                  </a:cubicBezTo>
                  <a:cubicBezTo>
                    <a:pt x="161" y="141"/>
                    <a:pt x="162" y="132"/>
                    <a:pt x="168" y="126"/>
                  </a:cubicBezTo>
                  <a:cubicBezTo>
                    <a:pt x="175" y="119"/>
                    <a:pt x="184" y="119"/>
                    <a:pt x="191" y="118"/>
                  </a:cubicBezTo>
                  <a:cubicBezTo>
                    <a:pt x="194" y="118"/>
                    <a:pt x="199" y="118"/>
                    <a:pt x="200" y="117"/>
                  </a:cubicBezTo>
                  <a:cubicBezTo>
                    <a:pt x="202" y="116"/>
                    <a:pt x="204" y="112"/>
                    <a:pt x="206" y="110"/>
                  </a:cubicBezTo>
                  <a:cubicBezTo>
                    <a:pt x="210" y="104"/>
                    <a:pt x="215" y="96"/>
                    <a:pt x="224" y="93"/>
                  </a:cubicBezTo>
                  <a:cubicBezTo>
                    <a:pt x="232" y="91"/>
                    <a:pt x="240" y="95"/>
                    <a:pt x="247" y="99"/>
                  </a:cubicBezTo>
                  <a:cubicBezTo>
                    <a:pt x="250" y="100"/>
                    <a:pt x="254" y="102"/>
                    <a:pt x="256" y="102"/>
                  </a:cubicBezTo>
                  <a:cubicBezTo>
                    <a:pt x="257" y="102"/>
                    <a:pt x="262" y="100"/>
                    <a:pt x="264" y="99"/>
                  </a:cubicBezTo>
                  <a:cubicBezTo>
                    <a:pt x="271" y="95"/>
                    <a:pt x="279" y="91"/>
                    <a:pt x="288" y="93"/>
                  </a:cubicBezTo>
                  <a:cubicBezTo>
                    <a:pt x="297" y="96"/>
                    <a:pt x="302" y="104"/>
                    <a:pt x="306" y="110"/>
                  </a:cubicBezTo>
                  <a:cubicBezTo>
                    <a:pt x="307" y="112"/>
                    <a:pt x="310" y="116"/>
                    <a:pt x="311" y="117"/>
                  </a:cubicBezTo>
                  <a:cubicBezTo>
                    <a:pt x="313" y="118"/>
                    <a:pt x="317" y="118"/>
                    <a:pt x="320" y="118"/>
                  </a:cubicBezTo>
                  <a:cubicBezTo>
                    <a:pt x="328" y="119"/>
                    <a:pt x="337" y="119"/>
                    <a:pt x="343" y="126"/>
                  </a:cubicBezTo>
                  <a:cubicBezTo>
                    <a:pt x="350" y="132"/>
                    <a:pt x="350" y="141"/>
                    <a:pt x="351" y="148"/>
                  </a:cubicBezTo>
                  <a:cubicBezTo>
                    <a:pt x="351" y="152"/>
                    <a:pt x="351" y="156"/>
                    <a:pt x="352" y="158"/>
                  </a:cubicBezTo>
                  <a:cubicBezTo>
                    <a:pt x="353" y="159"/>
                    <a:pt x="356" y="161"/>
                    <a:pt x="359" y="163"/>
                  </a:cubicBezTo>
                  <a:cubicBezTo>
                    <a:pt x="365" y="167"/>
                    <a:pt x="373" y="172"/>
                    <a:pt x="375" y="181"/>
                  </a:cubicBezTo>
                  <a:cubicBezTo>
                    <a:pt x="378" y="190"/>
                    <a:pt x="373" y="198"/>
                    <a:pt x="370" y="204"/>
                  </a:cubicBezTo>
                  <a:cubicBezTo>
                    <a:pt x="369" y="207"/>
                    <a:pt x="367" y="211"/>
                    <a:pt x="367" y="213"/>
                  </a:cubicBezTo>
                  <a:cubicBezTo>
                    <a:pt x="367" y="215"/>
                    <a:pt x="369" y="219"/>
                    <a:pt x="370" y="222"/>
                  </a:cubicBezTo>
                  <a:cubicBezTo>
                    <a:pt x="373" y="228"/>
                    <a:pt x="378" y="236"/>
                    <a:pt x="375" y="24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8203" tIns="39101" rIns="78203" bIns="39101" numCol="1" anchor="t" anchorCtr="0" compatLnSpc="1">
              <a:prstTxWarp prst="textNoShape">
                <a:avLst/>
              </a:prstTxWarp>
            </a:bodyPr>
            <a:lstStyle/>
            <a:p>
              <a:endParaRPr lang="en-GB" sz="1539"/>
            </a:p>
          </p:txBody>
        </p:sp>
      </p:grpSp>
      <p:sp>
        <p:nvSpPr>
          <p:cNvPr id="32" name="Google Shape;566;p37">
            <a:extLst>
              <a:ext uri="{FF2B5EF4-FFF2-40B4-BE49-F238E27FC236}">
                <a16:creationId xmlns:a16="http://schemas.microsoft.com/office/drawing/2014/main" id="{0F413F44-09B0-3760-684C-8468C894FA75}"/>
              </a:ext>
            </a:extLst>
          </p:cNvPr>
          <p:cNvSpPr txBox="1"/>
          <p:nvPr/>
        </p:nvSpPr>
        <p:spPr>
          <a:xfrm>
            <a:off x="5234509" y="2317017"/>
            <a:ext cx="3043295" cy="315599"/>
          </a:xfrm>
          <a:prstGeom prst="rect">
            <a:avLst/>
          </a:prstGeom>
          <a:noFill/>
          <a:ln>
            <a:noFill/>
          </a:ln>
        </p:spPr>
        <p:txBody>
          <a:bodyPr spcFirstLastPara="1" wrap="square" lIns="0" tIns="0" rIns="0" bIns="0" anchor="ctr" anchorCtr="0">
            <a:noAutofit/>
          </a:bodyPr>
          <a:lstStyle/>
          <a:p>
            <a:pPr marL="0" marR="0" lvl="0" indent="0" rtl="0">
              <a:lnSpc>
                <a:spcPct val="100000"/>
              </a:lnSpc>
              <a:spcBef>
                <a:spcPts val="500"/>
              </a:spcBef>
              <a:spcAft>
                <a:spcPts val="0"/>
              </a:spcAft>
              <a:buClr>
                <a:srgbClr val="A58E7C"/>
              </a:buClr>
              <a:buSzPts val="2800"/>
              <a:buFont typeface="Arial"/>
              <a:buNone/>
            </a:pPr>
            <a:r>
              <a:rPr lang="fr-FR" sz="1600" b="1" i="1" dirty="0">
                <a:solidFill>
                  <a:schemeClr val="bg1">
                    <a:lumMod val="50000"/>
                  </a:schemeClr>
                </a:solidFill>
                <a:latin typeface="Cocomat pro"/>
              </a:rPr>
              <a:t>2</a:t>
            </a:r>
            <a:r>
              <a:rPr lang="fr-FR" sz="1200" b="1" i="1" u="none" strike="noStrike" cap="none" dirty="0">
                <a:solidFill>
                  <a:schemeClr val="bg1">
                    <a:lumMod val="50000"/>
                  </a:schemeClr>
                </a:solidFill>
                <a:latin typeface="Cocomat pro"/>
                <a:sym typeface="Arial"/>
              </a:rPr>
              <a:t> </a:t>
            </a:r>
            <a:r>
              <a:rPr lang="fr-FR" sz="1200" b="1" i="1" u="none" strike="noStrike" cap="none" dirty="0" err="1">
                <a:solidFill>
                  <a:schemeClr val="bg1">
                    <a:lumMod val="50000"/>
                  </a:schemeClr>
                </a:solidFill>
                <a:latin typeface="Cocomat pro"/>
                <a:sym typeface="Arial"/>
              </a:rPr>
              <a:t>education</a:t>
            </a:r>
            <a:r>
              <a:rPr lang="fr-FR" sz="1200" b="1" i="1" u="none" strike="noStrike" cap="none" dirty="0">
                <a:solidFill>
                  <a:schemeClr val="bg1">
                    <a:lumMod val="50000"/>
                  </a:schemeClr>
                </a:solidFill>
                <a:latin typeface="Cocomat pro"/>
                <a:sym typeface="Arial"/>
              </a:rPr>
              <a:t> </a:t>
            </a:r>
            <a:r>
              <a:rPr lang="fr-FR" sz="1200" b="1" i="1" u="none" strike="noStrike" cap="none" dirty="0" err="1">
                <a:solidFill>
                  <a:schemeClr val="bg1">
                    <a:lumMod val="50000"/>
                  </a:schemeClr>
                </a:solidFill>
                <a:latin typeface="Cocomat pro"/>
                <a:sym typeface="Arial"/>
              </a:rPr>
              <a:t>tracks</a:t>
            </a:r>
            <a:r>
              <a:rPr lang="fr-FR" sz="1200" b="1" i="1" u="none" strike="noStrike" cap="none" dirty="0">
                <a:solidFill>
                  <a:schemeClr val="bg1">
                    <a:lumMod val="50000"/>
                  </a:schemeClr>
                </a:solidFill>
                <a:latin typeface="Cocomat pro"/>
                <a:sym typeface="Arial"/>
              </a:rPr>
              <a:t> in 2026, </a:t>
            </a:r>
            <a:r>
              <a:rPr lang="fr-FR" sz="2000" b="1" i="1" dirty="0">
                <a:solidFill>
                  <a:schemeClr val="bg1">
                    <a:lumMod val="50000"/>
                  </a:schemeClr>
                </a:solidFill>
                <a:latin typeface="Cocomat pro"/>
              </a:rPr>
              <a:t>20</a:t>
            </a:r>
            <a:r>
              <a:rPr lang="fr-FR" sz="1200" b="1" i="1" u="none" strike="noStrike" cap="none" dirty="0">
                <a:solidFill>
                  <a:schemeClr val="bg1">
                    <a:lumMod val="50000"/>
                  </a:schemeClr>
                </a:solidFill>
                <a:latin typeface="Cocomat pro"/>
                <a:sym typeface="Arial"/>
              </a:rPr>
              <a:t> in 2030</a:t>
            </a:r>
            <a:endParaRPr sz="1100" b="0" i="1" u="none" strike="noStrike" cap="none" dirty="0">
              <a:solidFill>
                <a:schemeClr val="bg1">
                  <a:lumMod val="50000"/>
                </a:schemeClr>
              </a:solidFill>
              <a:latin typeface="Cocomat pro"/>
              <a:sym typeface="Arial"/>
            </a:endParaRPr>
          </a:p>
          <a:p>
            <a:pPr marL="0" marR="0" lvl="0" indent="0" rtl="0">
              <a:lnSpc>
                <a:spcPct val="100000"/>
              </a:lnSpc>
              <a:spcBef>
                <a:spcPts val="500"/>
              </a:spcBef>
              <a:spcAft>
                <a:spcPts val="0"/>
              </a:spcAft>
              <a:buClr>
                <a:srgbClr val="A58E7C"/>
              </a:buClr>
              <a:buSzPts val="2800"/>
              <a:buFont typeface="Arial"/>
              <a:buNone/>
            </a:pPr>
            <a:endParaRPr sz="800" b="1" i="1" u="none" strike="noStrike" cap="none" dirty="0">
              <a:solidFill>
                <a:schemeClr val="bg1">
                  <a:lumMod val="50000"/>
                </a:schemeClr>
              </a:solidFill>
              <a:latin typeface="Cocomat pro"/>
              <a:sym typeface="Arial"/>
            </a:endParaRPr>
          </a:p>
        </p:txBody>
      </p:sp>
      <p:sp>
        <p:nvSpPr>
          <p:cNvPr id="33" name="Google Shape;566;p37">
            <a:extLst>
              <a:ext uri="{FF2B5EF4-FFF2-40B4-BE49-F238E27FC236}">
                <a16:creationId xmlns:a16="http://schemas.microsoft.com/office/drawing/2014/main" id="{43474431-0279-C88A-6B0E-CF7AF04D8449}"/>
              </a:ext>
            </a:extLst>
          </p:cNvPr>
          <p:cNvSpPr txBox="1"/>
          <p:nvPr/>
        </p:nvSpPr>
        <p:spPr>
          <a:xfrm>
            <a:off x="444031" y="4238172"/>
            <a:ext cx="8036960" cy="369600"/>
          </a:xfrm>
          <a:prstGeom prst="rect">
            <a:avLst/>
          </a:prstGeom>
          <a:solidFill>
            <a:srgbClr val="D8F2CF"/>
          </a:solidFill>
          <a:ln>
            <a:noFill/>
          </a:ln>
        </p:spPr>
        <p:txBody>
          <a:bodyPr spcFirstLastPara="1" wrap="square" lIns="0" tIns="0" rIns="0" bIns="0" anchor="t" anchorCtr="0">
            <a:noAutofit/>
          </a:bodyPr>
          <a:lstStyle/>
          <a:p>
            <a:pPr marL="0" marR="0" lvl="0" indent="0" algn="ctr" rtl="0">
              <a:lnSpc>
                <a:spcPct val="100000"/>
              </a:lnSpc>
              <a:spcBef>
                <a:spcPts val="500"/>
              </a:spcBef>
              <a:spcAft>
                <a:spcPts val="0"/>
              </a:spcAft>
              <a:buClr>
                <a:srgbClr val="A58E7C"/>
              </a:buClr>
              <a:buSzPts val="2800"/>
              <a:buFont typeface="Arial"/>
              <a:buNone/>
            </a:pPr>
            <a:r>
              <a:rPr lang="fr-FR" sz="1800" b="1" i="1" u="none" strike="noStrike" cap="none" dirty="0">
                <a:solidFill>
                  <a:srgbClr val="3B2182"/>
                </a:solidFill>
                <a:latin typeface="Cocomat pro"/>
                <a:sym typeface="Arial"/>
              </a:rPr>
              <a:t>EBITDA &gt; 0 in 2027, Cash &gt; 0 in 2028</a:t>
            </a:r>
            <a:endParaRPr sz="1600" b="0" i="1" u="none" strike="noStrike" cap="none" dirty="0">
              <a:solidFill>
                <a:srgbClr val="3B2182"/>
              </a:solidFill>
              <a:latin typeface="Cocomat pro"/>
              <a:sym typeface="Arial"/>
            </a:endParaRPr>
          </a:p>
          <a:p>
            <a:pPr marL="0" marR="0" lvl="0" indent="0" algn="ctr" rtl="0">
              <a:lnSpc>
                <a:spcPct val="100000"/>
              </a:lnSpc>
              <a:spcBef>
                <a:spcPts val="500"/>
              </a:spcBef>
              <a:spcAft>
                <a:spcPts val="0"/>
              </a:spcAft>
              <a:buClr>
                <a:srgbClr val="A58E7C"/>
              </a:buClr>
              <a:buSzPts val="2800"/>
              <a:buFont typeface="Arial"/>
              <a:buNone/>
            </a:pPr>
            <a:endParaRPr sz="1050" b="1" i="1" u="none" strike="noStrike" cap="none" dirty="0">
              <a:solidFill>
                <a:srgbClr val="3B2182"/>
              </a:solidFill>
              <a:latin typeface="Cocomat pro"/>
              <a:sym typeface="Arial"/>
            </a:endParaRPr>
          </a:p>
        </p:txBody>
      </p:sp>
      <p:sp>
        <p:nvSpPr>
          <p:cNvPr id="10" name="Google Shape;566;p37">
            <a:extLst>
              <a:ext uri="{FF2B5EF4-FFF2-40B4-BE49-F238E27FC236}">
                <a16:creationId xmlns:a16="http://schemas.microsoft.com/office/drawing/2014/main" id="{B73426A8-83B5-0022-32A1-E8133C11D24D}"/>
              </a:ext>
            </a:extLst>
          </p:cNvPr>
          <p:cNvSpPr txBox="1"/>
          <p:nvPr/>
        </p:nvSpPr>
        <p:spPr>
          <a:xfrm>
            <a:off x="1271692" y="3004601"/>
            <a:ext cx="415945" cy="230758"/>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500"/>
              </a:spcBef>
              <a:spcAft>
                <a:spcPts val="0"/>
              </a:spcAft>
              <a:buClr>
                <a:srgbClr val="A58E7C"/>
              </a:buClr>
              <a:buSzPts val="2800"/>
              <a:buFont typeface="Arial"/>
              <a:buNone/>
            </a:pPr>
            <a:r>
              <a:rPr lang="fr-FR" sz="1100" b="1" i="1" u="none" strike="noStrike" cap="none" dirty="0">
                <a:solidFill>
                  <a:srgbClr val="3B2182"/>
                </a:solidFill>
                <a:latin typeface="Cocomat pro"/>
                <a:sym typeface="Arial"/>
              </a:rPr>
              <a:t>K€ 260</a:t>
            </a:r>
            <a:endParaRPr sz="1050" b="0" i="1" u="none" strike="noStrike" cap="none" dirty="0">
              <a:solidFill>
                <a:srgbClr val="3B2182"/>
              </a:solidFill>
              <a:latin typeface="Cocomat pro"/>
              <a:sym typeface="Arial"/>
            </a:endParaRPr>
          </a:p>
          <a:p>
            <a:pPr marL="0" marR="0" lvl="0" indent="0" algn="ctr" rtl="0">
              <a:lnSpc>
                <a:spcPct val="100000"/>
              </a:lnSpc>
              <a:spcBef>
                <a:spcPts val="500"/>
              </a:spcBef>
              <a:spcAft>
                <a:spcPts val="0"/>
              </a:spcAft>
              <a:buClr>
                <a:srgbClr val="A58E7C"/>
              </a:buClr>
              <a:buSzPts val="2800"/>
              <a:buFont typeface="Arial"/>
              <a:buNone/>
            </a:pPr>
            <a:endParaRPr sz="700" b="1" i="1" u="none" strike="noStrike" cap="none" dirty="0">
              <a:solidFill>
                <a:srgbClr val="3B2182"/>
              </a:solidFill>
              <a:latin typeface="Cocomat pro"/>
              <a:sym typeface="Arial"/>
            </a:endParaRPr>
          </a:p>
        </p:txBody>
      </p:sp>
      <p:sp>
        <p:nvSpPr>
          <p:cNvPr id="11" name="Google Shape;566;p37">
            <a:extLst>
              <a:ext uri="{FF2B5EF4-FFF2-40B4-BE49-F238E27FC236}">
                <a16:creationId xmlns:a16="http://schemas.microsoft.com/office/drawing/2014/main" id="{78B9F6FF-64D2-243D-296C-22AE37EB6414}"/>
              </a:ext>
            </a:extLst>
          </p:cNvPr>
          <p:cNvSpPr txBox="1"/>
          <p:nvPr/>
        </p:nvSpPr>
        <p:spPr>
          <a:xfrm>
            <a:off x="3789352" y="2266800"/>
            <a:ext cx="415945" cy="230758"/>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500"/>
              </a:spcBef>
              <a:spcAft>
                <a:spcPts val="0"/>
              </a:spcAft>
              <a:buClr>
                <a:srgbClr val="A58E7C"/>
              </a:buClr>
              <a:buSzPts val="2800"/>
              <a:buFont typeface="Arial"/>
              <a:buNone/>
            </a:pPr>
            <a:r>
              <a:rPr lang="fr-FR" sz="1100" b="1" i="1" u="none" strike="noStrike" cap="none" dirty="0">
                <a:solidFill>
                  <a:srgbClr val="3B2182"/>
                </a:solidFill>
                <a:latin typeface="Cocomat pro"/>
                <a:sym typeface="Arial"/>
              </a:rPr>
              <a:t>K€ 710</a:t>
            </a:r>
            <a:endParaRPr sz="1050" b="0" i="1" u="none" strike="noStrike" cap="none" dirty="0">
              <a:solidFill>
                <a:srgbClr val="3B2182"/>
              </a:solidFill>
              <a:latin typeface="Cocomat pro"/>
              <a:sym typeface="Arial"/>
            </a:endParaRPr>
          </a:p>
          <a:p>
            <a:pPr marL="0" marR="0" lvl="0" indent="0" algn="ctr" rtl="0">
              <a:lnSpc>
                <a:spcPct val="100000"/>
              </a:lnSpc>
              <a:spcBef>
                <a:spcPts val="500"/>
              </a:spcBef>
              <a:spcAft>
                <a:spcPts val="0"/>
              </a:spcAft>
              <a:buClr>
                <a:srgbClr val="A58E7C"/>
              </a:buClr>
              <a:buSzPts val="2800"/>
              <a:buFont typeface="Arial"/>
              <a:buNone/>
            </a:pPr>
            <a:endParaRPr sz="700" b="1" i="1" u="none" strike="noStrike" cap="none" dirty="0">
              <a:solidFill>
                <a:srgbClr val="3B2182"/>
              </a:solidFill>
              <a:latin typeface="Cocomat pro"/>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randombar(horizontal)">
                                      <p:cBhvr>
                                        <p:cTn id="15" dur="500"/>
                                        <p:tgtEl>
                                          <p:spTgt spid="5"/>
                                        </p:tgtEl>
                                      </p:cBhvr>
                                    </p:animEffect>
                                  </p:childTnLst>
                                </p:cTn>
                              </p:par>
                              <p:par>
                                <p:cTn id="16" presetID="14" presetClass="entr" presetSubtype="1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randombar(horizontal)">
                                      <p:cBhvr>
                                        <p:cTn id="18" dur="500"/>
                                        <p:tgtEl>
                                          <p:spTgt spid="7"/>
                                        </p:tgtEl>
                                      </p:cBhvr>
                                    </p:animEffect>
                                  </p:childTnLst>
                                </p:cTn>
                              </p:par>
                              <p:par>
                                <p:cTn id="19" presetID="14" presetClass="entr" presetSubtype="1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randombar(horizontal)">
                                      <p:cBhvr>
                                        <p:cTn id="21" dur="500"/>
                                        <p:tgtEl>
                                          <p:spTgt spid="9"/>
                                        </p:tgtEl>
                                      </p:cBhvr>
                                    </p:animEffect>
                                  </p:childTnLst>
                                </p:cTn>
                              </p:par>
                              <p:par>
                                <p:cTn id="22" presetID="14" presetClass="entr" presetSubtype="1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randombar(horizontal)">
                                      <p:cBhvr>
                                        <p:cTn id="24" dur="500"/>
                                        <p:tgtEl>
                                          <p:spTgt spid="12"/>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randombar(horizontal)">
                                      <p:cBhvr>
                                        <p:cTn id="27" dur="500"/>
                                        <p:tgtEl>
                                          <p:spTgt spid="14"/>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randombar(horizontal)">
                                      <p:cBhvr>
                                        <p:cTn id="30" dur="500"/>
                                        <p:tgtEl>
                                          <p:spTgt spid="15"/>
                                        </p:tgtEl>
                                      </p:cBhvr>
                                    </p:animEffect>
                                  </p:childTnLst>
                                </p:cTn>
                              </p:par>
                              <p:par>
                                <p:cTn id="31" presetID="14" presetClass="entr" presetSubtype="1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randombar(horizontal)">
                                      <p:cBhvr>
                                        <p:cTn id="33" dur="500"/>
                                        <p:tgtEl>
                                          <p:spTgt spid="16"/>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randombar(horizontal)">
                                      <p:cBhvr>
                                        <p:cTn id="36" dur="500"/>
                                        <p:tgtEl>
                                          <p:spTgt spid="24"/>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randombar(horizontal)">
                                      <p:cBhvr>
                                        <p:cTn id="39" dur="500"/>
                                        <p:tgtEl>
                                          <p:spTgt spid="25"/>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randombar(horizontal)">
                                      <p:cBhvr>
                                        <p:cTn id="42" dur="500"/>
                                        <p:tgtEl>
                                          <p:spTgt spid="26"/>
                                        </p:tgtEl>
                                      </p:cBhvr>
                                    </p:animEffect>
                                  </p:childTnLst>
                                </p:cTn>
                              </p:par>
                              <p:par>
                                <p:cTn id="43" presetID="14" presetClass="entr" presetSubtype="1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randombar(horizontal)">
                                      <p:cBhvr>
                                        <p:cTn id="45" dur="500"/>
                                        <p:tgtEl>
                                          <p:spTgt spid="27"/>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randombar(horizontal)">
                                      <p:cBhvr>
                                        <p:cTn id="48" dur="500"/>
                                        <p:tgtEl>
                                          <p:spTgt spid="32"/>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randombar(horizontal)">
                                      <p:cBhvr>
                                        <p:cTn id="51" dur="500"/>
                                        <p:tgtEl>
                                          <p:spTgt spid="10"/>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randombar(horizontal)">
                                      <p:cBhvr>
                                        <p:cTn id="54" dur="500"/>
                                        <p:tgtEl>
                                          <p:spTgt spid="11"/>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grpId="0" nodeType="click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randombar(horizontal)">
                                      <p:cBhvr>
                                        <p:cTn id="5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2" grpId="0"/>
      <p:bldP spid="5" grpId="0"/>
      <p:bldP spid="14" grpId="0" animBg="1"/>
      <p:bldP spid="15" grpId="0"/>
      <p:bldP spid="24" grpId="0"/>
      <p:bldP spid="25" grpId="0" animBg="1"/>
      <p:bldP spid="26" grpId="0"/>
      <p:bldP spid="32" grpId="0"/>
      <p:bldP spid="33" grpId="0" animBg="1"/>
      <p:bldP spid="10"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2">
          <a:extLst>
            <a:ext uri="{FF2B5EF4-FFF2-40B4-BE49-F238E27FC236}">
              <a16:creationId xmlns:a16="http://schemas.microsoft.com/office/drawing/2014/main" id="{4A123FC4-C04A-3582-C2FC-ADBB88E925C3}"/>
            </a:ext>
          </a:extLst>
        </p:cNvPr>
        <p:cNvGrpSpPr/>
        <p:nvPr/>
      </p:nvGrpSpPr>
      <p:grpSpPr>
        <a:xfrm>
          <a:off x="0" y="0"/>
          <a:ext cx="0" cy="0"/>
          <a:chOff x="0" y="0"/>
          <a:chExt cx="0" cy="0"/>
        </a:xfrm>
      </p:grpSpPr>
      <p:sp>
        <p:nvSpPr>
          <p:cNvPr id="553" name="Google Shape;553;p37">
            <a:extLst>
              <a:ext uri="{FF2B5EF4-FFF2-40B4-BE49-F238E27FC236}">
                <a16:creationId xmlns:a16="http://schemas.microsoft.com/office/drawing/2014/main" id="{4F2FA2CA-4CC8-DB04-DE4C-5CF5E813008A}"/>
              </a:ext>
            </a:extLst>
          </p:cNvPr>
          <p:cNvSpPr txBox="1">
            <a:spLocks noGrp="1"/>
          </p:cNvSpPr>
          <p:nvPr>
            <p:ph type="title"/>
          </p:nvPr>
        </p:nvSpPr>
        <p:spPr>
          <a:xfrm>
            <a:off x="391106" y="256722"/>
            <a:ext cx="7886700" cy="740081"/>
          </a:xfrm>
          <a:prstGeom prst="rect">
            <a:avLst/>
          </a:prstGeom>
          <a:noFill/>
          <a:ln>
            <a:noFill/>
          </a:ln>
        </p:spPr>
        <p:txBody>
          <a:bodyPr spcFirstLastPara="1" wrap="square" lIns="68550" tIns="34275" rIns="68550" bIns="34275" anchor="ctr" anchorCtr="0">
            <a:normAutofit/>
          </a:bodyPr>
          <a:lstStyle/>
          <a:p>
            <a:pPr marL="0" lvl="0" indent="0" algn="l" rtl="0">
              <a:lnSpc>
                <a:spcPct val="90000"/>
              </a:lnSpc>
              <a:spcBef>
                <a:spcPts val="0"/>
              </a:spcBef>
              <a:spcAft>
                <a:spcPts val="0"/>
              </a:spcAft>
              <a:buSzPts val="4400"/>
              <a:buNone/>
            </a:pPr>
            <a:r>
              <a:rPr lang="fr-FR" sz="2800" b="1">
                <a:solidFill>
                  <a:srgbClr val="004AAD"/>
                </a:solidFill>
                <a:latin typeface="Cocomat pro"/>
                <a:ea typeface="Arial"/>
                <a:cs typeface="Arial"/>
                <a:sym typeface="Arial"/>
              </a:rPr>
              <a:t>Team</a:t>
            </a:r>
            <a:endParaRPr sz="2800" b="1">
              <a:solidFill>
                <a:srgbClr val="004AAD"/>
              </a:solidFill>
              <a:latin typeface="Cocomat pro"/>
              <a:ea typeface="Arial"/>
              <a:cs typeface="Arial"/>
              <a:sym typeface="Arial"/>
            </a:endParaRPr>
          </a:p>
        </p:txBody>
      </p:sp>
      <p:cxnSp>
        <p:nvCxnSpPr>
          <p:cNvPr id="554" name="Google Shape;554;p37">
            <a:extLst>
              <a:ext uri="{FF2B5EF4-FFF2-40B4-BE49-F238E27FC236}">
                <a16:creationId xmlns:a16="http://schemas.microsoft.com/office/drawing/2014/main" id="{504D3A77-5A83-12FC-B808-D08BF73E9482}"/>
              </a:ext>
            </a:extLst>
          </p:cNvPr>
          <p:cNvCxnSpPr/>
          <p:nvPr/>
        </p:nvCxnSpPr>
        <p:spPr>
          <a:xfrm>
            <a:off x="444031" y="917064"/>
            <a:ext cx="8036960" cy="0"/>
          </a:xfrm>
          <a:prstGeom prst="straightConnector1">
            <a:avLst/>
          </a:prstGeom>
          <a:noFill/>
          <a:ln w="28575" cap="flat" cmpd="sng">
            <a:solidFill>
              <a:srgbClr val="004AAD"/>
            </a:solidFill>
            <a:prstDash val="solid"/>
            <a:round/>
            <a:headEnd type="none" w="sm" len="sm"/>
            <a:tailEnd type="none" w="sm" len="sm"/>
          </a:ln>
        </p:spPr>
      </p:cxnSp>
      <p:pic>
        <p:nvPicPr>
          <p:cNvPr id="555" name="Google Shape;555;p37" title="Re-New (1).png">
            <a:extLst>
              <a:ext uri="{FF2B5EF4-FFF2-40B4-BE49-F238E27FC236}">
                <a16:creationId xmlns:a16="http://schemas.microsoft.com/office/drawing/2014/main" id="{EDE34C0F-32EE-C2D5-E5CE-67991EB7D582}"/>
              </a:ext>
            </a:extLst>
          </p:cNvPr>
          <p:cNvPicPr preferRelativeResize="0"/>
          <p:nvPr/>
        </p:nvPicPr>
        <p:blipFill rotWithShape="1">
          <a:blip r:embed="rId3">
            <a:alphaModFix/>
          </a:blip>
          <a:srcRect l="10831" t="16013" r="13656" b="13005"/>
          <a:stretch/>
        </p:blipFill>
        <p:spPr>
          <a:xfrm>
            <a:off x="8277806" y="39696"/>
            <a:ext cx="832267" cy="782355"/>
          </a:xfrm>
          <a:prstGeom prst="rect">
            <a:avLst/>
          </a:prstGeom>
          <a:noFill/>
          <a:ln>
            <a:noFill/>
          </a:ln>
        </p:spPr>
      </p:pic>
      <p:pic>
        <p:nvPicPr>
          <p:cNvPr id="556" name="Google Shape;556;p37" descr="Une image contenant Visage humain, personne, habits, portrait&#10;&#10;Description générée automatiquement">
            <a:extLst>
              <a:ext uri="{FF2B5EF4-FFF2-40B4-BE49-F238E27FC236}">
                <a16:creationId xmlns:a16="http://schemas.microsoft.com/office/drawing/2014/main" id="{87DADD5B-2B54-71AA-F0C0-90A2B9658920}"/>
              </a:ext>
            </a:extLst>
          </p:cNvPr>
          <p:cNvPicPr preferRelativeResize="0"/>
          <p:nvPr/>
        </p:nvPicPr>
        <p:blipFill rotWithShape="1">
          <a:blip r:embed="rId4">
            <a:alphaModFix/>
          </a:blip>
          <a:srcRect/>
          <a:stretch/>
        </p:blipFill>
        <p:spPr>
          <a:xfrm>
            <a:off x="1807138" y="2571818"/>
            <a:ext cx="516190" cy="774285"/>
          </a:xfrm>
          <a:prstGeom prst="rect">
            <a:avLst/>
          </a:prstGeom>
          <a:noFill/>
          <a:ln>
            <a:noFill/>
          </a:ln>
        </p:spPr>
      </p:pic>
      <p:pic>
        <p:nvPicPr>
          <p:cNvPr id="557" name="Google Shape;557;p37" descr="Une image contenant Visage humain, personne, sourire, habits&#10;&#10;Description générée automatiquement">
            <a:extLst>
              <a:ext uri="{FF2B5EF4-FFF2-40B4-BE49-F238E27FC236}">
                <a16:creationId xmlns:a16="http://schemas.microsoft.com/office/drawing/2014/main" id="{AFEF0BAA-82BD-40D6-E0FC-204104982DBE}"/>
              </a:ext>
            </a:extLst>
          </p:cNvPr>
          <p:cNvPicPr preferRelativeResize="0"/>
          <p:nvPr/>
        </p:nvPicPr>
        <p:blipFill rotWithShape="1">
          <a:blip r:embed="rId5">
            <a:alphaModFix/>
          </a:blip>
          <a:srcRect/>
          <a:stretch/>
        </p:blipFill>
        <p:spPr>
          <a:xfrm>
            <a:off x="449090" y="2574055"/>
            <a:ext cx="516190" cy="774285"/>
          </a:xfrm>
          <a:prstGeom prst="rect">
            <a:avLst/>
          </a:prstGeom>
          <a:noFill/>
          <a:ln>
            <a:noFill/>
          </a:ln>
        </p:spPr>
      </p:pic>
      <p:pic>
        <p:nvPicPr>
          <p:cNvPr id="558" name="Google Shape;558;p37">
            <a:extLst>
              <a:ext uri="{FF2B5EF4-FFF2-40B4-BE49-F238E27FC236}">
                <a16:creationId xmlns:a16="http://schemas.microsoft.com/office/drawing/2014/main" id="{8B542540-CE6F-CC72-9155-4ED00EE50A7F}"/>
              </a:ext>
            </a:extLst>
          </p:cNvPr>
          <p:cNvPicPr preferRelativeResize="0"/>
          <p:nvPr/>
        </p:nvPicPr>
        <p:blipFill rotWithShape="1">
          <a:blip r:embed="rId6">
            <a:alphaModFix/>
          </a:blip>
          <a:srcRect/>
          <a:stretch/>
        </p:blipFill>
        <p:spPr>
          <a:xfrm>
            <a:off x="1128114" y="2573951"/>
            <a:ext cx="516189" cy="774495"/>
          </a:xfrm>
          <a:prstGeom prst="rect">
            <a:avLst/>
          </a:prstGeom>
          <a:noFill/>
          <a:ln>
            <a:noFill/>
          </a:ln>
        </p:spPr>
      </p:pic>
      <p:pic>
        <p:nvPicPr>
          <p:cNvPr id="559" name="Google Shape;559;p37" descr="Une image contenant Visage humain, personne, habits, sourire&#10;&#10;Le contenu généré par l’IA peut être incorrect.">
            <a:extLst>
              <a:ext uri="{FF2B5EF4-FFF2-40B4-BE49-F238E27FC236}">
                <a16:creationId xmlns:a16="http://schemas.microsoft.com/office/drawing/2014/main" id="{9A969A83-5521-352C-02EF-0CD91ACDF7A6}"/>
              </a:ext>
            </a:extLst>
          </p:cNvPr>
          <p:cNvPicPr preferRelativeResize="0"/>
          <p:nvPr/>
        </p:nvPicPr>
        <p:blipFill rotWithShape="1">
          <a:blip r:embed="rId7">
            <a:alphaModFix/>
          </a:blip>
          <a:srcRect/>
          <a:stretch/>
        </p:blipFill>
        <p:spPr>
          <a:xfrm>
            <a:off x="5252538" y="2565958"/>
            <a:ext cx="516190" cy="774285"/>
          </a:xfrm>
          <a:prstGeom prst="rect">
            <a:avLst/>
          </a:prstGeom>
          <a:noFill/>
          <a:ln>
            <a:noFill/>
          </a:ln>
        </p:spPr>
      </p:pic>
      <p:pic>
        <p:nvPicPr>
          <p:cNvPr id="560" name="Google Shape;560;p37" descr="Une image contenant Visage humain, personne, habits, homme&#10;&#10;Le contenu généré par l’IA peut être incorrect.">
            <a:extLst>
              <a:ext uri="{FF2B5EF4-FFF2-40B4-BE49-F238E27FC236}">
                <a16:creationId xmlns:a16="http://schemas.microsoft.com/office/drawing/2014/main" id="{B0B5354C-CCA1-48A9-AD5D-5AFD52281044}"/>
              </a:ext>
            </a:extLst>
          </p:cNvPr>
          <p:cNvPicPr preferRelativeResize="0"/>
          <p:nvPr/>
        </p:nvPicPr>
        <p:blipFill rotWithShape="1">
          <a:blip r:embed="rId8">
            <a:alphaModFix/>
          </a:blip>
          <a:srcRect/>
          <a:stretch/>
        </p:blipFill>
        <p:spPr>
          <a:xfrm>
            <a:off x="7968634" y="2561630"/>
            <a:ext cx="516190" cy="774285"/>
          </a:xfrm>
          <a:prstGeom prst="rect">
            <a:avLst/>
          </a:prstGeom>
          <a:noFill/>
          <a:ln>
            <a:noFill/>
          </a:ln>
        </p:spPr>
      </p:pic>
      <p:pic>
        <p:nvPicPr>
          <p:cNvPr id="561" name="Google Shape;561;p37" descr="Une image contenant Visage humain, personne, habits, cravate&#10;&#10;Le contenu généré par l’IA peut être incorrect.">
            <a:extLst>
              <a:ext uri="{FF2B5EF4-FFF2-40B4-BE49-F238E27FC236}">
                <a16:creationId xmlns:a16="http://schemas.microsoft.com/office/drawing/2014/main" id="{6C877B6F-780A-9766-EE22-D17E5278A9AB}"/>
              </a:ext>
            </a:extLst>
          </p:cNvPr>
          <p:cNvPicPr preferRelativeResize="0"/>
          <p:nvPr/>
        </p:nvPicPr>
        <p:blipFill rotWithShape="1">
          <a:blip r:embed="rId9">
            <a:alphaModFix/>
          </a:blip>
          <a:srcRect/>
          <a:stretch/>
        </p:blipFill>
        <p:spPr>
          <a:xfrm>
            <a:off x="7291153" y="2565954"/>
            <a:ext cx="516190" cy="774285"/>
          </a:xfrm>
          <a:prstGeom prst="rect">
            <a:avLst/>
          </a:prstGeom>
          <a:noFill/>
          <a:ln>
            <a:noFill/>
          </a:ln>
        </p:spPr>
      </p:pic>
      <p:pic>
        <p:nvPicPr>
          <p:cNvPr id="562" name="Google Shape;562;p37" descr="Une image contenant Visage humain, habits, personne, sourire&#10;&#10;Le contenu généré par l’IA peut être incorrect.">
            <a:extLst>
              <a:ext uri="{FF2B5EF4-FFF2-40B4-BE49-F238E27FC236}">
                <a16:creationId xmlns:a16="http://schemas.microsoft.com/office/drawing/2014/main" id="{8BEC043B-092A-087E-C45C-6EBF732BF152}"/>
              </a:ext>
            </a:extLst>
          </p:cNvPr>
          <p:cNvPicPr preferRelativeResize="0"/>
          <p:nvPr/>
        </p:nvPicPr>
        <p:blipFill rotWithShape="1">
          <a:blip r:embed="rId10">
            <a:alphaModFix/>
          </a:blip>
          <a:srcRect/>
          <a:stretch/>
        </p:blipFill>
        <p:spPr>
          <a:xfrm>
            <a:off x="6610586" y="2565955"/>
            <a:ext cx="516190" cy="774285"/>
          </a:xfrm>
          <a:prstGeom prst="rect">
            <a:avLst/>
          </a:prstGeom>
          <a:noFill/>
          <a:ln>
            <a:noFill/>
          </a:ln>
        </p:spPr>
      </p:pic>
      <p:pic>
        <p:nvPicPr>
          <p:cNvPr id="563" name="Google Shape;563;p37" descr="Une image contenant personne, Visage humain, habits, sourire&#10;&#10;Le contenu généré par l’IA peut être incorrect.">
            <a:extLst>
              <a:ext uri="{FF2B5EF4-FFF2-40B4-BE49-F238E27FC236}">
                <a16:creationId xmlns:a16="http://schemas.microsoft.com/office/drawing/2014/main" id="{7D02866D-8512-0AC1-9E9E-20F1AA8ED703}"/>
              </a:ext>
            </a:extLst>
          </p:cNvPr>
          <p:cNvPicPr preferRelativeResize="0"/>
          <p:nvPr/>
        </p:nvPicPr>
        <p:blipFill rotWithShape="1">
          <a:blip r:embed="rId11">
            <a:alphaModFix/>
          </a:blip>
          <a:srcRect/>
          <a:stretch/>
        </p:blipFill>
        <p:spPr>
          <a:xfrm>
            <a:off x="5931562" y="2565955"/>
            <a:ext cx="516190" cy="774285"/>
          </a:xfrm>
          <a:prstGeom prst="rect">
            <a:avLst/>
          </a:prstGeom>
          <a:noFill/>
          <a:ln>
            <a:noFill/>
          </a:ln>
        </p:spPr>
      </p:pic>
      <p:sp>
        <p:nvSpPr>
          <p:cNvPr id="564" name="Google Shape;564;p37">
            <a:extLst>
              <a:ext uri="{FF2B5EF4-FFF2-40B4-BE49-F238E27FC236}">
                <a16:creationId xmlns:a16="http://schemas.microsoft.com/office/drawing/2014/main" id="{DB5805C6-8F18-D51B-E6EE-0D779CB7CF3B}"/>
              </a:ext>
            </a:extLst>
          </p:cNvPr>
          <p:cNvSpPr/>
          <p:nvPr/>
        </p:nvSpPr>
        <p:spPr>
          <a:xfrm rot="5400000">
            <a:off x="2028302" y="853584"/>
            <a:ext cx="73861" cy="3232286"/>
          </a:xfrm>
          <a:prstGeom prst="leftBracket">
            <a:avLst>
              <a:gd name="adj" fmla="val 8333"/>
            </a:avLst>
          </a:prstGeom>
          <a:noFill/>
          <a:ln w="12700" cap="flat" cmpd="sng">
            <a:solidFill>
              <a:srgbClr val="47847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B2182"/>
              </a:solidFill>
              <a:latin typeface="Cocomat pro"/>
              <a:sym typeface="Arial"/>
            </a:endParaRPr>
          </a:p>
        </p:txBody>
      </p:sp>
      <p:sp>
        <p:nvSpPr>
          <p:cNvPr id="565" name="Google Shape;565;p37">
            <a:extLst>
              <a:ext uri="{FF2B5EF4-FFF2-40B4-BE49-F238E27FC236}">
                <a16:creationId xmlns:a16="http://schemas.microsoft.com/office/drawing/2014/main" id="{4778B6EB-151D-502B-818B-C5D6ED22BD9B}"/>
              </a:ext>
            </a:extLst>
          </p:cNvPr>
          <p:cNvSpPr/>
          <p:nvPr/>
        </p:nvSpPr>
        <p:spPr>
          <a:xfrm rot="5400000">
            <a:off x="6830630" y="846604"/>
            <a:ext cx="76101" cy="3232285"/>
          </a:xfrm>
          <a:prstGeom prst="leftBracket">
            <a:avLst>
              <a:gd name="adj" fmla="val 8333"/>
            </a:avLst>
          </a:prstGeom>
          <a:noFill/>
          <a:ln w="12700" cap="flat" cmpd="sng">
            <a:solidFill>
              <a:srgbClr val="47847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B2182"/>
              </a:solidFill>
              <a:latin typeface="Cocomat pro"/>
              <a:sym typeface="Arial"/>
            </a:endParaRPr>
          </a:p>
        </p:txBody>
      </p:sp>
      <p:sp>
        <p:nvSpPr>
          <p:cNvPr id="566" name="Google Shape;566;p37">
            <a:extLst>
              <a:ext uri="{FF2B5EF4-FFF2-40B4-BE49-F238E27FC236}">
                <a16:creationId xmlns:a16="http://schemas.microsoft.com/office/drawing/2014/main" id="{281535D2-B8C0-1286-04EB-DB717C328B05}"/>
              </a:ext>
            </a:extLst>
          </p:cNvPr>
          <p:cNvSpPr txBox="1"/>
          <p:nvPr/>
        </p:nvSpPr>
        <p:spPr>
          <a:xfrm>
            <a:off x="1338203" y="2002363"/>
            <a:ext cx="1454057" cy="369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500"/>
              </a:spcBef>
              <a:spcAft>
                <a:spcPts val="0"/>
              </a:spcAft>
              <a:buClr>
                <a:srgbClr val="A58E7C"/>
              </a:buClr>
              <a:buSzPts val="2800"/>
              <a:buFont typeface="Arial"/>
              <a:buNone/>
            </a:pPr>
            <a:r>
              <a:rPr lang="fr-FR" sz="1800" b="1" i="0" u="none" strike="noStrike" cap="none" dirty="0">
                <a:solidFill>
                  <a:srgbClr val="004AAD"/>
                </a:solidFill>
                <a:latin typeface="Cocomat pro"/>
                <a:sym typeface="Arial"/>
              </a:rPr>
              <a:t>Re-New 1.0</a:t>
            </a:r>
            <a:endParaRPr sz="1600" b="0" i="0" u="none" strike="noStrike" cap="none" dirty="0">
              <a:solidFill>
                <a:srgbClr val="004AAD"/>
              </a:solidFill>
              <a:latin typeface="Cocomat pro"/>
              <a:sym typeface="Arial"/>
            </a:endParaRPr>
          </a:p>
          <a:p>
            <a:pPr marL="0" marR="0" lvl="0" indent="0" algn="ctr" rtl="0">
              <a:lnSpc>
                <a:spcPct val="100000"/>
              </a:lnSpc>
              <a:spcBef>
                <a:spcPts val="500"/>
              </a:spcBef>
              <a:spcAft>
                <a:spcPts val="0"/>
              </a:spcAft>
              <a:buClr>
                <a:srgbClr val="A58E7C"/>
              </a:buClr>
              <a:buSzPts val="2800"/>
              <a:buFont typeface="Arial"/>
              <a:buNone/>
            </a:pPr>
            <a:endParaRPr sz="1050" b="1" i="0" u="none" strike="noStrike" cap="none" dirty="0">
              <a:solidFill>
                <a:srgbClr val="004AAD"/>
              </a:solidFill>
              <a:latin typeface="Cocomat pro"/>
              <a:sym typeface="Arial"/>
            </a:endParaRPr>
          </a:p>
        </p:txBody>
      </p:sp>
      <p:sp>
        <p:nvSpPr>
          <p:cNvPr id="567" name="Google Shape;567;p37">
            <a:extLst>
              <a:ext uri="{FF2B5EF4-FFF2-40B4-BE49-F238E27FC236}">
                <a16:creationId xmlns:a16="http://schemas.microsoft.com/office/drawing/2014/main" id="{BFF1D68E-0E70-15F3-354A-1150A056EDB4}"/>
              </a:ext>
            </a:extLst>
          </p:cNvPr>
          <p:cNvSpPr txBox="1"/>
          <p:nvPr/>
        </p:nvSpPr>
        <p:spPr>
          <a:xfrm>
            <a:off x="6141651" y="2037560"/>
            <a:ext cx="1454057" cy="369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500"/>
              </a:spcBef>
              <a:spcAft>
                <a:spcPts val="0"/>
              </a:spcAft>
              <a:buClr>
                <a:srgbClr val="A58E7C"/>
              </a:buClr>
              <a:buSzPts val="2800"/>
              <a:buFont typeface="Arial"/>
              <a:buNone/>
            </a:pPr>
            <a:r>
              <a:rPr lang="fr-FR" sz="1800" b="1" i="0" u="none" strike="noStrike" cap="none" dirty="0">
                <a:solidFill>
                  <a:srgbClr val="004AAD"/>
                </a:solidFill>
                <a:latin typeface="Cocomat pro"/>
                <a:sym typeface="Arial"/>
              </a:rPr>
              <a:t>Re-New 2.0</a:t>
            </a:r>
            <a:endParaRPr sz="1600" b="0" i="0" u="none" strike="noStrike" cap="none" dirty="0">
              <a:solidFill>
                <a:srgbClr val="004AAD"/>
              </a:solidFill>
              <a:latin typeface="Cocomat pro"/>
              <a:sym typeface="Arial"/>
            </a:endParaRPr>
          </a:p>
          <a:p>
            <a:pPr marL="0" marR="0" lvl="0" indent="0" algn="ctr" rtl="0">
              <a:lnSpc>
                <a:spcPct val="100000"/>
              </a:lnSpc>
              <a:spcBef>
                <a:spcPts val="500"/>
              </a:spcBef>
              <a:spcAft>
                <a:spcPts val="0"/>
              </a:spcAft>
              <a:buClr>
                <a:srgbClr val="A58E7C"/>
              </a:buClr>
              <a:buSzPts val="2800"/>
              <a:buFont typeface="Arial"/>
              <a:buNone/>
            </a:pPr>
            <a:endParaRPr sz="1050" b="1" i="0" u="none" strike="noStrike" cap="none" dirty="0">
              <a:solidFill>
                <a:srgbClr val="004AAD"/>
              </a:solidFill>
              <a:latin typeface="Cocomat pro"/>
              <a:sym typeface="Arial"/>
            </a:endParaRPr>
          </a:p>
        </p:txBody>
      </p:sp>
      <p:sp>
        <p:nvSpPr>
          <p:cNvPr id="568" name="Google Shape;568;p37">
            <a:extLst>
              <a:ext uri="{FF2B5EF4-FFF2-40B4-BE49-F238E27FC236}">
                <a16:creationId xmlns:a16="http://schemas.microsoft.com/office/drawing/2014/main" id="{FC4CF11E-627E-0F6A-4F82-DDD87CBF0023}"/>
              </a:ext>
            </a:extLst>
          </p:cNvPr>
          <p:cNvSpPr txBox="1"/>
          <p:nvPr/>
        </p:nvSpPr>
        <p:spPr>
          <a:xfrm>
            <a:off x="444031" y="3480424"/>
            <a:ext cx="3232287" cy="98227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500"/>
              </a:spcBef>
              <a:spcAft>
                <a:spcPts val="0"/>
              </a:spcAft>
              <a:buClr>
                <a:srgbClr val="A58E7C"/>
              </a:buClr>
              <a:buSzPts val="2800"/>
              <a:buFont typeface="Arial"/>
              <a:buNone/>
            </a:pPr>
            <a:r>
              <a:rPr lang="fr-FR" sz="1600" b="1" i="0" u="none" strike="noStrike" cap="none" dirty="0" err="1">
                <a:solidFill>
                  <a:srgbClr val="004AAD"/>
                </a:solidFill>
                <a:latin typeface="Cocomat pro"/>
                <a:sym typeface="Arial"/>
              </a:rPr>
              <a:t>Laying</a:t>
            </a:r>
            <a:r>
              <a:rPr lang="fr-FR" sz="1600" b="1" i="0" u="none" strike="noStrike" cap="none" dirty="0">
                <a:solidFill>
                  <a:srgbClr val="004AAD"/>
                </a:solidFill>
                <a:latin typeface="Cocomat pro"/>
                <a:sym typeface="Arial"/>
              </a:rPr>
              <a:t> the </a:t>
            </a:r>
            <a:r>
              <a:rPr lang="fr-FR" sz="1600" b="1" i="0" u="none" strike="noStrike" cap="none" dirty="0" err="1">
                <a:solidFill>
                  <a:srgbClr val="004AAD"/>
                </a:solidFill>
                <a:latin typeface="Cocomat pro"/>
                <a:sym typeface="Arial"/>
              </a:rPr>
              <a:t>foundations</a:t>
            </a:r>
            <a:r>
              <a:rPr lang="fr-FR" sz="1600" b="1" i="0" u="none" strike="noStrike" cap="none" dirty="0">
                <a:solidFill>
                  <a:srgbClr val="004AAD"/>
                </a:solidFill>
                <a:latin typeface="Cocomat pro"/>
                <a:sym typeface="Arial"/>
              </a:rPr>
              <a:t> </a:t>
            </a:r>
          </a:p>
          <a:p>
            <a:pPr marL="0" marR="0" lvl="0" indent="0" algn="ctr" rtl="0">
              <a:lnSpc>
                <a:spcPct val="100000"/>
              </a:lnSpc>
              <a:spcBef>
                <a:spcPts val="500"/>
              </a:spcBef>
              <a:spcAft>
                <a:spcPts val="0"/>
              </a:spcAft>
              <a:buClr>
                <a:srgbClr val="A58E7C"/>
              </a:buClr>
              <a:buSzPts val="2800"/>
              <a:buFont typeface="Arial"/>
              <a:buNone/>
            </a:pPr>
            <a:r>
              <a:rPr lang="fr-FR" sz="1200" b="1" i="0" u="none" strike="noStrike" cap="none" dirty="0" err="1">
                <a:solidFill>
                  <a:srgbClr val="478473"/>
                </a:solidFill>
                <a:latin typeface="Cocomat pro"/>
                <a:sym typeface="Arial"/>
              </a:rPr>
              <a:t>Ideation</a:t>
            </a:r>
            <a:r>
              <a:rPr lang="fr-FR" sz="1200" b="1" i="0" u="none" strike="noStrike" cap="none" dirty="0">
                <a:solidFill>
                  <a:srgbClr val="478473"/>
                </a:solidFill>
                <a:latin typeface="Cocomat pro"/>
                <a:sym typeface="Arial"/>
              </a:rPr>
              <a:t>, Business </a:t>
            </a:r>
            <a:r>
              <a:rPr lang="fr-FR" sz="1200" b="1" i="0" u="none" strike="noStrike" cap="none" dirty="0" err="1">
                <a:solidFill>
                  <a:srgbClr val="478473"/>
                </a:solidFill>
                <a:latin typeface="Cocomat pro"/>
                <a:sym typeface="Arial"/>
              </a:rPr>
              <a:t>Research</a:t>
            </a:r>
            <a:r>
              <a:rPr lang="fr-FR" sz="1200" b="1" i="0" u="none" strike="noStrike" cap="none" dirty="0">
                <a:solidFill>
                  <a:srgbClr val="478473"/>
                </a:solidFill>
                <a:latin typeface="Cocomat pro"/>
                <a:sym typeface="Arial"/>
              </a:rPr>
              <a:t>, </a:t>
            </a:r>
          </a:p>
          <a:p>
            <a:pPr marL="0" marR="0" lvl="0" indent="0" algn="ctr" rtl="0">
              <a:lnSpc>
                <a:spcPct val="100000"/>
              </a:lnSpc>
              <a:spcBef>
                <a:spcPts val="500"/>
              </a:spcBef>
              <a:spcAft>
                <a:spcPts val="0"/>
              </a:spcAft>
              <a:buClr>
                <a:srgbClr val="A58E7C"/>
              </a:buClr>
              <a:buSzPts val="2800"/>
              <a:buFont typeface="Arial"/>
              <a:buNone/>
            </a:pPr>
            <a:r>
              <a:rPr lang="fr-FR" sz="1200" b="1" i="0" u="none" strike="noStrike" cap="none" dirty="0">
                <a:solidFill>
                  <a:srgbClr val="478473"/>
                </a:solidFill>
                <a:latin typeface="Cocomat pro"/>
                <a:sym typeface="Arial"/>
              </a:rPr>
              <a:t>MVP </a:t>
            </a:r>
            <a:r>
              <a:rPr lang="fr-FR" sz="1200" b="1" i="0" u="none" strike="noStrike" cap="none" dirty="0" err="1">
                <a:solidFill>
                  <a:srgbClr val="478473"/>
                </a:solidFill>
                <a:latin typeface="Cocomat pro"/>
                <a:sym typeface="Arial"/>
              </a:rPr>
              <a:t>testing</a:t>
            </a:r>
            <a:r>
              <a:rPr lang="fr-FR" sz="1200" b="1" i="0" u="none" strike="noStrike" cap="none" dirty="0">
                <a:solidFill>
                  <a:srgbClr val="478473"/>
                </a:solidFill>
                <a:latin typeface="Cocomat pro"/>
                <a:sym typeface="Arial"/>
              </a:rPr>
              <a:t> &amp; building</a:t>
            </a:r>
            <a:endParaRPr sz="1800" dirty="0">
              <a:solidFill>
                <a:srgbClr val="478473"/>
              </a:solidFill>
              <a:latin typeface="Cocomat pro"/>
            </a:endParaRPr>
          </a:p>
        </p:txBody>
      </p:sp>
      <p:pic>
        <p:nvPicPr>
          <p:cNvPr id="569" name="Google Shape;569;p37" descr="Une image contenant Visage humain, personne, sourire, habits&#10;&#10;Description générée automatiquement">
            <a:extLst>
              <a:ext uri="{FF2B5EF4-FFF2-40B4-BE49-F238E27FC236}">
                <a16:creationId xmlns:a16="http://schemas.microsoft.com/office/drawing/2014/main" id="{19A3BF85-EB05-13C1-0BA4-0AA787E53088}"/>
              </a:ext>
            </a:extLst>
          </p:cNvPr>
          <p:cNvPicPr preferRelativeResize="0"/>
          <p:nvPr/>
        </p:nvPicPr>
        <p:blipFill rotWithShape="1">
          <a:blip r:embed="rId12">
            <a:alphaModFix/>
          </a:blip>
          <a:srcRect/>
          <a:stretch/>
        </p:blipFill>
        <p:spPr>
          <a:xfrm>
            <a:off x="3165184" y="2571816"/>
            <a:ext cx="516190" cy="774285"/>
          </a:xfrm>
          <a:prstGeom prst="rect">
            <a:avLst/>
          </a:prstGeom>
          <a:noFill/>
          <a:ln>
            <a:noFill/>
          </a:ln>
        </p:spPr>
      </p:pic>
      <p:pic>
        <p:nvPicPr>
          <p:cNvPr id="570" name="Google Shape;570;p37" descr="Une image contenant Visage humain, personne, habits, portrait&#10;&#10;Description générée automatiquement">
            <a:extLst>
              <a:ext uri="{FF2B5EF4-FFF2-40B4-BE49-F238E27FC236}">
                <a16:creationId xmlns:a16="http://schemas.microsoft.com/office/drawing/2014/main" id="{0F95A1A8-3DA5-42F5-8B2E-5A8E8609187C}"/>
              </a:ext>
            </a:extLst>
          </p:cNvPr>
          <p:cNvPicPr preferRelativeResize="0"/>
          <p:nvPr/>
        </p:nvPicPr>
        <p:blipFill rotWithShape="1">
          <a:blip r:embed="rId13">
            <a:alphaModFix/>
          </a:blip>
          <a:srcRect/>
          <a:stretch/>
        </p:blipFill>
        <p:spPr>
          <a:xfrm>
            <a:off x="2486161" y="2571817"/>
            <a:ext cx="516190" cy="774285"/>
          </a:xfrm>
          <a:prstGeom prst="rect">
            <a:avLst/>
          </a:prstGeom>
          <a:noFill/>
          <a:ln>
            <a:noFill/>
          </a:ln>
        </p:spPr>
      </p:pic>
      <p:sp>
        <p:nvSpPr>
          <p:cNvPr id="2" name="Google Shape;469;g35f5681e131_0_26">
            <a:extLst>
              <a:ext uri="{FF2B5EF4-FFF2-40B4-BE49-F238E27FC236}">
                <a16:creationId xmlns:a16="http://schemas.microsoft.com/office/drawing/2014/main" id="{66BA497C-591E-EDD5-3052-E4F6F4BF8C76}"/>
              </a:ext>
            </a:extLst>
          </p:cNvPr>
          <p:cNvSpPr txBox="1"/>
          <p:nvPr/>
        </p:nvSpPr>
        <p:spPr>
          <a:xfrm>
            <a:off x="444031" y="1042616"/>
            <a:ext cx="8089800" cy="834196"/>
          </a:xfrm>
          <a:prstGeom prst="rect">
            <a:avLst/>
          </a:prstGeom>
          <a:noFill/>
          <a:ln>
            <a:noFill/>
          </a:ln>
        </p:spPr>
        <p:txBody>
          <a:bodyPr spcFirstLastPara="1" wrap="square" lIns="68550" tIns="34275" rIns="68550" bIns="34275" anchor="ctr" anchorCtr="0">
            <a:noAutofit/>
          </a:bodyPr>
          <a:lstStyle/>
          <a:p>
            <a:pPr algn="ctr">
              <a:lnSpc>
                <a:spcPct val="90000"/>
              </a:lnSpc>
              <a:buClr>
                <a:schemeClr val="dk1"/>
              </a:buClr>
              <a:buSzPct val="258823"/>
            </a:pPr>
            <a:r>
              <a:rPr lang="fr-FR" sz="2000" i="1" u="none" strike="noStrike" cap="none" dirty="0">
                <a:solidFill>
                  <a:srgbClr val="478473"/>
                </a:solidFill>
                <a:latin typeface="Cocomat pro"/>
                <a:sym typeface="Arial"/>
              </a:rPr>
              <a:t>Leveraging </a:t>
            </a:r>
            <a:r>
              <a:rPr lang="fr-FR" sz="2000" i="1" u="none" strike="noStrike" cap="none" dirty="0" err="1">
                <a:solidFill>
                  <a:srgbClr val="478473"/>
                </a:solidFill>
                <a:latin typeface="Cocomat pro"/>
                <a:sym typeface="Arial"/>
              </a:rPr>
              <a:t>ESCP’s</a:t>
            </a:r>
            <a:r>
              <a:rPr lang="fr-FR" sz="2000" i="1" u="none" strike="noStrike" cap="none" dirty="0">
                <a:solidFill>
                  <a:srgbClr val="478473"/>
                </a:solidFill>
                <a:latin typeface="Cocomat pro"/>
                <a:sym typeface="Arial"/>
              </a:rPr>
              <a:t> EMBA participants and ICP to </a:t>
            </a:r>
            <a:r>
              <a:rPr lang="fr-FR" sz="2000" i="1" u="none" strike="noStrike" cap="none" dirty="0" err="1">
                <a:solidFill>
                  <a:srgbClr val="478473"/>
                </a:solidFill>
                <a:latin typeface="Cocomat pro"/>
                <a:sym typeface="Arial"/>
              </a:rPr>
              <a:t>accelerate</a:t>
            </a:r>
            <a:r>
              <a:rPr lang="fr-FR" sz="2000" i="1" u="none" strike="noStrike" cap="none" dirty="0">
                <a:solidFill>
                  <a:srgbClr val="478473"/>
                </a:solidFill>
                <a:latin typeface="Cocomat pro"/>
                <a:sym typeface="Arial"/>
              </a:rPr>
              <a:t> Re-New, </a:t>
            </a:r>
          </a:p>
          <a:p>
            <a:pPr algn="ctr">
              <a:lnSpc>
                <a:spcPct val="90000"/>
              </a:lnSpc>
              <a:buClr>
                <a:schemeClr val="dk1"/>
              </a:buClr>
              <a:buSzPct val="258823"/>
            </a:pPr>
            <a:r>
              <a:rPr lang="en-US" sz="2000" i="1" dirty="0">
                <a:solidFill>
                  <a:srgbClr val="478473"/>
                </a:solidFill>
                <a:latin typeface="Cocomat pro"/>
              </a:rPr>
              <a:t>m</a:t>
            </a:r>
            <a:r>
              <a:rPr lang="en-US" sz="2000" b="0" i="1" u="none" strike="noStrike" cap="none" dirty="0">
                <a:solidFill>
                  <a:srgbClr val="478473"/>
                </a:solidFill>
                <a:latin typeface="Cocomat pro"/>
                <a:sym typeface="Arial"/>
              </a:rPr>
              <a:t>oving from a self-funded MVP </a:t>
            </a:r>
          </a:p>
          <a:p>
            <a:pPr algn="ctr">
              <a:lnSpc>
                <a:spcPct val="90000"/>
              </a:lnSpc>
              <a:buClr>
                <a:schemeClr val="dk1"/>
              </a:buClr>
              <a:buSzPct val="258823"/>
            </a:pPr>
            <a:r>
              <a:rPr lang="en-US" sz="2000" b="0" i="1" u="none" strike="noStrike" cap="none" dirty="0">
                <a:solidFill>
                  <a:srgbClr val="478473"/>
                </a:solidFill>
                <a:latin typeface="Cocomat pro"/>
                <a:sym typeface="Arial"/>
              </a:rPr>
              <a:t>to a self-standing profitable business on an attractive market</a:t>
            </a:r>
            <a:r>
              <a:rPr lang="fr-FR" sz="2000" i="1" u="none" strike="noStrike" cap="none" dirty="0">
                <a:solidFill>
                  <a:srgbClr val="478473"/>
                </a:solidFill>
                <a:latin typeface="Cocomat pro"/>
                <a:sym typeface="Arial"/>
              </a:rPr>
              <a:t> </a:t>
            </a:r>
            <a:endParaRPr sz="2000" i="1" u="none" strike="noStrike" cap="none" dirty="0">
              <a:solidFill>
                <a:srgbClr val="478473"/>
              </a:solidFill>
              <a:latin typeface="Cocomat pro"/>
              <a:sym typeface="Arial"/>
            </a:endParaRPr>
          </a:p>
        </p:txBody>
      </p:sp>
      <p:pic>
        <p:nvPicPr>
          <p:cNvPr id="4" name="Google Shape;364;p31">
            <a:extLst>
              <a:ext uri="{FF2B5EF4-FFF2-40B4-BE49-F238E27FC236}">
                <a16:creationId xmlns:a16="http://schemas.microsoft.com/office/drawing/2014/main" id="{B16896E6-16ED-5E12-6B94-66F2E2A5B76D}"/>
              </a:ext>
            </a:extLst>
          </p:cNvPr>
          <p:cNvPicPr>
            <a:picLocks noChangeAspect="1"/>
          </p:cNvPicPr>
          <p:nvPr/>
        </p:nvPicPr>
        <p:blipFill rotWithShape="1">
          <a:blip r:embed="rId14">
            <a:alphaModFix/>
          </a:blip>
          <a:srcRect/>
          <a:stretch/>
        </p:blipFill>
        <p:spPr>
          <a:xfrm rot="10800000">
            <a:off x="4112780" y="2752019"/>
            <a:ext cx="706810" cy="444395"/>
          </a:xfrm>
          <a:prstGeom prst="rect">
            <a:avLst/>
          </a:prstGeom>
          <a:noFill/>
          <a:ln>
            <a:noFill/>
          </a:ln>
        </p:spPr>
      </p:pic>
      <p:sp>
        <p:nvSpPr>
          <p:cNvPr id="5" name="Google Shape;568;p37">
            <a:extLst>
              <a:ext uri="{FF2B5EF4-FFF2-40B4-BE49-F238E27FC236}">
                <a16:creationId xmlns:a16="http://schemas.microsoft.com/office/drawing/2014/main" id="{E86E3EAE-D125-2DB8-181E-AC519FA37ABF}"/>
              </a:ext>
            </a:extLst>
          </p:cNvPr>
          <p:cNvSpPr txBox="1"/>
          <p:nvPr/>
        </p:nvSpPr>
        <p:spPr>
          <a:xfrm>
            <a:off x="5248704" y="3480424"/>
            <a:ext cx="3232287" cy="98227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500"/>
              </a:spcBef>
              <a:spcAft>
                <a:spcPts val="0"/>
              </a:spcAft>
              <a:buClr>
                <a:srgbClr val="A58E7C"/>
              </a:buClr>
              <a:buSzPts val="2800"/>
              <a:buFont typeface="Arial"/>
              <a:buNone/>
            </a:pPr>
            <a:r>
              <a:rPr lang="fr-FR" sz="1600" b="1" i="0" u="none" strike="noStrike" cap="none" dirty="0" err="1">
                <a:solidFill>
                  <a:srgbClr val="004AAD"/>
                </a:solidFill>
                <a:latin typeface="Cocomat pro"/>
                <a:sym typeface="Arial"/>
              </a:rPr>
              <a:t>Supporting</a:t>
            </a:r>
            <a:r>
              <a:rPr lang="fr-FR" sz="1600" b="1" i="0" u="none" strike="noStrike" cap="none" dirty="0">
                <a:solidFill>
                  <a:srgbClr val="004AAD"/>
                </a:solidFill>
                <a:latin typeface="Cocomat pro"/>
                <a:sym typeface="Arial"/>
              </a:rPr>
              <a:t> </a:t>
            </a:r>
            <a:r>
              <a:rPr lang="fr-FR" sz="1600" b="1" i="0" u="none" strike="noStrike" cap="none" dirty="0" err="1">
                <a:solidFill>
                  <a:srgbClr val="004AAD"/>
                </a:solidFill>
                <a:latin typeface="Cocomat pro"/>
                <a:sym typeface="Arial"/>
              </a:rPr>
              <a:t>growth</a:t>
            </a:r>
            <a:r>
              <a:rPr lang="fr-FR" sz="1600" b="1" i="0" u="none" strike="noStrike" cap="none" dirty="0">
                <a:solidFill>
                  <a:srgbClr val="004AAD"/>
                </a:solidFill>
                <a:latin typeface="Cocomat pro"/>
                <a:sym typeface="Arial"/>
              </a:rPr>
              <a:t> ambitions</a:t>
            </a:r>
          </a:p>
          <a:p>
            <a:pPr marL="0" marR="0" lvl="0" indent="0" algn="ctr" rtl="0">
              <a:lnSpc>
                <a:spcPct val="100000"/>
              </a:lnSpc>
              <a:spcBef>
                <a:spcPts val="500"/>
              </a:spcBef>
              <a:spcAft>
                <a:spcPts val="0"/>
              </a:spcAft>
              <a:buClr>
                <a:srgbClr val="A58E7C"/>
              </a:buClr>
              <a:buSzPts val="2800"/>
              <a:buFont typeface="Arial"/>
              <a:buNone/>
            </a:pPr>
            <a:r>
              <a:rPr lang="fr-FR" sz="1200" b="1" i="0" u="none" strike="noStrike" cap="none" dirty="0" err="1">
                <a:solidFill>
                  <a:srgbClr val="478473"/>
                </a:solidFill>
                <a:latin typeface="Cocomat pro"/>
                <a:sym typeface="Arial"/>
              </a:rPr>
              <a:t>Refine</a:t>
            </a:r>
            <a:r>
              <a:rPr lang="fr-FR" sz="1200" b="1" i="0" u="none" strike="noStrike" cap="none" dirty="0">
                <a:solidFill>
                  <a:srgbClr val="478473"/>
                </a:solidFill>
                <a:latin typeface="Cocomat pro"/>
                <a:sym typeface="Arial"/>
              </a:rPr>
              <a:t> and </a:t>
            </a:r>
            <a:r>
              <a:rPr lang="fr-FR" sz="1200" b="1" dirty="0" err="1">
                <a:solidFill>
                  <a:srgbClr val="478473"/>
                </a:solidFill>
                <a:latin typeface="Cocomat pro"/>
              </a:rPr>
              <a:t>s</a:t>
            </a:r>
            <a:r>
              <a:rPr lang="fr-FR" sz="1200" b="1" i="0" u="none" strike="noStrike" cap="none" dirty="0" err="1">
                <a:solidFill>
                  <a:srgbClr val="478473"/>
                </a:solidFill>
                <a:latin typeface="Cocomat pro"/>
                <a:sym typeface="Arial"/>
              </a:rPr>
              <a:t>cale</a:t>
            </a:r>
            <a:r>
              <a:rPr lang="fr-FR" sz="1200" b="1" i="0" u="none" strike="noStrike" cap="none" dirty="0">
                <a:solidFill>
                  <a:srgbClr val="478473"/>
                </a:solidFill>
                <a:latin typeface="Cocomat pro"/>
                <a:sym typeface="Arial"/>
              </a:rPr>
              <a:t> </a:t>
            </a:r>
            <a:r>
              <a:rPr lang="fr-FR" sz="1200" b="1" i="0" u="none" strike="noStrike" cap="none" dirty="0" err="1">
                <a:solidFill>
                  <a:srgbClr val="478473"/>
                </a:solidFill>
                <a:latin typeface="Cocomat pro"/>
                <a:sym typeface="Arial"/>
              </a:rPr>
              <a:t>existing</a:t>
            </a:r>
            <a:r>
              <a:rPr lang="fr-FR" sz="1200" b="1" i="0" u="none" strike="noStrike" cap="none" dirty="0">
                <a:solidFill>
                  <a:srgbClr val="478473"/>
                </a:solidFill>
                <a:latin typeface="Cocomat pro"/>
                <a:sym typeface="Arial"/>
              </a:rPr>
              <a:t>, Pilot &amp; test new concepts, support go-to-</a:t>
            </a:r>
            <a:r>
              <a:rPr lang="fr-FR" sz="1200" b="1" i="0" u="none" strike="noStrike" cap="none" dirty="0" err="1">
                <a:solidFill>
                  <a:srgbClr val="478473"/>
                </a:solidFill>
                <a:latin typeface="Cocomat pro"/>
                <a:sym typeface="Arial"/>
              </a:rPr>
              <a:t>market</a:t>
            </a:r>
            <a:endParaRPr sz="1800" dirty="0">
              <a:solidFill>
                <a:srgbClr val="478473"/>
              </a:solidFill>
              <a:latin typeface="Cocomat pro"/>
            </a:endParaRPr>
          </a:p>
        </p:txBody>
      </p:sp>
    </p:spTree>
    <p:extLst>
      <p:ext uri="{BB962C8B-B14F-4D97-AF65-F5344CB8AC3E}">
        <p14:creationId xmlns:p14="http://schemas.microsoft.com/office/powerpoint/2010/main" val="3385866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56"/>
                                        </p:tgtEl>
                                        <p:attrNameLst>
                                          <p:attrName>style.visibility</p:attrName>
                                        </p:attrNameLst>
                                      </p:cBhvr>
                                      <p:to>
                                        <p:strVal val="visible"/>
                                      </p:to>
                                    </p:set>
                                    <p:animEffect transition="in" filter="randombar(horizontal)">
                                      <p:cBhvr>
                                        <p:cTn id="12" dur="500"/>
                                        <p:tgtEl>
                                          <p:spTgt spid="556"/>
                                        </p:tgtEl>
                                      </p:cBhvr>
                                    </p:animEffect>
                                  </p:childTnLst>
                                </p:cTn>
                              </p:par>
                              <p:par>
                                <p:cTn id="13" presetID="14" presetClass="entr" presetSubtype="10" fill="hold" nodeType="withEffect">
                                  <p:stCondLst>
                                    <p:cond delay="0"/>
                                  </p:stCondLst>
                                  <p:childTnLst>
                                    <p:set>
                                      <p:cBhvr>
                                        <p:cTn id="14" dur="1" fill="hold">
                                          <p:stCondLst>
                                            <p:cond delay="0"/>
                                          </p:stCondLst>
                                        </p:cTn>
                                        <p:tgtEl>
                                          <p:spTgt spid="557"/>
                                        </p:tgtEl>
                                        <p:attrNameLst>
                                          <p:attrName>style.visibility</p:attrName>
                                        </p:attrNameLst>
                                      </p:cBhvr>
                                      <p:to>
                                        <p:strVal val="visible"/>
                                      </p:to>
                                    </p:set>
                                    <p:animEffect transition="in" filter="randombar(horizontal)">
                                      <p:cBhvr>
                                        <p:cTn id="15" dur="500"/>
                                        <p:tgtEl>
                                          <p:spTgt spid="557"/>
                                        </p:tgtEl>
                                      </p:cBhvr>
                                    </p:animEffect>
                                  </p:childTnLst>
                                </p:cTn>
                              </p:par>
                              <p:par>
                                <p:cTn id="16" presetID="14" presetClass="entr" presetSubtype="10" fill="hold" nodeType="withEffect">
                                  <p:stCondLst>
                                    <p:cond delay="0"/>
                                  </p:stCondLst>
                                  <p:childTnLst>
                                    <p:set>
                                      <p:cBhvr>
                                        <p:cTn id="17" dur="1" fill="hold">
                                          <p:stCondLst>
                                            <p:cond delay="0"/>
                                          </p:stCondLst>
                                        </p:cTn>
                                        <p:tgtEl>
                                          <p:spTgt spid="558"/>
                                        </p:tgtEl>
                                        <p:attrNameLst>
                                          <p:attrName>style.visibility</p:attrName>
                                        </p:attrNameLst>
                                      </p:cBhvr>
                                      <p:to>
                                        <p:strVal val="visible"/>
                                      </p:to>
                                    </p:set>
                                    <p:animEffect transition="in" filter="randombar(horizontal)">
                                      <p:cBhvr>
                                        <p:cTn id="18" dur="500"/>
                                        <p:tgtEl>
                                          <p:spTgt spid="558"/>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564"/>
                                        </p:tgtEl>
                                        <p:attrNameLst>
                                          <p:attrName>style.visibility</p:attrName>
                                        </p:attrNameLst>
                                      </p:cBhvr>
                                      <p:to>
                                        <p:strVal val="visible"/>
                                      </p:to>
                                    </p:set>
                                    <p:animEffect transition="in" filter="randombar(horizontal)">
                                      <p:cBhvr>
                                        <p:cTn id="21" dur="500"/>
                                        <p:tgtEl>
                                          <p:spTgt spid="564"/>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566"/>
                                        </p:tgtEl>
                                        <p:attrNameLst>
                                          <p:attrName>style.visibility</p:attrName>
                                        </p:attrNameLst>
                                      </p:cBhvr>
                                      <p:to>
                                        <p:strVal val="visible"/>
                                      </p:to>
                                    </p:set>
                                    <p:animEffect transition="in" filter="randombar(horizontal)">
                                      <p:cBhvr>
                                        <p:cTn id="24" dur="500"/>
                                        <p:tgtEl>
                                          <p:spTgt spid="566"/>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568"/>
                                        </p:tgtEl>
                                        <p:attrNameLst>
                                          <p:attrName>style.visibility</p:attrName>
                                        </p:attrNameLst>
                                      </p:cBhvr>
                                      <p:to>
                                        <p:strVal val="visible"/>
                                      </p:to>
                                    </p:set>
                                    <p:animEffect transition="in" filter="randombar(horizontal)">
                                      <p:cBhvr>
                                        <p:cTn id="27" dur="500"/>
                                        <p:tgtEl>
                                          <p:spTgt spid="568"/>
                                        </p:tgtEl>
                                      </p:cBhvr>
                                    </p:animEffect>
                                  </p:childTnLst>
                                </p:cTn>
                              </p:par>
                              <p:par>
                                <p:cTn id="28" presetID="14" presetClass="entr" presetSubtype="10" fill="hold" nodeType="withEffect">
                                  <p:stCondLst>
                                    <p:cond delay="0"/>
                                  </p:stCondLst>
                                  <p:childTnLst>
                                    <p:set>
                                      <p:cBhvr>
                                        <p:cTn id="29" dur="1" fill="hold">
                                          <p:stCondLst>
                                            <p:cond delay="0"/>
                                          </p:stCondLst>
                                        </p:cTn>
                                        <p:tgtEl>
                                          <p:spTgt spid="569"/>
                                        </p:tgtEl>
                                        <p:attrNameLst>
                                          <p:attrName>style.visibility</p:attrName>
                                        </p:attrNameLst>
                                      </p:cBhvr>
                                      <p:to>
                                        <p:strVal val="visible"/>
                                      </p:to>
                                    </p:set>
                                    <p:animEffect transition="in" filter="randombar(horizontal)">
                                      <p:cBhvr>
                                        <p:cTn id="30" dur="500"/>
                                        <p:tgtEl>
                                          <p:spTgt spid="569"/>
                                        </p:tgtEl>
                                      </p:cBhvr>
                                    </p:animEffect>
                                  </p:childTnLst>
                                </p:cTn>
                              </p:par>
                              <p:par>
                                <p:cTn id="31" presetID="14" presetClass="entr" presetSubtype="10" fill="hold" nodeType="withEffect">
                                  <p:stCondLst>
                                    <p:cond delay="0"/>
                                  </p:stCondLst>
                                  <p:childTnLst>
                                    <p:set>
                                      <p:cBhvr>
                                        <p:cTn id="32" dur="1" fill="hold">
                                          <p:stCondLst>
                                            <p:cond delay="0"/>
                                          </p:stCondLst>
                                        </p:cTn>
                                        <p:tgtEl>
                                          <p:spTgt spid="570"/>
                                        </p:tgtEl>
                                        <p:attrNameLst>
                                          <p:attrName>style.visibility</p:attrName>
                                        </p:attrNameLst>
                                      </p:cBhvr>
                                      <p:to>
                                        <p:strVal val="visible"/>
                                      </p:to>
                                    </p:set>
                                    <p:animEffect transition="in" filter="randombar(horizontal)">
                                      <p:cBhvr>
                                        <p:cTn id="33" dur="500"/>
                                        <p:tgtEl>
                                          <p:spTgt spid="570"/>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nodeType="clickEffect">
                                  <p:stCondLst>
                                    <p:cond delay="0"/>
                                  </p:stCondLst>
                                  <p:childTnLst>
                                    <p:set>
                                      <p:cBhvr>
                                        <p:cTn id="37" dur="1" fill="hold">
                                          <p:stCondLst>
                                            <p:cond delay="0"/>
                                          </p:stCondLst>
                                        </p:cTn>
                                        <p:tgtEl>
                                          <p:spTgt spid="559"/>
                                        </p:tgtEl>
                                        <p:attrNameLst>
                                          <p:attrName>style.visibility</p:attrName>
                                        </p:attrNameLst>
                                      </p:cBhvr>
                                      <p:to>
                                        <p:strVal val="visible"/>
                                      </p:to>
                                    </p:set>
                                    <p:animEffect transition="in" filter="randombar(horizontal)">
                                      <p:cBhvr>
                                        <p:cTn id="38" dur="500"/>
                                        <p:tgtEl>
                                          <p:spTgt spid="559"/>
                                        </p:tgtEl>
                                      </p:cBhvr>
                                    </p:animEffect>
                                  </p:childTnLst>
                                </p:cTn>
                              </p:par>
                              <p:par>
                                <p:cTn id="39" presetID="14" presetClass="entr" presetSubtype="10" fill="hold" nodeType="withEffect">
                                  <p:stCondLst>
                                    <p:cond delay="0"/>
                                  </p:stCondLst>
                                  <p:childTnLst>
                                    <p:set>
                                      <p:cBhvr>
                                        <p:cTn id="40" dur="1" fill="hold">
                                          <p:stCondLst>
                                            <p:cond delay="0"/>
                                          </p:stCondLst>
                                        </p:cTn>
                                        <p:tgtEl>
                                          <p:spTgt spid="560"/>
                                        </p:tgtEl>
                                        <p:attrNameLst>
                                          <p:attrName>style.visibility</p:attrName>
                                        </p:attrNameLst>
                                      </p:cBhvr>
                                      <p:to>
                                        <p:strVal val="visible"/>
                                      </p:to>
                                    </p:set>
                                    <p:animEffect transition="in" filter="randombar(horizontal)">
                                      <p:cBhvr>
                                        <p:cTn id="41" dur="500"/>
                                        <p:tgtEl>
                                          <p:spTgt spid="560"/>
                                        </p:tgtEl>
                                      </p:cBhvr>
                                    </p:animEffect>
                                  </p:childTnLst>
                                </p:cTn>
                              </p:par>
                              <p:par>
                                <p:cTn id="42" presetID="14" presetClass="entr" presetSubtype="10" fill="hold" nodeType="withEffect">
                                  <p:stCondLst>
                                    <p:cond delay="0"/>
                                  </p:stCondLst>
                                  <p:childTnLst>
                                    <p:set>
                                      <p:cBhvr>
                                        <p:cTn id="43" dur="1" fill="hold">
                                          <p:stCondLst>
                                            <p:cond delay="0"/>
                                          </p:stCondLst>
                                        </p:cTn>
                                        <p:tgtEl>
                                          <p:spTgt spid="561"/>
                                        </p:tgtEl>
                                        <p:attrNameLst>
                                          <p:attrName>style.visibility</p:attrName>
                                        </p:attrNameLst>
                                      </p:cBhvr>
                                      <p:to>
                                        <p:strVal val="visible"/>
                                      </p:to>
                                    </p:set>
                                    <p:animEffect transition="in" filter="randombar(horizontal)">
                                      <p:cBhvr>
                                        <p:cTn id="44" dur="500"/>
                                        <p:tgtEl>
                                          <p:spTgt spid="561"/>
                                        </p:tgtEl>
                                      </p:cBhvr>
                                    </p:animEffect>
                                  </p:childTnLst>
                                </p:cTn>
                              </p:par>
                              <p:par>
                                <p:cTn id="45" presetID="14" presetClass="entr" presetSubtype="10" fill="hold" nodeType="withEffect">
                                  <p:stCondLst>
                                    <p:cond delay="0"/>
                                  </p:stCondLst>
                                  <p:childTnLst>
                                    <p:set>
                                      <p:cBhvr>
                                        <p:cTn id="46" dur="1" fill="hold">
                                          <p:stCondLst>
                                            <p:cond delay="0"/>
                                          </p:stCondLst>
                                        </p:cTn>
                                        <p:tgtEl>
                                          <p:spTgt spid="562"/>
                                        </p:tgtEl>
                                        <p:attrNameLst>
                                          <p:attrName>style.visibility</p:attrName>
                                        </p:attrNameLst>
                                      </p:cBhvr>
                                      <p:to>
                                        <p:strVal val="visible"/>
                                      </p:to>
                                    </p:set>
                                    <p:animEffect transition="in" filter="randombar(horizontal)">
                                      <p:cBhvr>
                                        <p:cTn id="47" dur="500"/>
                                        <p:tgtEl>
                                          <p:spTgt spid="562"/>
                                        </p:tgtEl>
                                      </p:cBhvr>
                                    </p:animEffect>
                                  </p:childTnLst>
                                </p:cTn>
                              </p:par>
                              <p:par>
                                <p:cTn id="48" presetID="14" presetClass="entr" presetSubtype="10" fill="hold" nodeType="withEffect">
                                  <p:stCondLst>
                                    <p:cond delay="0"/>
                                  </p:stCondLst>
                                  <p:childTnLst>
                                    <p:set>
                                      <p:cBhvr>
                                        <p:cTn id="49" dur="1" fill="hold">
                                          <p:stCondLst>
                                            <p:cond delay="0"/>
                                          </p:stCondLst>
                                        </p:cTn>
                                        <p:tgtEl>
                                          <p:spTgt spid="563"/>
                                        </p:tgtEl>
                                        <p:attrNameLst>
                                          <p:attrName>style.visibility</p:attrName>
                                        </p:attrNameLst>
                                      </p:cBhvr>
                                      <p:to>
                                        <p:strVal val="visible"/>
                                      </p:to>
                                    </p:set>
                                    <p:animEffect transition="in" filter="randombar(horizontal)">
                                      <p:cBhvr>
                                        <p:cTn id="50" dur="500"/>
                                        <p:tgtEl>
                                          <p:spTgt spid="563"/>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565"/>
                                        </p:tgtEl>
                                        <p:attrNameLst>
                                          <p:attrName>style.visibility</p:attrName>
                                        </p:attrNameLst>
                                      </p:cBhvr>
                                      <p:to>
                                        <p:strVal val="visible"/>
                                      </p:to>
                                    </p:set>
                                    <p:animEffect transition="in" filter="randombar(horizontal)">
                                      <p:cBhvr>
                                        <p:cTn id="53" dur="500"/>
                                        <p:tgtEl>
                                          <p:spTgt spid="565"/>
                                        </p:tgtEl>
                                      </p:cBhvr>
                                    </p:animEffect>
                                  </p:childTnLst>
                                </p:cTn>
                              </p:par>
                              <p:par>
                                <p:cTn id="54" presetID="14" presetClass="entr" presetSubtype="10" fill="hold" nodeType="with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randombar(horizontal)">
                                      <p:cBhvr>
                                        <p:cTn id="56" dur="500"/>
                                        <p:tgtEl>
                                          <p:spTgt spid="4"/>
                                        </p:tgtEl>
                                      </p:cBhvr>
                                    </p:animEffect>
                                  </p:childTnLst>
                                </p:cTn>
                              </p:par>
                              <p:par>
                                <p:cTn id="57" presetID="14" presetClass="entr" presetSubtype="1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randombar(horizontal)">
                                      <p:cBhvr>
                                        <p:cTn id="59" dur="500"/>
                                        <p:tgtEl>
                                          <p:spTgt spid="5"/>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567"/>
                                        </p:tgtEl>
                                        <p:attrNameLst>
                                          <p:attrName>style.visibility</p:attrName>
                                        </p:attrNameLst>
                                      </p:cBhvr>
                                      <p:to>
                                        <p:strVal val="visible"/>
                                      </p:to>
                                    </p:set>
                                    <p:animEffect transition="in" filter="randombar(horizontal)">
                                      <p:cBhvr>
                                        <p:cTn id="62" dur="500"/>
                                        <p:tgtEl>
                                          <p:spTgt spid="5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 grpId="0" animBg="1"/>
      <p:bldP spid="565" grpId="0" animBg="1"/>
      <p:bldP spid="566" grpId="0"/>
      <p:bldP spid="567" grpId="0"/>
      <p:bldP spid="568" grpId="0"/>
      <p:bldP spid="2"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52">
          <a:extLst>
            <a:ext uri="{FF2B5EF4-FFF2-40B4-BE49-F238E27FC236}">
              <a16:creationId xmlns:a16="http://schemas.microsoft.com/office/drawing/2014/main" id="{70C70C86-47A6-53B4-89BD-CDC5EC679B1A}"/>
            </a:ext>
          </a:extLst>
        </p:cNvPr>
        <p:cNvGrpSpPr/>
        <p:nvPr/>
      </p:nvGrpSpPr>
      <p:grpSpPr>
        <a:xfrm>
          <a:off x="0" y="0"/>
          <a:ext cx="0" cy="0"/>
          <a:chOff x="0" y="0"/>
          <a:chExt cx="0" cy="0"/>
        </a:xfrm>
      </p:grpSpPr>
      <p:sp>
        <p:nvSpPr>
          <p:cNvPr id="553" name="Google Shape;553;p37">
            <a:extLst>
              <a:ext uri="{FF2B5EF4-FFF2-40B4-BE49-F238E27FC236}">
                <a16:creationId xmlns:a16="http://schemas.microsoft.com/office/drawing/2014/main" id="{F6C99EE5-3CD5-170E-B35D-9B14B771D2D1}"/>
              </a:ext>
            </a:extLst>
          </p:cNvPr>
          <p:cNvSpPr txBox="1">
            <a:spLocks noGrp="1"/>
          </p:cNvSpPr>
          <p:nvPr>
            <p:ph type="title"/>
          </p:nvPr>
        </p:nvSpPr>
        <p:spPr>
          <a:xfrm>
            <a:off x="391106" y="256722"/>
            <a:ext cx="7886700" cy="740081"/>
          </a:xfrm>
          <a:prstGeom prst="rect">
            <a:avLst/>
          </a:prstGeom>
          <a:noFill/>
          <a:ln>
            <a:noFill/>
          </a:ln>
        </p:spPr>
        <p:txBody>
          <a:bodyPr spcFirstLastPara="1" wrap="square" lIns="68550" tIns="34275" rIns="68550" bIns="34275" anchor="ctr" anchorCtr="0">
            <a:normAutofit/>
          </a:bodyPr>
          <a:lstStyle/>
          <a:p>
            <a:pPr marL="0" lvl="0" indent="0" algn="l" rtl="0">
              <a:lnSpc>
                <a:spcPct val="90000"/>
              </a:lnSpc>
              <a:spcBef>
                <a:spcPts val="0"/>
              </a:spcBef>
              <a:spcAft>
                <a:spcPts val="0"/>
              </a:spcAft>
              <a:buSzPts val="4400"/>
              <a:buNone/>
            </a:pPr>
            <a:r>
              <a:rPr lang="fr-FR" sz="2800" b="1" dirty="0">
                <a:solidFill>
                  <a:srgbClr val="004AAD"/>
                </a:solidFill>
                <a:latin typeface="Cocomat pro"/>
                <a:ea typeface="Arial"/>
                <a:cs typeface="Arial"/>
                <a:sym typeface="Arial"/>
              </a:rPr>
              <a:t>And </a:t>
            </a:r>
            <a:r>
              <a:rPr lang="fr-FR" sz="2800" b="1" dirty="0" err="1">
                <a:solidFill>
                  <a:srgbClr val="004AAD"/>
                </a:solidFill>
                <a:latin typeface="Cocomat pro"/>
                <a:ea typeface="Arial"/>
                <a:cs typeface="Arial"/>
                <a:sym typeface="Arial"/>
              </a:rPr>
              <a:t>now</a:t>
            </a:r>
            <a:r>
              <a:rPr lang="fr-FR" sz="2800" b="1" dirty="0">
                <a:solidFill>
                  <a:srgbClr val="004AAD"/>
                </a:solidFill>
                <a:latin typeface="Cocomat pro"/>
                <a:ea typeface="Arial"/>
                <a:cs typeface="Arial"/>
                <a:sym typeface="Arial"/>
              </a:rPr>
              <a:t>… To </a:t>
            </a:r>
            <a:r>
              <a:rPr lang="fr-FR" sz="2800" b="1" dirty="0" err="1">
                <a:solidFill>
                  <a:srgbClr val="004AAD"/>
                </a:solidFill>
                <a:latin typeface="Cocomat pro"/>
                <a:ea typeface="Arial"/>
                <a:cs typeface="Arial"/>
                <a:sym typeface="Arial"/>
              </a:rPr>
              <a:t>be</a:t>
            </a:r>
            <a:r>
              <a:rPr lang="fr-FR" sz="2800" b="1" dirty="0">
                <a:solidFill>
                  <a:srgbClr val="004AAD"/>
                </a:solidFill>
                <a:latin typeface="Cocomat pro"/>
                <a:ea typeface="Arial"/>
                <a:cs typeface="Arial"/>
                <a:sym typeface="Arial"/>
              </a:rPr>
              <a:t> </a:t>
            </a:r>
            <a:r>
              <a:rPr lang="fr-FR" sz="2800" b="1" dirty="0" err="1">
                <a:solidFill>
                  <a:srgbClr val="004AAD"/>
                </a:solidFill>
                <a:latin typeface="Cocomat pro"/>
                <a:ea typeface="Arial"/>
                <a:cs typeface="Arial"/>
                <a:sym typeface="Arial"/>
              </a:rPr>
              <a:t>continued</a:t>
            </a:r>
            <a:r>
              <a:rPr lang="fr-FR" sz="2800" b="1" dirty="0">
                <a:solidFill>
                  <a:srgbClr val="004AAD"/>
                </a:solidFill>
                <a:latin typeface="Cocomat pro"/>
                <a:ea typeface="Arial"/>
                <a:cs typeface="Arial"/>
                <a:sym typeface="Arial"/>
              </a:rPr>
              <a:t> !</a:t>
            </a:r>
            <a:endParaRPr sz="2800" b="1" dirty="0">
              <a:solidFill>
                <a:srgbClr val="004AAD"/>
              </a:solidFill>
              <a:latin typeface="Cocomat pro"/>
              <a:ea typeface="Arial"/>
              <a:cs typeface="Arial"/>
              <a:sym typeface="Arial"/>
            </a:endParaRPr>
          </a:p>
        </p:txBody>
      </p:sp>
      <p:cxnSp>
        <p:nvCxnSpPr>
          <p:cNvPr id="554" name="Google Shape;554;p37">
            <a:extLst>
              <a:ext uri="{FF2B5EF4-FFF2-40B4-BE49-F238E27FC236}">
                <a16:creationId xmlns:a16="http://schemas.microsoft.com/office/drawing/2014/main" id="{3059816A-6783-231F-226D-C643DCC7FAEC}"/>
              </a:ext>
            </a:extLst>
          </p:cNvPr>
          <p:cNvCxnSpPr/>
          <p:nvPr/>
        </p:nvCxnSpPr>
        <p:spPr>
          <a:xfrm>
            <a:off x="444031" y="917064"/>
            <a:ext cx="8036960" cy="0"/>
          </a:xfrm>
          <a:prstGeom prst="straightConnector1">
            <a:avLst/>
          </a:prstGeom>
          <a:noFill/>
          <a:ln w="28575" cap="flat" cmpd="sng">
            <a:solidFill>
              <a:srgbClr val="004AAD"/>
            </a:solidFill>
            <a:prstDash val="solid"/>
            <a:round/>
            <a:headEnd type="none" w="sm" len="sm"/>
            <a:tailEnd type="none" w="sm" len="sm"/>
          </a:ln>
        </p:spPr>
      </p:cxnSp>
      <p:pic>
        <p:nvPicPr>
          <p:cNvPr id="555" name="Google Shape;555;p37" title="Re-New (1).png">
            <a:extLst>
              <a:ext uri="{FF2B5EF4-FFF2-40B4-BE49-F238E27FC236}">
                <a16:creationId xmlns:a16="http://schemas.microsoft.com/office/drawing/2014/main" id="{82AE85E3-D017-0761-2432-BE3BBA937FD3}"/>
              </a:ext>
            </a:extLst>
          </p:cNvPr>
          <p:cNvPicPr preferRelativeResize="0"/>
          <p:nvPr/>
        </p:nvPicPr>
        <p:blipFill rotWithShape="1">
          <a:blip r:embed="rId3">
            <a:alphaModFix/>
          </a:blip>
          <a:srcRect l="10831" t="16013" r="13656" b="13005"/>
          <a:stretch/>
        </p:blipFill>
        <p:spPr>
          <a:xfrm>
            <a:off x="8277806" y="39696"/>
            <a:ext cx="832267" cy="782355"/>
          </a:xfrm>
          <a:prstGeom prst="rect">
            <a:avLst/>
          </a:prstGeom>
          <a:noFill/>
          <a:ln>
            <a:noFill/>
          </a:ln>
        </p:spPr>
      </p:pic>
      <p:sp>
        <p:nvSpPr>
          <p:cNvPr id="2" name="Google Shape;469;g35f5681e131_0_26">
            <a:extLst>
              <a:ext uri="{FF2B5EF4-FFF2-40B4-BE49-F238E27FC236}">
                <a16:creationId xmlns:a16="http://schemas.microsoft.com/office/drawing/2014/main" id="{AEBE272A-56A3-C2E3-6B1A-C75E0D7CFDF3}"/>
              </a:ext>
            </a:extLst>
          </p:cNvPr>
          <p:cNvSpPr txBox="1"/>
          <p:nvPr/>
        </p:nvSpPr>
        <p:spPr>
          <a:xfrm>
            <a:off x="444031" y="1042616"/>
            <a:ext cx="8089800" cy="834196"/>
          </a:xfrm>
          <a:prstGeom prst="rect">
            <a:avLst/>
          </a:prstGeom>
          <a:noFill/>
          <a:ln>
            <a:noFill/>
          </a:ln>
        </p:spPr>
        <p:txBody>
          <a:bodyPr spcFirstLastPara="1" wrap="square" lIns="68550" tIns="34275" rIns="68550" bIns="34275" anchor="ctr" anchorCtr="0">
            <a:noAutofit/>
          </a:bodyPr>
          <a:lstStyle/>
          <a:p>
            <a:pPr algn="ctr">
              <a:lnSpc>
                <a:spcPct val="90000"/>
              </a:lnSpc>
              <a:buClr>
                <a:schemeClr val="dk1"/>
              </a:buClr>
              <a:buSzPct val="258823"/>
            </a:pPr>
            <a:r>
              <a:rPr lang="en-US" sz="2000" b="0" i="1" u="none" strike="noStrike" cap="none" dirty="0">
                <a:solidFill>
                  <a:srgbClr val="478473"/>
                </a:solidFill>
                <a:latin typeface="Cocomat pro"/>
                <a:sym typeface="Arial"/>
              </a:rPr>
              <a:t>A Dream written-down becomes a Goal</a:t>
            </a:r>
          </a:p>
          <a:p>
            <a:pPr algn="ctr">
              <a:lnSpc>
                <a:spcPct val="90000"/>
              </a:lnSpc>
              <a:buClr>
                <a:schemeClr val="dk1"/>
              </a:buClr>
              <a:buSzPct val="258823"/>
            </a:pPr>
            <a:r>
              <a:rPr lang="en-US" sz="2000" b="0" i="1" u="none" strike="noStrike" cap="none" dirty="0">
                <a:solidFill>
                  <a:srgbClr val="478473"/>
                </a:solidFill>
                <a:latin typeface="Cocomat pro"/>
                <a:sym typeface="Arial"/>
              </a:rPr>
              <a:t>A Goal broken-down into steps becomes a Plan </a:t>
            </a:r>
          </a:p>
          <a:p>
            <a:pPr algn="ctr">
              <a:lnSpc>
                <a:spcPct val="90000"/>
              </a:lnSpc>
              <a:buClr>
                <a:schemeClr val="dk1"/>
              </a:buClr>
              <a:buSzPct val="258823"/>
            </a:pPr>
            <a:r>
              <a:rPr lang="en-US" sz="2000" b="0" i="1" u="none" strike="noStrike" cap="none" dirty="0">
                <a:solidFill>
                  <a:srgbClr val="478473"/>
                </a:solidFill>
                <a:latin typeface="Cocomat pro"/>
                <a:sym typeface="Arial"/>
              </a:rPr>
              <a:t>A Plan backed by actions becomes Reality</a:t>
            </a:r>
          </a:p>
        </p:txBody>
      </p:sp>
      <p:pic>
        <p:nvPicPr>
          <p:cNvPr id="6" name="Google Shape;313;g2da0165fc14_0_13">
            <a:extLst>
              <a:ext uri="{FF2B5EF4-FFF2-40B4-BE49-F238E27FC236}">
                <a16:creationId xmlns:a16="http://schemas.microsoft.com/office/drawing/2014/main" id="{FF7EF251-C8E6-320F-BE85-5ED09727A7BC}"/>
              </a:ext>
            </a:extLst>
          </p:cNvPr>
          <p:cNvPicPr preferRelativeResize="0"/>
          <p:nvPr/>
        </p:nvPicPr>
        <p:blipFill rotWithShape="1">
          <a:blip r:embed="rId4">
            <a:alphaModFix/>
          </a:blip>
          <a:srcRect l="20808" r="20481"/>
          <a:stretch/>
        </p:blipFill>
        <p:spPr>
          <a:xfrm>
            <a:off x="3075143" y="2395691"/>
            <a:ext cx="2518625" cy="2267346"/>
          </a:xfrm>
          <a:prstGeom prst="rect">
            <a:avLst/>
          </a:prstGeom>
          <a:noFill/>
          <a:ln>
            <a:noFill/>
          </a:ln>
        </p:spPr>
      </p:pic>
      <p:sp>
        <p:nvSpPr>
          <p:cNvPr id="7" name="Google Shape;567;p37">
            <a:extLst>
              <a:ext uri="{FF2B5EF4-FFF2-40B4-BE49-F238E27FC236}">
                <a16:creationId xmlns:a16="http://schemas.microsoft.com/office/drawing/2014/main" id="{9F6D2398-D794-4EE4-F85A-A70F580D59FC}"/>
              </a:ext>
            </a:extLst>
          </p:cNvPr>
          <p:cNvSpPr txBox="1"/>
          <p:nvPr/>
        </p:nvSpPr>
        <p:spPr>
          <a:xfrm>
            <a:off x="6231036" y="2220954"/>
            <a:ext cx="2302795" cy="559343"/>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500"/>
              </a:spcBef>
              <a:spcAft>
                <a:spcPts val="0"/>
              </a:spcAft>
              <a:buClr>
                <a:srgbClr val="A58E7C"/>
              </a:buClr>
              <a:buSzPts val="2800"/>
              <a:buFont typeface="Arial"/>
              <a:buNone/>
            </a:pPr>
            <a:r>
              <a:rPr lang="fr-FR" sz="3600" b="1" i="0" u="none" strike="noStrike" cap="none" dirty="0">
                <a:solidFill>
                  <a:srgbClr val="004AAD"/>
                </a:solidFill>
                <a:latin typeface="Cocomat pro"/>
                <a:sym typeface="Arial"/>
              </a:rPr>
              <a:t>Re-New 2.0</a:t>
            </a:r>
            <a:endParaRPr sz="3200" b="0" i="0" u="none" strike="noStrike" cap="none" dirty="0">
              <a:solidFill>
                <a:srgbClr val="004AAD"/>
              </a:solidFill>
              <a:latin typeface="Cocomat pro"/>
              <a:sym typeface="Arial"/>
            </a:endParaRPr>
          </a:p>
        </p:txBody>
      </p:sp>
      <p:sp>
        <p:nvSpPr>
          <p:cNvPr id="8" name="Google Shape;567;p37">
            <a:extLst>
              <a:ext uri="{FF2B5EF4-FFF2-40B4-BE49-F238E27FC236}">
                <a16:creationId xmlns:a16="http://schemas.microsoft.com/office/drawing/2014/main" id="{BF3CA4C9-2144-D813-4CA1-D1311E9F98DC}"/>
              </a:ext>
            </a:extLst>
          </p:cNvPr>
          <p:cNvSpPr txBox="1"/>
          <p:nvPr/>
        </p:nvSpPr>
        <p:spPr>
          <a:xfrm>
            <a:off x="391106" y="2500626"/>
            <a:ext cx="1874518" cy="1444972"/>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500"/>
              </a:spcBef>
              <a:spcAft>
                <a:spcPts val="0"/>
              </a:spcAft>
              <a:buClr>
                <a:srgbClr val="A58E7C"/>
              </a:buClr>
              <a:buSzPts val="2800"/>
              <a:buFont typeface="Arial"/>
              <a:buNone/>
            </a:pPr>
            <a:r>
              <a:rPr lang="fr-FR" sz="11500" b="1" i="0" u="none" strike="noStrike" cap="none" dirty="0">
                <a:solidFill>
                  <a:srgbClr val="004AAD"/>
                </a:solidFill>
                <a:latin typeface="Cocomat pro"/>
                <a:sym typeface="Arial"/>
              </a:rPr>
              <a:t>4</a:t>
            </a:r>
            <a:endParaRPr sz="6600" b="1" i="0" u="none" strike="noStrike" cap="none" dirty="0">
              <a:solidFill>
                <a:srgbClr val="004AAD"/>
              </a:solidFill>
              <a:latin typeface="Cocomat pro"/>
              <a:sym typeface="Arial"/>
            </a:endParaRPr>
          </a:p>
        </p:txBody>
      </p:sp>
      <p:pic>
        <p:nvPicPr>
          <p:cNvPr id="1026" name="Picture 2" descr="Start-Up Incubator: Blue Factory - Jean-Baptiste Say ...">
            <a:extLst>
              <a:ext uri="{FF2B5EF4-FFF2-40B4-BE49-F238E27FC236}">
                <a16:creationId xmlns:a16="http://schemas.microsoft.com/office/drawing/2014/main" id="{59B94599-3E84-D524-9409-CC08C9B8A7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3768" y="3870429"/>
            <a:ext cx="1719578" cy="71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3002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randombar(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randombar(horizontal)">
                                      <p:cBhvr>
                                        <p:cTn id="2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9E5F8"/>
        </a:solidFill>
        <a:effectLst/>
      </p:bgPr>
    </p:bg>
    <p:spTree>
      <p:nvGrpSpPr>
        <p:cNvPr id="1" name="Shape 583"/>
        <p:cNvGrpSpPr/>
        <p:nvPr/>
      </p:nvGrpSpPr>
      <p:grpSpPr>
        <a:xfrm>
          <a:off x="0" y="0"/>
          <a:ext cx="0" cy="0"/>
          <a:chOff x="0" y="0"/>
          <a:chExt cx="0" cy="0"/>
        </a:xfrm>
      </p:grpSpPr>
      <p:pic>
        <p:nvPicPr>
          <p:cNvPr id="584" name="Google Shape;584;p40" title="Re-New (1).png"/>
          <p:cNvPicPr preferRelativeResize="0"/>
          <p:nvPr/>
        </p:nvPicPr>
        <p:blipFill rotWithShape="1">
          <a:blip r:embed="rId3">
            <a:alphaModFix/>
          </a:blip>
          <a:srcRect l="16769" t="20408" r="16920" b="14653"/>
          <a:stretch/>
        </p:blipFill>
        <p:spPr>
          <a:xfrm>
            <a:off x="517615" y="966864"/>
            <a:ext cx="2532883" cy="2480477"/>
          </a:xfrm>
          <a:prstGeom prst="rect">
            <a:avLst/>
          </a:prstGeom>
          <a:noFill/>
          <a:ln>
            <a:noFill/>
          </a:ln>
        </p:spPr>
      </p:pic>
      <p:sp>
        <p:nvSpPr>
          <p:cNvPr id="585" name="Google Shape;585;p40"/>
          <p:cNvSpPr txBox="1"/>
          <p:nvPr/>
        </p:nvSpPr>
        <p:spPr>
          <a:xfrm>
            <a:off x="824461" y="4694731"/>
            <a:ext cx="1311638" cy="249401"/>
          </a:xfrm>
          <a:prstGeom prst="rect">
            <a:avLst/>
          </a:prstGeom>
          <a:noFill/>
          <a:ln>
            <a:noFill/>
          </a:ln>
        </p:spPr>
        <p:txBody>
          <a:bodyPr spcFirstLastPara="1" wrap="square" lIns="68550" tIns="34275" rIns="68550" bIns="34275" anchor="ctr" anchorCtr="0">
            <a:normAutofit/>
          </a:bodyPr>
          <a:lstStyle/>
          <a:p>
            <a:pPr marL="0" marR="0" lvl="0" indent="0" algn="l" rtl="0">
              <a:lnSpc>
                <a:spcPct val="115000"/>
              </a:lnSpc>
              <a:spcBef>
                <a:spcPts val="0"/>
              </a:spcBef>
              <a:spcAft>
                <a:spcPts val="0"/>
              </a:spcAft>
              <a:buClr>
                <a:srgbClr val="1D1D1D"/>
              </a:buClr>
              <a:buSzPts val="1200"/>
              <a:buFont typeface="Inter"/>
              <a:buNone/>
            </a:pPr>
            <a:r>
              <a:rPr lang="fr-FR" sz="700" b="0" i="1" u="sng" strike="noStrike" cap="none">
                <a:solidFill>
                  <a:srgbClr val="002060"/>
                </a:solidFill>
                <a:latin typeface="Inter"/>
                <a:ea typeface="Inter"/>
                <a:cs typeface="Inter"/>
                <a:sym typeface="Inter"/>
                <a:hlinkClick r:id="rId4">
                  <a:extLst>
                    <a:ext uri="{A12FA001-AC4F-418D-AE19-62706E023703}">
                      <ahyp:hlinkClr xmlns:ahyp="http://schemas.microsoft.com/office/drawing/2018/hyperlinkcolor" val="tx"/>
                    </a:ext>
                  </a:extLst>
                </a:hlinkClick>
              </a:rPr>
              <a:t>https://www.re-new.team/</a:t>
            </a:r>
            <a:endParaRPr sz="200" b="1" i="1" u="none" strike="noStrike" cap="none">
              <a:solidFill>
                <a:srgbClr val="002060"/>
              </a:solidFill>
              <a:latin typeface="Montserrat"/>
              <a:ea typeface="Montserrat"/>
              <a:cs typeface="Montserrat"/>
              <a:sym typeface="Montserrat"/>
            </a:endParaRPr>
          </a:p>
        </p:txBody>
      </p:sp>
      <p:pic>
        <p:nvPicPr>
          <p:cNvPr id="586" name="Google Shape;586;p40" descr="Une image contenant noir, obscurité&#10;&#10;Le contenu généré par l’IA peut être incorrect."/>
          <p:cNvPicPr preferRelativeResize="0"/>
          <p:nvPr/>
        </p:nvPicPr>
        <p:blipFill rotWithShape="1">
          <a:blip r:embed="rId5">
            <a:alphaModFix/>
          </a:blip>
          <a:srcRect/>
          <a:stretch/>
        </p:blipFill>
        <p:spPr>
          <a:xfrm>
            <a:off x="397239" y="4661004"/>
            <a:ext cx="316857" cy="316857"/>
          </a:xfrm>
          <a:prstGeom prst="rect">
            <a:avLst/>
          </a:prstGeom>
          <a:noFill/>
          <a:ln>
            <a:noFill/>
          </a:ln>
        </p:spPr>
      </p:pic>
      <p:sp>
        <p:nvSpPr>
          <p:cNvPr id="589" name="Google Shape;589;p40"/>
          <p:cNvSpPr txBox="1"/>
          <p:nvPr/>
        </p:nvSpPr>
        <p:spPr>
          <a:xfrm>
            <a:off x="3288281" y="4694731"/>
            <a:ext cx="3060056" cy="249401"/>
          </a:xfrm>
          <a:prstGeom prst="rect">
            <a:avLst/>
          </a:prstGeom>
          <a:noFill/>
          <a:ln>
            <a:noFill/>
          </a:ln>
        </p:spPr>
        <p:txBody>
          <a:bodyPr spcFirstLastPara="1" wrap="square" lIns="68550" tIns="34275" rIns="68550" bIns="34275" anchor="ctr" anchorCtr="0">
            <a:normAutofit/>
          </a:bodyPr>
          <a:lstStyle/>
          <a:p>
            <a:pPr marL="0" marR="0" lvl="0" indent="0" algn="l" rtl="0">
              <a:lnSpc>
                <a:spcPct val="115000"/>
              </a:lnSpc>
              <a:spcBef>
                <a:spcPts val="0"/>
              </a:spcBef>
              <a:spcAft>
                <a:spcPts val="0"/>
              </a:spcAft>
              <a:buClr>
                <a:srgbClr val="1D1D1D"/>
              </a:buClr>
              <a:buSzPct val="185328"/>
              <a:buFont typeface="Inter"/>
              <a:buNone/>
            </a:pPr>
            <a:r>
              <a:rPr lang="fr-FR" sz="700" b="0" i="1" u="sng" strike="noStrike" cap="none">
                <a:solidFill>
                  <a:srgbClr val="002060"/>
                </a:solidFill>
                <a:latin typeface="Inter"/>
                <a:ea typeface="Inter"/>
                <a:cs typeface="Inter"/>
                <a:sym typeface="Inter"/>
                <a:hlinkClick r:id="rId6">
                  <a:extLst>
                    <a:ext uri="{A12FA001-AC4F-418D-AE19-62706E023703}">
                      <ahyp:hlinkClr xmlns:ahyp="http://schemas.microsoft.com/office/drawing/2018/hyperlinkcolor" val="tx"/>
                    </a:ext>
                  </a:extLst>
                </a:hlinkClick>
              </a:rPr>
              <a:t>https://www.linkedin.com/company/re-new-reprenez-transformez/</a:t>
            </a:r>
            <a:endParaRPr sz="300" b="1" i="1" u="none" strike="noStrike" cap="none">
              <a:solidFill>
                <a:srgbClr val="002060"/>
              </a:solidFill>
              <a:latin typeface="Montserrat"/>
              <a:ea typeface="Montserrat"/>
              <a:cs typeface="Montserrat"/>
              <a:sym typeface="Montserrat"/>
            </a:endParaRPr>
          </a:p>
        </p:txBody>
      </p:sp>
      <p:sp>
        <p:nvSpPr>
          <p:cNvPr id="590" name="Google Shape;590;p40"/>
          <p:cNvSpPr txBox="1"/>
          <p:nvPr/>
        </p:nvSpPr>
        <p:spPr>
          <a:xfrm>
            <a:off x="7528509" y="4694731"/>
            <a:ext cx="1447150" cy="249401"/>
          </a:xfrm>
          <a:prstGeom prst="rect">
            <a:avLst/>
          </a:prstGeom>
          <a:noFill/>
          <a:ln>
            <a:noFill/>
          </a:ln>
        </p:spPr>
        <p:txBody>
          <a:bodyPr spcFirstLastPara="1" wrap="square" lIns="68550" tIns="34275" rIns="68550" bIns="34275" anchor="ctr" anchorCtr="0">
            <a:normAutofit/>
          </a:bodyPr>
          <a:lstStyle/>
          <a:p>
            <a:pPr marL="0" marR="0" lvl="0" indent="0" algn="l" rtl="0">
              <a:lnSpc>
                <a:spcPct val="115000"/>
              </a:lnSpc>
              <a:spcBef>
                <a:spcPts val="0"/>
              </a:spcBef>
              <a:spcAft>
                <a:spcPts val="0"/>
              </a:spcAft>
              <a:buClr>
                <a:srgbClr val="1D1D1D"/>
              </a:buClr>
              <a:buSzPts val="1200"/>
              <a:buFont typeface="Inter"/>
              <a:buNone/>
            </a:pPr>
            <a:r>
              <a:rPr lang="fr-FR" sz="700" b="0" i="1" u="sng" strike="noStrike" cap="none">
                <a:solidFill>
                  <a:srgbClr val="002060"/>
                </a:solidFill>
                <a:latin typeface="Inter"/>
                <a:ea typeface="Inter"/>
                <a:cs typeface="Inter"/>
                <a:sym typeface="Inter"/>
                <a:hlinkClick r:id="rId7">
                  <a:extLst>
                    <a:ext uri="{A12FA001-AC4F-418D-AE19-62706E023703}">
                      <ahyp:hlinkClr xmlns:ahyp="http://schemas.microsoft.com/office/drawing/2018/hyperlinkcolor" val="tx"/>
                    </a:ext>
                  </a:extLst>
                </a:hlinkClick>
              </a:rPr>
              <a:t>contact@re-new.team</a:t>
            </a:r>
            <a:endParaRPr sz="700" b="0" i="1" u="sng" strike="noStrike" cap="none">
              <a:solidFill>
                <a:srgbClr val="002060"/>
              </a:solidFill>
              <a:latin typeface="Inter"/>
              <a:ea typeface="Inter"/>
              <a:cs typeface="Inter"/>
              <a:sym typeface="Inter"/>
            </a:endParaRPr>
          </a:p>
        </p:txBody>
      </p:sp>
      <p:sp>
        <p:nvSpPr>
          <p:cNvPr id="591" name="Google Shape;591;p40"/>
          <p:cNvSpPr txBox="1"/>
          <p:nvPr/>
        </p:nvSpPr>
        <p:spPr>
          <a:xfrm>
            <a:off x="4426599" y="1312750"/>
            <a:ext cx="4549060" cy="489697"/>
          </a:xfrm>
          <a:prstGeom prst="rect">
            <a:avLst/>
          </a:prstGeom>
          <a:noFill/>
          <a:ln>
            <a:noFill/>
          </a:ln>
        </p:spPr>
        <p:txBody>
          <a:bodyPr spcFirstLastPara="1" wrap="square" lIns="68550" tIns="34275" rIns="68550" bIns="34275" anchor="ctr" anchorCtr="0">
            <a:normAutofit/>
          </a:bodyPr>
          <a:lstStyle/>
          <a:p>
            <a:pPr marL="0" marR="0" lvl="0" indent="0" algn="ctr" rtl="0">
              <a:lnSpc>
                <a:spcPct val="90000"/>
              </a:lnSpc>
              <a:spcBef>
                <a:spcPts val="0"/>
              </a:spcBef>
              <a:spcAft>
                <a:spcPts val="0"/>
              </a:spcAft>
              <a:buClr>
                <a:schemeClr val="dk1"/>
              </a:buClr>
              <a:buSzPts val="4400"/>
              <a:buFont typeface="Play"/>
              <a:buNone/>
            </a:pPr>
            <a:r>
              <a:rPr lang="fr-FR" sz="2800" b="1" i="0" u="none" strike="noStrike" cap="none">
                <a:solidFill>
                  <a:srgbClr val="004AAD"/>
                </a:solidFill>
                <a:latin typeface="Arial"/>
                <a:ea typeface="Arial"/>
                <a:cs typeface="Arial"/>
                <a:sym typeface="Arial"/>
              </a:rPr>
              <a:t>Q&amp;A</a:t>
            </a:r>
            <a:endParaRPr sz="1400" b="0" i="0" u="none" strike="noStrike" cap="none">
              <a:solidFill>
                <a:srgbClr val="000000"/>
              </a:solidFill>
              <a:latin typeface="Arial"/>
              <a:ea typeface="Arial"/>
              <a:cs typeface="Arial"/>
              <a:sym typeface="Arial"/>
            </a:endParaRPr>
          </a:p>
        </p:txBody>
      </p:sp>
      <p:sp>
        <p:nvSpPr>
          <p:cNvPr id="592" name="Google Shape;592;p40"/>
          <p:cNvSpPr txBox="1"/>
          <p:nvPr/>
        </p:nvSpPr>
        <p:spPr>
          <a:xfrm>
            <a:off x="5865425" y="1991693"/>
            <a:ext cx="1671403" cy="316857"/>
          </a:xfrm>
          <a:prstGeom prst="rect">
            <a:avLst/>
          </a:prstGeom>
          <a:noFill/>
          <a:ln>
            <a:noFill/>
          </a:ln>
        </p:spPr>
        <p:txBody>
          <a:bodyPr spcFirstLastPara="1" wrap="square" lIns="68550" tIns="34275" rIns="68550" bIns="34275" anchor="ctr" anchorCtr="0">
            <a:normAutofit/>
          </a:bodyPr>
          <a:lstStyle/>
          <a:p>
            <a:pPr marL="0" marR="0" lvl="0" indent="0" algn="ctr" rtl="0">
              <a:lnSpc>
                <a:spcPct val="90000"/>
              </a:lnSpc>
              <a:spcBef>
                <a:spcPts val="0"/>
              </a:spcBef>
              <a:spcAft>
                <a:spcPts val="0"/>
              </a:spcAft>
              <a:buClr>
                <a:schemeClr val="dk1"/>
              </a:buClr>
              <a:buSzPts val="4400"/>
              <a:buFont typeface="Play"/>
              <a:buNone/>
            </a:pPr>
            <a:r>
              <a:rPr lang="fr-FR" sz="1400" b="1" i="0" u="none" strike="noStrike" cap="none">
                <a:solidFill>
                  <a:srgbClr val="478473"/>
                </a:solidFill>
                <a:latin typeface="Arial"/>
                <a:ea typeface="Arial"/>
                <a:cs typeface="Arial"/>
                <a:sym typeface="Arial"/>
              </a:rPr>
              <a:t>June 5, 2025</a:t>
            </a:r>
            <a:endParaRPr sz="1400" b="0" i="0" u="none" strike="noStrike" cap="none">
              <a:solidFill>
                <a:srgbClr val="000000"/>
              </a:solidFill>
              <a:latin typeface="Arial"/>
              <a:ea typeface="Arial"/>
              <a:cs typeface="Arial"/>
              <a:sym typeface="Arial"/>
            </a:endParaRPr>
          </a:p>
        </p:txBody>
      </p:sp>
      <p:pic>
        <p:nvPicPr>
          <p:cNvPr id="593" name="Google Shape;593;p40" descr="Une image contenant Police, Graphique, logo, graphisme&#10;&#10;Le contenu généré par l’IA peut être incorrect."/>
          <p:cNvPicPr preferRelativeResize="0"/>
          <p:nvPr/>
        </p:nvPicPr>
        <p:blipFill rotWithShape="1">
          <a:blip r:embed="rId8">
            <a:alphaModFix/>
          </a:blip>
          <a:srcRect/>
          <a:stretch/>
        </p:blipFill>
        <p:spPr>
          <a:xfrm>
            <a:off x="5805463" y="2834951"/>
            <a:ext cx="1791325" cy="826995"/>
          </a:xfrm>
          <a:prstGeom prst="rect">
            <a:avLst/>
          </a:prstGeom>
          <a:noFill/>
          <a:ln>
            <a:noFill/>
          </a:ln>
        </p:spPr>
      </p:pic>
      <p:pic>
        <p:nvPicPr>
          <p:cNvPr id="2" name="Picture 2" descr="linkedin-icon-logo-png-transparent | OpenVisual FX">
            <a:extLst>
              <a:ext uri="{FF2B5EF4-FFF2-40B4-BE49-F238E27FC236}">
                <a16:creationId xmlns:a16="http://schemas.microsoft.com/office/drawing/2014/main" id="{F6DE993A-9055-3676-4143-12EF38BB8C1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65102" y="4661002"/>
            <a:ext cx="316857" cy="316857"/>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a:extLst>
              <a:ext uri="{FF2B5EF4-FFF2-40B4-BE49-F238E27FC236}">
                <a16:creationId xmlns:a16="http://schemas.microsoft.com/office/drawing/2014/main" id="{EB2CEBEA-F112-2113-BC1A-3BA4E57C9E00}"/>
              </a:ext>
            </a:extLst>
          </p:cNvPr>
          <p:cNvPicPr>
            <a:picLocks noChangeAspect="1"/>
          </p:cNvPicPr>
          <p:nvPr/>
        </p:nvPicPr>
        <p:blipFill>
          <a:blip r:embed="rId10"/>
          <a:stretch>
            <a:fillRect/>
          </a:stretch>
        </p:blipFill>
        <p:spPr>
          <a:xfrm>
            <a:off x="7100469" y="4661002"/>
            <a:ext cx="316857" cy="31685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9E5F8"/>
        </a:solidFill>
        <a:effectLst/>
      </p:bgPr>
    </p:bg>
    <p:spTree>
      <p:nvGrpSpPr>
        <p:cNvPr id="1" name="Shape 597"/>
        <p:cNvGrpSpPr/>
        <p:nvPr/>
      </p:nvGrpSpPr>
      <p:grpSpPr>
        <a:xfrm>
          <a:off x="0" y="0"/>
          <a:ext cx="0" cy="0"/>
          <a:chOff x="0" y="0"/>
          <a:chExt cx="0" cy="0"/>
        </a:xfrm>
      </p:grpSpPr>
      <p:pic>
        <p:nvPicPr>
          <p:cNvPr id="598" name="Google Shape;598;p41" title="Re-New (1).png"/>
          <p:cNvPicPr preferRelativeResize="0"/>
          <p:nvPr/>
        </p:nvPicPr>
        <p:blipFill rotWithShape="1">
          <a:blip r:embed="rId3">
            <a:alphaModFix/>
          </a:blip>
          <a:srcRect l="16769" t="20408" r="16920" b="14653"/>
          <a:stretch/>
        </p:blipFill>
        <p:spPr>
          <a:xfrm>
            <a:off x="517615" y="966864"/>
            <a:ext cx="2532883" cy="2480477"/>
          </a:xfrm>
          <a:prstGeom prst="rect">
            <a:avLst/>
          </a:prstGeom>
          <a:noFill/>
          <a:ln>
            <a:noFill/>
          </a:ln>
        </p:spPr>
      </p:pic>
      <p:sp>
        <p:nvSpPr>
          <p:cNvPr id="599" name="Google Shape;599;p41"/>
          <p:cNvSpPr txBox="1"/>
          <p:nvPr/>
        </p:nvSpPr>
        <p:spPr>
          <a:xfrm>
            <a:off x="824461" y="4694731"/>
            <a:ext cx="1311638" cy="249401"/>
          </a:xfrm>
          <a:prstGeom prst="rect">
            <a:avLst/>
          </a:prstGeom>
          <a:noFill/>
          <a:ln>
            <a:noFill/>
          </a:ln>
        </p:spPr>
        <p:txBody>
          <a:bodyPr spcFirstLastPara="1" wrap="square" lIns="68550" tIns="34275" rIns="68550" bIns="34275" anchor="ctr" anchorCtr="0">
            <a:normAutofit/>
          </a:bodyPr>
          <a:lstStyle/>
          <a:p>
            <a:pPr marL="0" marR="0" lvl="0" indent="0" algn="l" rtl="0">
              <a:lnSpc>
                <a:spcPct val="115000"/>
              </a:lnSpc>
              <a:spcBef>
                <a:spcPts val="0"/>
              </a:spcBef>
              <a:spcAft>
                <a:spcPts val="0"/>
              </a:spcAft>
              <a:buClr>
                <a:srgbClr val="1D1D1D"/>
              </a:buClr>
              <a:buSzPts val="1200"/>
              <a:buFont typeface="Inter"/>
              <a:buNone/>
            </a:pPr>
            <a:r>
              <a:rPr lang="fr-FR" sz="700" b="0" i="1" u="sng" strike="noStrike" cap="none">
                <a:solidFill>
                  <a:srgbClr val="002060"/>
                </a:solidFill>
                <a:latin typeface="Inter"/>
                <a:ea typeface="Inter"/>
                <a:cs typeface="Inter"/>
                <a:sym typeface="Inter"/>
                <a:hlinkClick r:id="rId4">
                  <a:extLst>
                    <a:ext uri="{A12FA001-AC4F-418D-AE19-62706E023703}">
                      <ahyp:hlinkClr xmlns:ahyp="http://schemas.microsoft.com/office/drawing/2018/hyperlinkcolor" val="tx"/>
                    </a:ext>
                  </a:extLst>
                </a:hlinkClick>
              </a:rPr>
              <a:t>https://www.re-new.team/</a:t>
            </a:r>
            <a:endParaRPr sz="200" b="1" i="1" u="none" strike="noStrike" cap="none">
              <a:solidFill>
                <a:srgbClr val="002060"/>
              </a:solidFill>
              <a:latin typeface="Montserrat"/>
              <a:ea typeface="Montserrat"/>
              <a:cs typeface="Montserrat"/>
              <a:sym typeface="Montserrat"/>
            </a:endParaRPr>
          </a:p>
        </p:txBody>
      </p:sp>
      <p:pic>
        <p:nvPicPr>
          <p:cNvPr id="600" name="Google Shape;600;p41" descr="Une image contenant noir, obscurité&#10;&#10;Le contenu généré par l’IA peut être incorrect."/>
          <p:cNvPicPr preferRelativeResize="0"/>
          <p:nvPr/>
        </p:nvPicPr>
        <p:blipFill rotWithShape="1">
          <a:blip r:embed="rId5">
            <a:alphaModFix/>
          </a:blip>
          <a:srcRect/>
          <a:stretch/>
        </p:blipFill>
        <p:spPr>
          <a:xfrm>
            <a:off x="397239" y="4661004"/>
            <a:ext cx="316857" cy="316857"/>
          </a:xfrm>
          <a:prstGeom prst="rect">
            <a:avLst/>
          </a:prstGeom>
          <a:noFill/>
          <a:ln>
            <a:noFill/>
          </a:ln>
        </p:spPr>
      </p:pic>
      <p:sp>
        <p:nvSpPr>
          <p:cNvPr id="603" name="Google Shape;603;p41"/>
          <p:cNvSpPr txBox="1"/>
          <p:nvPr/>
        </p:nvSpPr>
        <p:spPr>
          <a:xfrm>
            <a:off x="3288281" y="4694731"/>
            <a:ext cx="3060056" cy="249401"/>
          </a:xfrm>
          <a:prstGeom prst="rect">
            <a:avLst/>
          </a:prstGeom>
          <a:noFill/>
          <a:ln>
            <a:noFill/>
          </a:ln>
        </p:spPr>
        <p:txBody>
          <a:bodyPr spcFirstLastPara="1" wrap="square" lIns="68550" tIns="34275" rIns="68550" bIns="34275" anchor="ctr" anchorCtr="0">
            <a:normAutofit/>
          </a:bodyPr>
          <a:lstStyle/>
          <a:p>
            <a:pPr marL="0" marR="0" lvl="0" indent="0" algn="l" rtl="0">
              <a:lnSpc>
                <a:spcPct val="115000"/>
              </a:lnSpc>
              <a:spcBef>
                <a:spcPts val="0"/>
              </a:spcBef>
              <a:spcAft>
                <a:spcPts val="0"/>
              </a:spcAft>
              <a:buClr>
                <a:srgbClr val="1D1D1D"/>
              </a:buClr>
              <a:buSzPct val="185328"/>
              <a:buFont typeface="Inter"/>
              <a:buNone/>
            </a:pPr>
            <a:r>
              <a:rPr lang="fr-FR" sz="700" b="0" i="1" u="sng" strike="noStrike" cap="none">
                <a:solidFill>
                  <a:srgbClr val="002060"/>
                </a:solidFill>
                <a:latin typeface="Inter"/>
                <a:ea typeface="Inter"/>
                <a:cs typeface="Inter"/>
                <a:sym typeface="Inter"/>
                <a:hlinkClick r:id="rId6">
                  <a:extLst>
                    <a:ext uri="{A12FA001-AC4F-418D-AE19-62706E023703}">
                      <ahyp:hlinkClr xmlns:ahyp="http://schemas.microsoft.com/office/drawing/2018/hyperlinkcolor" val="tx"/>
                    </a:ext>
                  </a:extLst>
                </a:hlinkClick>
              </a:rPr>
              <a:t>https://www.linkedin.com/company/re-new-reprenez-transformez/</a:t>
            </a:r>
            <a:endParaRPr sz="300" b="1" i="1" u="none" strike="noStrike" cap="none">
              <a:solidFill>
                <a:srgbClr val="002060"/>
              </a:solidFill>
              <a:latin typeface="Montserrat"/>
              <a:ea typeface="Montserrat"/>
              <a:cs typeface="Montserrat"/>
              <a:sym typeface="Montserrat"/>
            </a:endParaRPr>
          </a:p>
        </p:txBody>
      </p:sp>
      <p:sp>
        <p:nvSpPr>
          <p:cNvPr id="604" name="Google Shape;604;p41"/>
          <p:cNvSpPr txBox="1"/>
          <p:nvPr/>
        </p:nvSpPr>
        <p:spPr>
          <a:xfrm>
            <a:off x="7528509" y="4694731"/>
            <a:ext cx="1447150" cy="249401"/>
          </a:xfrm>
          <a:prstGeom prst="rect">
            <a:avLst/>
          </a:prstGeom>
          <a:noFill/>
          <a:ln>
            <a:noFill/>
          </a:ln>
        </p:spPr>
        <p:txBody>
          <a:bodyPr spcFirstLastPara="1" wrap="square" lIns="68550" tIns="34275" rIns="68550" bIns="34275" anchor="ctr" anchorCtr="0">
            <a:normAutofit/>
          </a:bodyPr>
          <a:lstStyle/>
          <a:p>
            <a:pPr marL="0" marR="0" lvl="0" indent="0" algn="l" rtl="0">
              <a:lnSpc>
                <a:spcPct val="115000"/>
              </a:lnSpc>
              <a:spcBef>
                <a:spcPts val="0"/>
              </a:spcBef>
              <a:spcAft>
                <a:spcPts val="0"/>
              </a:spcAft>
              <a:buClr>
                <a:srgbClr val="1D1D1D"/>
              </a:buClr>
              <a:buSzPts val="1200"/>
              <a:buFont typeface="Inter"/>
              <a:buNone/>
            </a:pPr>
            <a:r>
              <a:rPr lang="fr-FR" sz="700" b="0" i="1" u="sng" strike="noStrike" cap="none">
                <a:solidFill>
                  <a:srgbClr val="002060"/>
                </a:solidFill>
                <a:latin typeface="Inter"/>
                <a:ea typeface="Inter"/>
                <a:cs typeface="Inter"/>
                <a:sym typeface="Inter"/>
                <a:hlinkClick r:id="rId7">
                  <a:extLst>
                    <a:ext uri="{A12FA001-AC4F-418D-AE19-62706E023703}">
                      <ahyp:hlinkClr xmlns:ahyp="http://schemas.microsoft.com/office/drawing/2018/hyperlinkcolor" val="tx"/>
                    </a:ext>
                  </a:extLst>
                </a:hlinkClick>
              </a:rPr>
              <a:t>contact@re-new.team</a:t>
            </a:r>
            <a:endParaRPr sz="700" b="0" i="1" u="sng" strike="noStrike" cap="none">
              <a:solidFill>
                <a:srgbClr val="002060"/>
              </a:solidFill>
              <a:latin typeface="Inter"/>
              <a:ea typeface="Inter"/>
              <a:cs typeface="Inter"/>
              <a:sym typeface="Inter"/>
            </a:endParaRPr>
          </a:p>
        </p:txBody>
      </p:sp>
      <p:sp>
        <p:nvSpPr>
          <p:cNvPr id="605" name="Google Shape;605;p41"/>
          <p:cNvSpPr txBox="1"/>
          <p:nvPr/>
        </p:nvSpPr>
        <p:spPr>
          <a:xfrm>
            <a:off x="4426599" y="1835575"/>
            <a:ext cx="4549060" cy="489697"/>
          </a:xfrm>
          <a:prstGeom prst="rect">
            <a:avLst/>
          </a:prstGeom>
          <a:noFill/>
          <a:ln>
            <a:noFill/>
          </a:ln>
        </p:spPr>
        <p:txBody>
          <a:bodyPr spcFirstLastPara="1" wrap="square" lIns="68550" tIns="34275" rIns="68550" bIns="34275" anchor="ctr" anchorCtr="0">
            <a:normAutofit/>
          </a:bodyPr>
          <a:lstStyle/>
          <a:p>
            <a:pPr marL="0" marR="0" lvl="0" indent="0" algn="ctr" rtl="0">
              <a:lnSpc>
                <a:spcPct val="90000"/>
              </a:lnSpc>
              <a:spcBef>
                <a:spcPts val="0"/>
              </a:spcBef>
              <a:spcAft>
                <a:spcPts val="0"/>
              </a:spcAft>
              <a:buClr>
                <a:srgbClr val="000000"/>
              </a:buClr>
              <a:buSzPts val="4400"/>
              <a:buFont typeface="Play"/>
              <a:buNone/>
            </a:pPr>
            <a:r>
              <a:rPr lang="fr-FR" sz="2800" b="1" i="0" u="none" strike="noStrike" cap="none" dirty="0" err="1">
                <a:solidFill>
                  <a:srgbClr val="004AAD"/>
                </a:solidFill>
                <a:latin typeface="Arial"/>
                <a:ea typeface="Arial"/>
                <a:cs typeface="Arial"/>
                <a:sym typeface="Arial"/>
              </a:rPr>
              <a:t>Appendixes</a:t>
            </a:r>
            <a:endParaRPr sz="1400" b="0" i="0" u="none" strike="noStrike" cap="none" dirty="0">
              <a:solidFill>
                <a:srgbClr val="000000"/>
              </a:solidFill>
              <a:latin typeface="Arial"/>
              <a:ea typeface="Arial"/>
              <a:cs typeface="Arial"/>
              <a:sym typeface="Arial"/>
            </a:endParaRPr>
          </a:p>
        </p:txBody>
      </p:sp>
      <p:pic>
        <p:nvPicPr>
          <p:cNvPr id="606" name="Google Shape;606;p41" descr="Une image contenant Police, Graphique, logo, graphisme&#10;&#10;Le contenu généré par l’IA peut être incorrect."/>
          <p:cNvPicPr preferRelativeResize="0"/>
          <p:nvPr/>
        </p:nvPicPr>
        <p:blipFill rotWithShape="1">
          <a:blip r:embed="rId8">
            <a:alphaModFix/>
          </a:blip>
          <a:srcRect/>
          <a:stretch/>
        </p:blipFill>
        <p:spPr>
          <a:xfrm>
            <a:off x="5805463" y="2834951"/>
            <a:ext cx="1791325" cy="826995"/>
          </a:xfrm>
          <a:prstGeom prst="rect">
            <a:avLst/>
          </a:prstGeom>
          <a:noFill/>
          <a:ln>
            <a:noFill/>
          </a:ln>
        </p:spPr>
      </p:pic>
      <p:pic>
        <p:nvPicPr>
          <p:cNvPr id="2" name="Picture 2" descr="linkedin-icon-logo-png-transparent | OpenVisual FX">
            <a:extLst>
              <a:ext uri="{FF2B5EF4-FFF2-40B4-BE49-F238E27FC236}">
                <a16:creationId xmlns:a16="http://schemas.microsoft.com/office/drawing/2014/main" id="{62B90522-9B75-E9FA-0193-402A2B82F3C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65102" y="4661002"/>
            <a:ext cx="316857" cy="316857"/>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a:extLst>
              <a:ext uri="{FF2B5EF4-FFF2-40B4-BE49-F238E27FC236}">
                <a16:creationId xmlns:a16="http://schemas.microsoft.com/office/drawing/2014/main" id="{7F231120-99AB-F301-77CE-7B33EFB3A029}"/>
              </a:ext>
            </a:extLst>
          </p:cNvPr>
          <p:cNvPicPr>
            <a:picLocks noChangeAspect="1"/>
          </p:cNvPicPr>
          <p:nvPr/>
        </p:nvPicPr>
        <p:blipFill>
          <a:blip r:embed="rId10"/>
          <a:stretch>
            <a:fillRect/>
          </a:stretch>
        </p:blipFill>
        <p:spPr>
          <a:xfrm>
            <a:off x="7100469" y="4661002"/>
            <a:ext cx="316857" cy="31685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43"/>
          <p:cNvSpPr txBox="1">
            <a:spLocks noGrp="1"/>
          </p:cNvSpPr>
          <p:nvPr>
            <p:ph type="title"/>
          </p:nvPr>
        </p:nvSpPr>
        <p:spPr>
          <a:xfrm>
            <a:off x="391106" y="256722"/>
            <a:ext cx="7886700" cy="740081"/>
          </a:xfrm>
          <a:prstGeom prst="rect">
            <a:avLst/>
          </a:prstGeom>
          <a:noFill/>
          <a:ln>
            <a:noFill/>
          </a:ln>
        </p:spPr>
        <p:txBody>
          <a:bodyPr spcFirstLastPara="1" wrap="square" lIns="68550" tIns="34275" rIns="68550" bIns="34275" anchor="ctr" anchorCtr="0">
            <a:normAutofit/>
          </a:bodyPr>
          <a:lstStyle/>
          <a:p>
            <a:pPr marL="0" lvl="0" indent="0" algn="l" rtl="0">
              <a:lnSpc>
                <a:spcPct val="90000"/>
              </a:lnSpc>
              <a:spcBef>
                <a:spcPts val="0"/>
              </a:spcBef>
              <a:spcAft>
                <a:spcPts val="0"/>
              </a:spcAft>
              <a:buSzPts val="4400"/>
              <a:buNone/>
            </a:pPr>
            <a:r>
              <a:rPr lang="fr-FR" sz="2800" b="1">
                <a:solidFill>
                  <a:srgbClr val="004AAD"/>
                </a:solidFill>
                <a:latin typeface="Arial"/>
                <a:ea typeface="Arial"/>
                <a:cs typeface="Arial"/>
                <a:sym typeface="Arial"/>
              </a:rPr>
              <a:t>Appendix 1 – Revised value proposition</a:t>
            </a:r>
            <a:endParaRPr sz="2800" b="1">
              <a:solidFill>
                <a:srgbClr val="004AAD"/>
              </a:solidFill>
              <a:latin typeface="Arial"/>
              <a:ea typeface="Arial"/>
              <a:cs typeface="Arial"/>
              <a:sym typeface="Arial"/>
            </a:endParaRPr>
          </a:p>
        </p:txBody>
      </p:sp>
      <p:cxnSp>
        <p:nvCxnSpPr>
          <p:cNvPr id="612" name="Google Shape;612;p43"/>
          <p:cNvCxnSpPr/>
          <p:nvPr/>
        </p:nvCxnSpPr>
        <p:spPr>
          <a:xfrm>
            <a:off x="444031" y="917064"/>
            <a:ext cx="8036960" cy="0"/>
          </a:xfrm>
          <a:prstGeom prst="straightConnector1">
            <a:avLst/>
          </a:prstGeom>
          <a:noFill/>
          <a:ln w="28575" cap="flat" cmpd="sng">
            <a:solidFill>
              <a:srgbClr val="004AAD"/>
            </a:solidFill>
            <a:prstDash val="solid"/>
            <a:round/>
            <a:headEnd type="none" w="sm" len="sm"/>
            <a:tailEnd type="none" w="sm" len="sm"/>
          </a:ln>
        </p:spPr>
      </p:cxnSp>
      <p:pic>
        <p:nvPicPr>
          <p:cNvPr id="613" name="Google Shape;613;p43" title="Re-New (1).png"/>
          <p:cNvPicPr preferRelativeResize="0"/>
          <p:nvPr/>
        </p:nvPicPr>
        <p:blipFill rotWithShape="1">
          <a:blip r:embed="rId3">
            <a:alphaModFix/>
          </a:blip>
          <a:srcRect l="10831" t="16013" r="13656" b="13005"/>
          <a:stretch/>
        </p:blipFill>
        <p:spPr>
          <a:xfrm>
            <a:off x="8277806" y="39696"/>
            <a:ext cx="832267" cy="782355"/>
          </a:xfrm>
          <a:prstGeom prst="rect">
            <a:avLst/>
          </a:prstGeom>
          <a:noFill/>
          <a:ln>
            <a:noFill/>
          </a:ln>
        </p:spPr>
      </p:pic>
      <p:pic>
        <p:nvPicPr>
          <p:cNvPr id="3" name="Image 2">
            <a:extLst>
              <a:ext uri="{FF2B5EF4-FFF2-40B4-BE49-F238E27FC236}">
                <a16:creationId xmlns:a16="http://schemas.microsoft.com/office/drawing/2014/main" id="{67A24370-4B3E-309A-52CA-AF4D8CAAFEA7}"/>
              </a:ext>
            </a:extLst>
          </p:cNvPr>
          <p:cNvPicPr>
            <a:picLocks noChangeAspect="1"/>
          </p:cNvPicPr>
          <p:nvPr/>
        </p:nvPicPr>
        <p:blipFill>
          <a:blip r:embed="rId4"/>
          <a:stretch>
            <a:fillRect/>
          </a:stretch>
        </p:blipFill>
        <p:spPr>
          <a:xfrm>
            <a:off x="1284348" y="1197272"/>
            <a:ext cx="6575304" cy="368950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3"/>
          <p:cNvSpPr txBox="1">
            <a:spLocks noGrp="1"/>
          </p:cNvSpPr>
          <p:nvPr>
            <p:ph type="title"/>
          </p:nvPr>
        </p:nvSpPr>
        <p:spPr>
          <a:xfrm>
            <a:off x="391106" y="256722"/>
            <a:ext cx="7886700" cy="740081"/>
          </a:xfrm>
          <a:prstGeom prst="rect">
            <a:avLst/>
          </a:prstGeom>
          <a:noFill/>
          <a:ln>
            <a:noFill/>
          </a:ln>
        </p:spPr>
        <p:txBody>
          <a:bodyPr spcFirstLastPara="1" wrap="square" lIns="68550" tIns="34275" rIns="68550" bIns="34275" anchor="ctr" anchorCtr="0">
            <a:normAutofit/>
          </a:bodyPr>
          <a:lstStyle/>
          <a:p>
            <a:pPr marL="0" lvl="0" indent="0" algn="l" rtl="0">
              <a:lnSpc>
                <a:spcPct val="90000"/>
              </a:lnSpc>
              <a:spcBef>
                <a:spcPts val="0"/>
              </a:spcBef>
              <a:spcAft>
                <a:spcPts val="0"/>
              </a:spcAft>
              <a:buSzPts val="4400"/>
              <a:buNone/>
            </a:pPr>
            <a:r>
              <a:rPr lang="fr-FR" sz="2800" b="1">
                <a:solidFill>
                  <a:srgbClr val="004AAD"/>
                </a:solidFill>
                <a:latin typeface="Arial"/>
                <a:ea typeface="Arial"/>
                <a:cs typeface="Arial"/>
                <a:sym typeface="Arial"/>
              </a:rPr>
              <a:t>Appendix 2 – Re-New Team MBTI profiles</a:t>
            </a:r>
            <a:endParaRPr sz="2800" b="1">
              <a:solidFill>
                <a:srgbClr val="004AAD"/>
              </a:solidFill>
              <a:latin typeface="Arial"/>
              <a:ea typeface="Arial"/>
              <a:cs typeface="Arial"/>
              <a:sym typeface="Arial"/>
            </a:endParaRPr>
          </a:p>
        </p:txBody>
      </p:sp>
      <p:cxnSp>
        <p:nvCxnSpPr>
          <p:cNvPr id="620" name="Google Shape;620;p3"/>
          <p:cNvCxnSpPr/>
          <p:nvPr/>
        </p:nvCxnSpPr>
        <p:spPr>
          <a:xfrm>
            <a:off x="444031" y="917064"/>
            <a:ext cx="8036960" cy="0"/>
          </a:xfrm>
          <a:prstGeom prst="straightConnector1">
            <a:avLst/>
          </a:prstGeom>
          <a:noFill/>
          <a:ln w="28575" cap="flat" cmpd="sng">
            <a:solidFill>
              <a:srgbClr val="004AAD"/>
            </a:solidFill>
            <a:prstDash val="solid"/>
            <a:round/>
            <a:headEnd type="none" w="sm" len="sm"/>
            <a:tailEnd type="none" w="sm" len="sm"/>
          </a:ln>
        </p:spPr>
      </p:cxnSp>
      <p:pic>
        <p:nvPicPr>
          <p:cNvPr id="621" name="Google Shape;621;p3" title="Re-New (1).png"/>
          <p:cNvPicPr preferRelativeResize="0"/>
          <p:nvPr/>
        </p:nvPicPr>
        <p:blipFill rotWithShape="1">
          <a:blip r:embed="rId3">
            <a:alphaModFix/>
          </a:blip>
          <a:srcRect l="10831" t="16013" r="13656" b="13005"/>
          <a:stretch/>
        </p:blipFill>
        <p:spPr>
          <a:xfrm>
            <a:off x="8277806" y="39696"/>
            <a:ext cx="832267" cy="782355"/>
          </a:xfrm>
          <a:prstGeom prst="rect">
            <a:avLst/>
          </a:prstGeom>
          <a:noFill/>
          <a:ln>
            <a:noFill/>
          </a:ln>
        </p:spPr>
      </p:pic>
      <p:pic>
        <p:nvPicPr>
          <p:cNvPr id="3" name="Image 2">
            <a:extLst>
              <a:ext uri="{FF2B5EF4-FFF2-40B4-BE49-F238E27FC236}">
                <a16:creationId xmlns:a16="http://schemas.microsoft.com/office/drawing/2014/main" id="{6ACFE133-3FC5-CB07-B8B5-C844D37040BF}"/>
              </a:ext>
            </a:extLst>
          </p:cNvPr>
          <p:cNvPicPr>
            <a:picLocks noChangeAspect="1"/>
          </p:cNvPicPr>
          <p:nvPr/>
        </p:nvPicPr>
        <p:blipFill>
          <a:blip r:embed="rId4"/>
          <a:stretch>
            <a:fillRect/>
          </a:stretch>
        </p:blipFill>
        <p:spPr>
          <a:xfrm>
            <a:off x="1196481" y="1091816"/>
            <a:ext cx="6751038" cy="379220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4"/>
          <p:cNvSpPr txBox="1">
            <a:spLocks noGrp="1"/>
          </p:cNvSpPr>
          <p:nvPr>
            <p:ph type="title"/>
          </p:nvPr>
        </p:nvSpPr>
        <p:spPr>
          <a:xfrm>
            <a:off x="391106" y="256722"/>
            <a:ext cx="7886700" cy="740081"/>
          </a:xfrm>
          <a:prstGeom prst="rect">
            <a:avLst/>
          </a:prstGeom>
          <a:noFill/>
          <a:ln>
            <a:noFill/>
          </a:ln>
        </p:spPr>
        <p:txBody>
          <a:bodyPr spcFirstLastPara="1" wrap="square" lIns="68550" tIns="34275" rIns="68550" bIns="34275" anchor="ctr" anchorCtr="0">
            <a:normAutofit/>
          </a:bodyPr>
          <a:lstStyle/>
          <a:p>
            <a:pPr marL="0" lvl="0" indent="0" algn="l" rtl="0">
              <a:lnSpc>
                <a:spcPct val="90000"/>
              </a:lnSpc>
              <a:spcBef>
                <a:spcPts val="0"/>
              </a:spcBef>
              <a:spcAft>
                <a:spcPts val="0"/>
              </a:spcAft>
              <a:buSzPts val="4400"/>
              <a:buNone/>
            </a:pPr>
            <a:r>
              <a:rPr lang="fr-FR" sz="2800" b="1">
                <a:solidFill>
                  <a:srgbClr val="004AAD"/>
                </a:solidFill>
                <a:latin typeface="Arial"/>
                <a:ea typeface="Arial"/>
                <a:cs typeface="Arial"/>
                <a:sym typeface="Arial"/>
              </a:rPr>
              <a:t>Appendix 3 – Re-New Team Belbin profiles</a:t>
            </a:r>
            <a:endParaRPr sz="2800" b="1">
              <a:solidFill>
                <a:srgbClr val="004AAD"/>
              </a:solidFill>
              <a:latin typeface="Arial"/>
              <a:ea typeface="Arial"/>
              <a:cs typeface="Arial"/>
              <a:sym typeface="Arial"/>
            </a:endParaRPr>
          </a:p>
        </p:txBody>
      </p:sp>
      <p:cxnSp>
        <p:nvCxnSpPr>
          <p:cNvPr id="628" name="Google Shape;628;p4"/>
          <p:cNvCxnSpPr/>
          <p:nvPr/>
        </p:nvCxnSpPr>
        <p:spPr>
          <a:xfrm>
            <a:off x="444031" y="917064"/>
            <a:ext cx="8036960" cy="0"/>
          </a:xfrm>
          <a:prstGeom prst="straightConnector1">
            <a:avLst/>
          </a:prstGeom>
          <a:noFill/>
          <a:ln w="28575" cap="flat" cmpd="sng">
            <a:solidFill>
              <a:srgbClr val="004AAD"/>
            </a:solidFill>
            <a:prstDash val="solid"/>
            <a:round/>
            <a:headEnd type="none" w="sm" len="sm"/>
            <a:tailEnd type="none" w="sm" len="sm"/>
          </a:ln>
        </p:spPr>
      </p:cxnSp>
      <p:pic>
        <p:nvPicPr>
          <p:cNvPr id="629" name="Google Shape;629;p4" title="Re-New (1).png"/>
          <p:cNvPicPr preferRelativeResize="0"/>
          <p:nvPr/>
        </p:nvPicPr>
        <p:blipFill rotWithShape="1">
          <a:blip r:embed="rId3">
            <a:alphaModFix/>
          </a:blip>
          <a:srcRect l="10831" t="16013" r="13656" b="13005"/>
          <a:stretch/>
        </p:blipFill>
        <p:spPr>
          <a:xfrm>
            <a:off x="8277806" y="39696"/>
            <a:ext cx="832267" cy="782355"/>
          </a:xfrm>
          <a:prstGeom prst="rect">
            <a:avLst/>
          </a:prstGeom>
          <a:noFill/>
          <a:ln>
            <a:noFill/>
          </a:ln>
        </p:spPr>
      </p:pic>
      <p:pic>
        <p:nvPicPr>
          <p:cNvPr id="630" name="Google Shape;630;p4"/>
          <p:cNvPicPr preferRelativeResize="0"/>
          <p:nvPr/>
        </p:nvPicPr>
        <p:blipFill rotWithShape="1">
          <a:blip r:embed="rId4">
            <a:alphaModFix/>
          </a:blip>
          <a:srcRect/>
          <a:stretch/>
        </p:blipFill>
        <p:spPr>
          <a:xfrm>
            <a:off x="1986692" y="996803"/>
            <a:ext cx="4951638" cy="398881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pic>
        <p:nvPicPr>
          <p:cNvPr id="635" name="Google Shape;635;p6" descr="Immagine che contiene linea, schermata, nero&#10;&#10;Il contenuto generato dall'IA potrebbe non essere corretto."/>
          <p:cNvPicPr preferRelativeResize="0"/>
          <p:nvPr/>
        </p:nvPicPr>
        <p:blipFill rotWithShape="1">
          <a:blip r:embed="rId3">
            <a:alphaModFix/>
          </a:blip>
          <a:srcRect/>
          <a:stretch/>
        </p:blipFill>
        <p:spPr>
          <a:xfrm>
            <a:off x="264106" y="1091816"/>
            <a:ext cx="5703557" cy="740081"/>
          </a:xfrm>
          <a:prstGeom prst="rect">
            <a:avLst/>
          </a:prstGeom>
          <a:noFill/>
          <a:ln>
            <a:noFill/>
          </a:ln>
        </p:spPr>
      </p:pic>
      <p:sp>
        <p:nvSpPr>
          <p:cNvPr id="636" name="Google Shape;636;p6"/>
          <p:cNvSpPr txBox="1">
            <a:spLocks noGrp="1"/>
          </p:cNvSpPr>
          <p:nvPr>
            <p:ph type="title"/>
          </p:nvPr>
        </p:nvSpPr>
        <p:spPr>
          <a:xfrm>
            <a:off x="391106" y="256722"/>
            <a:ext cx="7886700" cy="740081"/>
          </a:xfrm>
          <a:prstGeom prst="rect">
            <a:avLst/>
          </a:prstGeom>
          <a:noFill/>
          <a:ln>
            <a:noFill/>
          </a:ln>
        </p:spPr>
        <p:txBody>
          <a:bodyPr spcFirstLastPara="1" wrap="square" lIns="68550" tIns="34275" rIns="68550" bIns="34275" anchor="ctr" anchorCtr="0">
            <a:normAutofit fontScale="90000"/>
          </a:bodyPr>
          <a:lstStyle/>
          <a:p>
            <a:pPr marL="0" lvl="0" indent="0" algn="l" rtl="0">
              <a:lnSpc>
                <a:spcPct val="90000"/>
              </a:lnSpc>
              <a:spcBef>
                <a:spcPts val="0"/>
              </a:spcBef>
              <a:spcAft>
                <a:spcPts val="0"/>
              </a:spcAft>
              <a:buSzPts val="4400"/>
              <a:buNone/>
            </a:pPr>
            <a:r>
              <a:rPr lang="fr-FR" sz="2800" b="1">
                <a:solidFill>
                  <a:srgbClr val="004AAD"/>
                </a:solidFill>
                <a:latin typeface="Arial"/>
                <a:ea typeface="Arial"/>
                <a:cs typeface="Arial"/>
                <a:sym typeface="Arial"/>
              </a:rPr>
              <a:t>Appendix 3 – Team dynamics &amp; project timeline</a:t>
            </a:r>
            <a:endParaRPr sz="2800" b="1">
              <a:solidFill>
                <a:srgbClr val="004AAD"/>
              </a:solidFill>
              <a:latin typeface="Arial"/>
              <a:ea typeface="Arial"/>
              <a:cs typeface="Arial"/>
              <a:sym typeface="Arial"/>
            </a:endParaRPr>
          </a:p>
        </p:txBody>
      </p:sp>
      <p:cxnSp>
        <p:nvCxnSpPr>
          <p:cNvPr id="637" name="Google Shape;637;p6"/>
          <p:cNvCxnSpPr/>
          <p:nvPr/>
        </p:nvCxnSpPr>
        <p:spPr>
          <a:xfrm>
            <a:off x="444031" y="917064"/>
            <a:ext cx="8036960" cy="0"/>
          </a:xfrm>
          <a:prstGeom prst="straightConnector1">
            <a:avLst/>
          </a:prstGeom>
          <a:noFill/>
          <a:ln w="28575" cap="flat" cmpd="sng">
            <a:solidFill>
              <a:srgbClr val="004AAD"/>
            </a:solidFill>
            <a:prstDash val="solid"/>
            <a:round/>
            <a:headEnd type="none" w="sm" len="sm"/>
            <a:tailEnd type="none" w="sm" len="sm"/>
          </a:ln>
        </p:spPr>
      </p:cxnSp>
      <p:pic>
        <p:nvPicPr>
          <p:cNvPr id="638" name="Google Shape;638;p6" title="Re-New (1).png"/>
          <p:cNvPicPr preferRelativeResize="0"/>
          <p:nvPr/>
        </p:nvPicPr>
        <p:blipFill rotWithShape="1">
          <a:blip r:embed="rId4">
            <a:alphaModFix/>
          </a:blip>
          <a:srcRect l="10831" t="16013" r="13656" b="13005"/>
          <a:stretch/>
        </p:blipFill>
        <p:spPr>
          <a:xfrm>
            <a:off x="8277806" y="39696"/>
            <a:ext cx="832267" cy="782355"/>
          </a:xfrm>
          <a:prstGeom prst="rect">
            <a:avLst/>
          </a:prstGeom>
          <a:noFill/>
          <a:ln>
            <a:noFill/>
          </a:ln>
        </p:spPr>
      </p:pic>
      <p:pic>
        <p:nvPicPr>
          <p:cNvPr id="639" name="Google Shape;639;p6" descr="Une image contenant texte, capture d’écran, logiciel, Page web&#10;&#10;Le contenu généré par l’IA peut être incorrect."/>
          <p:cNvPicPr preferRelativeResize="0"/>
          <p:nvPr/>
        </p:nvPicPr>
        <p:blipFill rotWithShape="1">
          <a:blip r:embed="rId5">
            <a:alphaModFix/>
          </a:blip>
          <a:srcRect l="3447" t="19107" r="2700" b="4921"/>
          <a:stretch/>
        </p:blipFill>
        <p:spPr>
          <a:xfrm>
            <a:off x="2911642" y="2224679"/>
            <a:ext cx="6112042" cy="2782415"/>
          </a:xfrm>
          <a:prstGeom prst="rect">
            <a:avLst/>
          </a:prstGeom>
          <a:noFill/>
          <a:ln>
            <a:noFill/>
          </a:ln>
        </p:spPr>
      </p:pic>
      <p:sp>
        <p:nvSpPr>
          <p:cNvPr id="640" name="Google Shape;640;p6"/>
          <p:cNvSpPr/>
          <p:nvPr/>
        </p:nvSpPr>
        <p:spPr>
          <a:xfrm rot="5400000">
            <a:off x="4745657" y="812131"/>
            <a:ext cx="45719" cy="1756609"/>
          </a:xfrm>
          <a:prstGeom prst="rightBracket">
            <a:avLst>
              <a:gd name="adj" fmla="val 8333"/>
            </a:avLst>
          </a:prstGeom>
          <a:noFill/>
          <a:ln w="9525" cap="flat" cmpd="sng">
            <a:solidFill>
              <a:srgbClr val="47847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641" name="Google Shape;641;p6"/>
          <p:cNvSpPr/>
          <p:nvPr/>
        </p:nvSpPr>
        <p:spPr>
          <a:xfrm>
            <a:off x="4652211" y="1793033"/>
            <a:ext cx="232610" cy="313044"/>
          </a:xfrm>
          <a:prstGeom prst="downArrow">
            <a:avLst>
              <a:gd name="adj1" fmla="val 50000"/>
              <a:gd name="adj2" fmla="val 50000"/>
            </a:avLst>
          </a:prstGeom>
          <a:solidFill>
            <a:srgbClr val="478473"/>
          </a:solidFill>
          <a:ln w="25400" cap="flat" cmpd="sng">
            <a:solidFill>
              <a:srgbClr val="47847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9"/>
          <p:cNvSpPr txBox="1">
            <a:spLocks noGrp="1"/>
          </p:cNvSpPr>
          <p:nvPr>
            <p:ph type="title"/>
          </p:nvPr>
        </p:nvSpPr>
        <p:spPr>
          <a:xfrm>
            <a:off x="391106" y="256722"/>
            <a:ext cx="7886700" cy="740081"/>
          </a:xfrm>
          <a:prstGeom prst="rect">
            <a:avLst/>
          </a:prstGeom>
          <a:noFill/>
          <a:ln>
            <a:noFill/>
          </a:ln>
        </p:spPr>
        <p:txBody>
          <a:bodyPr spcFirstLastPara="1" wrap="square" lIns="68550" tIns="34275" rIns="68550" bIns="34275" anchor="ctr" anchorCtr="0">
            <a:normAutofit fontScale="90000"/>
          </a:bodyPr>
          <a:lstStyle/>
          <a:p>
            <a:pPr marL="0" lvl="0" indent="0" algn="l" rtl="0">
              <a:lnSpc>
                <a:spcPct val="90000"/>
              </a:lnSpc>
              <a:spcBef>
                <a:spcPts val="0"/>
              </a:spcBef>
              <a:spcAft>
                <a:spcPts val="0"/>
              </a:spcAft>
              <a:buSzPts val="4400"/>
              <a:buNone/>
            </a:pPr>
            <a:r>
              <a:rPr lang="fr-FR" sz="2800" b="1">
                <a:solidFill>
                  <a:srgbClr val="004AAD"/>
                </a:solidFill>
                <a:latin typeface="Arial"/>
                <a:ea typeface="Arial"/>
                <a:cs typeface="Arial"/>
                <a:sym typeface="Arial"/>
              </a:rPr>
              <a:t>Appendix 4 – Key stakeholders and value prop°</a:t>
            </a:r>
            <a:endParaRPr sz="2800" b="1">
              <a:solidFill>
                <a:srgbClr val="004AAD"/>
              </a:solidFill>
              <a:latin typeface="Arial"/>
              <a:ea typeface="Arial"/>
              <a:cs typeface="Arial"/>
              <a:sym typeface="Arial"/>
            </a:endParaRPr>
          </a:p>
        </p:txBody>
      </p:sp>
      <p:cxnSp>
        <p:nvCxnSpPr>
          <p:cNvPr id="647" name="Google Shape;647;p9"/>
          <p:cNvCxnSpPr/>
          <p:nvPr/>
        </p:nvCxnSpPr>
        <p:spPr>
          <a:xfrm>
            <a:off x="444031" y="917064"/>
            <a:ext cx="8036960" cy="0"/>
          </a:xfrm>
          <a:prstGeom prst="straightConnector1">
            <a:avLst/>
          </a:prstGeom>
          <a:noFill/>
          <a:ln w="28575" cap="flat" cmpd="sng">
            <a:solidFill>
              <a:srgbClr val="004AAD"/>
            </a:solidFill>
            <a:prstDash val="solid"/>
            <a:round/>
            <a:headEnd type="none" w="sm" len="sm"/>
            <a:tailEnd type="none" w="sm" len="sm"/>
          </a:ln>
        </p:spPr>
      </p:cxnSp>
      <p:pic>
        <p:nvPicPr>
          <p:cNvPr id="648" name="Google Shape;648;p9" title="Re-New (1).png"/>
          <p:cNvPicPr preferRelativeResize="0"/>
          <p:nvPr/>
        </p:nvPicPr>
        <p:blipFill rotWithShape="1">
          <a:blip r:embed="rId3">
            <a:alphaModFix/>
          </a:blip>
          <a:srcRect l="10831" t="16013" r="13656" b="13005"/>
          <a:stretch/>
        </p:blipFill>
        <p:spPr>
          <a:xfrm>
            <a:off x="8277806" y="39696"/>
            <a:ext cx="832267" cy="782355"/>
          </a:xfrm>
          <a:prstGeom prst="rect">
            <a:avLst/>
          </a:prstGeom>
          <a:noFill/>
          <a:ln>
            <a:noFill/>
          </a:ln>
        </p:spPr>
      </p:pic>
      <p:pic>
        <p:nvPicPr>
          <p:cNvPr id="649" name="Google Shape;649;p9"/>
          <p:cNvPicPr preferRelativeResize="0"/>
          <p:nvPr/>
        </p:nvPicPr>
        <p:blipFill rotWithShape="1">
          <a:blip r:embed="rId4">
            <a:alphaModFix/>
          </a:blip>
          <a:srcRect/>
          <a:stretch/>
        </p:blipFill>
        <p:spPr>
          <a:xfrm>
            <a:off x="564823" y="1482393"/>
            <a:ext cx="7795376" cy="274856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0">
          <a:extLst>
            <a:ext uri="{FF2B5EF4-FFF2-40B4-BE49-F238E27FC236}">
              <a16:creationId xmlns:a16="http://schemas.microsoft.com/office/drawing/2014/main" id="{C0867F00-42CA-A2C7-5FA0-066E8DB2037A}"/>
            </a:ext>
          </a:extLst>
        </p:cNvPr>
        <p:cNvGrpSpPr/>
        <p:nvPr/>
      </p:nvGrpSpPr>
      <p:grpSpPr>
        <a:xfrm>
          <a:off x="0" y="0"/>
          <a:ext cx="0" cy="0"/>
          <a:chOff x="0" y="0"/>
          <a:chExt cx="0" cy="0"/>
        </a:xfrm>
      </p:grpSpPr>
      <p:sp>
        <p:nvSpPr>
          <p:cNvPr id="321" name="Google Shape;321;p29">
            <a:extLst>
              <a:ext uri="{FF2B5EF4-FFF2-40B4-BE49-F238E27FC236}">
                <a16:creationId xmlns:a16="http://schemas.microsoft.com/office/drawing/2014/main" id="{83C38C11-F262-8B9B-59CF-48D03DD1773A}"/>
              </a:ext>
            </a:extLst>
          </p:cNvPr>
          <p:cNvSpPr txBox="1">
            <a:spLocks noGrp="1"/>
          </p:cNvSpPr>
          <p:nvPr>
            <p:ph type="title"/>
          </p:nvPr>
        </p:nvSpPr>
        <p:spPr>
          <a:xfrm>
            <a:off x="391106" y="256722"/>
            <a:ext cx="7886700" cy="740081"/>
          </a:xfrm>
          <a:prstGeom prst="rect">
            <a:avLst/>
          </a:prstGeom>
          <a:noFill/>
          <a:ln>
            <a:noFill/>
          </a:ln>
        </p:spPr>
        <p:txBody>
          <a:bodyPr spcFirstLastPara="1" wrap="square" lIns="68550" tIns="34275" rIns="68550" bIns="34275" anchor="ctr" anchorCtr="0">
            <a:normAutofit/>
          </a:bodyPr>
          <a:lstStyle/>
          <a:p>
            <a:pPr marL="0" lvl="0" indent="0" algn="l" rtl="0">
              <a:lnSpc>
                <a:spcPct val="90000"/>
              </a:lnSpc>
              <a:spcBef>
                <a:spcPts val="0"/>
              </a:spcBef>
              <a:spcAft>
                <a:spcPts val="0"/>
              </a:spcAft>
              <a:buSzPts val="4400"/>
              <a:buNone/>
            </a:pPr>
            <a:r>
              <a:rPr lang="fr-FR" sz="2800" b="1" dirty="0" err="1">
                <a:solidFill>
                  <a:srgbClr val="004AAD"/>
                </a:solidFill>
                <a:latin typeface="Cocomat pro"/>
                <a:ea typeface="Arial"/>
                <a:cs typeface="Arial"/>
                <a:sym typeface="Arial"/>
              </a:rPr>
              <a:t>Company</a:t>
            </a:r>
            <a:r>
              <a:rPr lang="fr-FR" sz="2800" b="1" dirty="0">
                <a:solidFill>
                  <a:srgbClr val="004AAD"/>
                </a:solidFill>
                <a:latin typeface="Cocomat pro"/>
                <a:ea typeface="Arial"/>
                <a:cs typeface="Arial"/>
                <a:sym typeface="Arial"/>
              </a:rPr>
              <a:t> </a:t>
            </a:r>
            <a:r>
              <a:rPr lang="fr-FR" sz="2800" b="1" dirty="0" err="1">
                <a:solidFill>
                  <a:srgbClr val="004AAD"/>
                </a:solidFill>
                <a:latin typeface="Cocomat pro"/>
                <a:ea typeface="Arial"/>
                <a:cs typeface="Arial"/>
                <a:sym typeface="Arial"/>
              </a:rPr>
              <a:t>Purpose</a:t>
            </a:r>
            <a:endParaRPr sz="2800" b="1" dirty="0">
              <a:solidFill>
                <a:srgbClr val="004AAD"/>
              </a:solidFill>
              <a:latin typeface="Cocomat pro"/>
              <a:ea typeface="Arial"/>
              <a:cs typeface="Arial"/>
              <a:sym typeface="Arial"/>
            </a:endParaRPr>
          </a:p>
        </p:txBody>
      </p:sp>
      <p:cxnSp>
        <p:nvCxnSpPr>
          <p:cNvPr id="322" name="Google Shape;322;p29">
            <a:extLst>
              <a:ext uri="{FF2B5EF4-FFF2-40B4-BE49-F238E27FC236}">
                <a16:creationId xmlns:a16="http://schemas.microsoft.com/office/drawing/2014/main" id="{71EB4B46-9C85-17C1-95EE-0CE7124380DE}"/>
              </a:ext>
            </a:extLst>
          </p:cNvPr>
          <p:cNvCxnSpPr/>
          <p:nvPr/>
        </p:nvCxnSpPr>
        <p:spPr>
          <a:xfrm>
            <a:off x="444031" y="917064"/>
            <a:ext cx="8036960" cy="0"/>
          </a:xfrm>
          <a:prstGeom prst="straightConnector1">
            <a:avLst/>
          </a:prstGeom>
          <a:noFill/>
          <a:ln w="28575" cap="flat" cmpd="sng">
            <a:solidFill>
              <a:srgbClr val="004AAD"/>
            </a:solidFill>
            <a:prstDash val="solid"/>
            <a:round/>
            <a:headEnd type="none" w="sm" len="sm"/>
            <a:tailEnd type="none" w="sm" len="sm"/>
          </a:ln>
        </p:spPr>
      </p:cxnSp>
      <p:pic>
        <p:nvPicPr>
          <p:cNvPr id="323" name="Google Shape;323;p29" title="Re-New (1).png">
            <a:extLst>
              <a:ext uri="{FF2B5EF4-FFF2-40B4-BE49-F238E27FC236}">
                <a16:creationId xmlns:a16="http://schemas.microsoft.com/office/drawing/2014/main" id="{9399CD07-B96E-2ED6-698D-55E25CE96406}"/>
              </a:ext>
            </a:extLst>
          </p:cNvPr>
          <p:cNvPicPr preferRelativeResize="0"/>
          <p:nvPr/>
        </p:nvPicPr>
        <p:blipFill rotWithShape="1">
          <a:blip r:embed="rId3">
            <a:alphaModFix/>
          </a:blip>
          <a:srcRect l="10831" t="16013" r="13656" b="13005"/>
          <a:stretch/>
        </p:blipFill>
        <p:spPr>
          <a:xfrm>
            <a:off x="8277806" y="39696"/>
            <a:ext cx="832267" cy="782355"/>
          </a:xfrm>
          <a:prstGeom prst="rect">
            <a:avLst/>
          </a:prstGeom>
          <a:noFill/>
          <a:ln>
            <a:noFill/>
          </a:ln>
        </p:spPr>
      </p:pic>
      <p:sp>
        <p:nvSpPr>
          <p:cNvPr id="324" name="Google Shape;324;p29">
            <a:extLst>
              <a:ext uri="{FF2B5EF4-FFF2-40B4-BE49-F238E27FC236}">
                <a16:creationId xmlns:a16="http://schemas.microsoft.com/office/drawing/2014/main" id="{660A8B40-445A-48C5-0524-4F8F4234264E}"/>
              </a:ext>
            </a:extLst>
          </p:cNvPr>
          <p:cNvSpPr txBox="1"/>
          <p:nvPr/>
        </p:nvSpPr>
        <p:spPr>
          <a:xfrm>
            <a:off x="341354" y="1038086"/>
            <a:ext cx="8310684" cy="769555"/>
          </a:xfrm>
          <a:prstGeom prst="rect">
            <a:avLst/>
          </a:prstGeom>
          <a:noFill/>
          <a:ln>
            <a:noFill/>
          </a:ln>
        </p:spPr>
        <p:txBody>
          <a:bodyPr spcFirstLastPara="1" wrap="square" lIns="68550" tIns="34275" rIns="68550" bIns="34275" anchor="ctr" anchorCtr="0">
            <a:normAutofit/>
          </a:bodyPr>
          <a:lstStyle/>
          <a:p>
            <a:pPr marL="0" marR="0" lvl="0" indent="0" algn="ctr" rtl="0">
              <a:lnSpc>
                <a:spcPct val="90000"/>
              </a:lnSpc>
              <a:spcBef>
                <a:spcPts val="0"/>
              </a:spcBef>
              <a:spcAft>
                <a:spcPts val="0"/>
              </a:spcAft>
              <a:buClr>
                <a:schemeClr val="dk1"/>
              </a:buClr>
              <a:buSzPct val="184873"/>
              <a:buFont typeface="Play"/>
              <a:buNone/>
            </a:pPr>
            <a:r>
              <a:rPr lang="fr-FR" sz="2000" b="0" i="1" u="none" strike="noStrike" cap="none" dirty="0" err="1">
                <a:solidFill>
                  <a:srgbClr val="478473"/>
                </a:solidFill>
                <a:latin typeface="Cocomat pro"/>
                <a:sym typeface="Arial"/>
              </a:rPr>
              <a:t>Preserving</a:t>
            </a:r>
            <a:r>
              <a:rPr lang="fr-FR" sz="2000" b="0" i="1" u="none" strike="noStrike" cap="none" dirty="0">
                <a:solidFill>
                  <a:srgbClr val="478473"/>
                </a:solidFill>
                <a:latin typeface="Cocomat pro"/>
                <a:sym typeface="Arial"/>
              </a:rPr>
              <a:t> </a:t>
            </a:r>
            <a:r>
              <a:rPr lang="fr-FR" sz="2000" b="0" i="1" u="none" strike="noStrike" cap="none" dirty="0" err="1">
                <a:solidFill>
                  <a:srgbClr val="478473"/>
                </a:solidFill>
                <a:latin typeface="Cocomat pro"/>
                <a:sym typeface="Arial"/>
              </a:rPr>
              <a:t>economy</a:t>
            </a:r>
            <a:r>
              <a:rPr lang="fr-FR" sz="2000" b="0" i="1" u="none" strike="noStrike" cap="none" dirty="0">
                <a:solidFill>
                  <a:srgbClr val="478473"/>
                </a:solidFill>
                <a:latin typeface="Cocomat pro"/>
                <a:sym typeface="Arial"/>
              </a:rPr>
              <a:t> by </a:t>
            </a:r>
            <a:r>
              <a:rPr lang="fr-FR" sz="2000" b="0" i="1" u="none" strike="noStrike" cap="none" dirty="0" err="1">
                <a:solidFill>
                  <a:srgbClr val="478473"/>
                </a:solidFill>
                <a:latin typeface="Cocomat pro"/>
                <a:sym typeface="Arial"/>
              </a:rPr>
              <a:t>facilitating</a:t>
            </a:r>
            <a:r>
              <a:rPr lang="fr-FR" sz="2000" b="0" i="1" u="none" strike="noStrike" cap="none" dirty="0">
                <a:solidFill>
                  <a:srgbClr val="478473"/>
                </a:solidFill>
                <a:latin typeface="Cocomat pro"/>
                <a:sym typeface="Arial"/>
              </a:rPr>
              <a:t> micro-cap SME transmission and </a:t>
            </a:r>
            <a:r>
              <a:rPr lang="fr-FR" sz="2000" b="0" i="1" u="none" strike="noStrike" cap="none" dirty="0" err="1">
                <a:solidFill>
                  <a:srgbClr val="478473"/>
                </a:solidFill>
                <a:latin typeface="Cocomat pro"/>
                <a:sym typeface="Arial"/>
              </a:rPr>
              <a:t>accelerating</a:t>
            </a:r>
            <a:r>
              <a:rPr lang="fr-FR" sz="2000" b="0" i="1" u="none" strike="noStrike" cap="none" dirty="0">
                <a:solidFill>
                  <a:srgbClr val="478473"/>
                </a:solidFill>
                <a:latin typeface="Cocomat pro"/>
                <a:sym typeface="Arial"/>
              </a:rPr>
              <a:t> </a:t>
            </a:r>
            <a:r>
              <a:rPr lang="fr-FR" sz="2000" b="0" i="1" u="none" strike="noStrike" cap="none" dirty="0" err="1">
                <a:solidFill>
                  <a:srgbClr val="478473"/>
                </a:solidFill>
                <a:latin typeface="Cocomat pro"/>
                <a:sym typeface="Arial"/>
              </a:rPr>
              <a:t>their</a:t>
            </a:r>
            <a:r>
              <a:rPr lang="fr-FR" sz="2000" b="0" i="1" u="none" strike="noStrike" cap="none" dirty="0">
                <a:solidFill>
                  <a:srgbClr val="478473"/>
                </a:solidFill>
                <a:latin typeface="Cocomat pro"/>
                <a:sym typeface="Arial"/>
              </a:rPr>
              <a:t> digital and </a:t>
            </a:r>
            <a:r>
              <a:rPr lang="fr-FR" sz="2000" b="0" i="1" u="none" strike="noStrike" cap="none" dirty="0" err="1">
                <a:solidFill>
                  <a:srgbClr val="478473"/>
                </a:solidFill>
                <a:latin typeface="Cocomat pro"/>
                <a:sym typeface="Arial"/>
              </a:rPr>
              <a:t>environmental</a:t>
            </a:r>
            <a:r>
              <a:rPr lang="fr-FR" sz="2000" b="0" i="1" u="none" strike="noStrike" cap="none" dirty="0">
                <a:solidFill>
                  <a:srgbClr val="478473"/>
                </a:solidFill>
                <a:latin typeface="Cocomat pro"/>
                <a:sym typeface="Arial"/>
              </a:rPr>
              <a:t> transformation</a:t>
            </a:r>
            <a:endParaRPr sz="2000" dirty="0">
              <a:latin typeface="Cocomat pro"/>
            </a:endParaRPr>
          </a:p>
        </p:txBody>
      </p:sp>
      <p:grpSp>
        <p:nvGrpSpPr>
          <p:cNvPr id="325" name="Google Shape;325;p29">
            <a:extLst>
              <a:ext uri="{FF2B5EF4-FFF2-40B4-BE49-F238E27FC236}">
                <a16:creationId xmlns:a16="http://schemas.microsoft.com/office/drawing/2014/main" id="{BDB3166E-40DB-BB23-BEF9-5E11583425FD}"/>
              </a:ext>
            </a:extLst>
          </p:cNvPr>
          <p:cNvGrpSpPr/>
          <p:nvPr/>
        </p:nvGrpSpPr>
        <p:grpSpPr>
          <a:xfrm>
            <a:off x="3360557" y="2508489"/>
            <a:ext cx="2195573" cy="612000"/>
            <a:chOff x="444031" y="2056844"/>
            <a:chExt cx="2195573" cy="612000"/>
          </a:xfrm>
        </p:grpSpPr>
        <p:sp>
          <p:nvSpPr>
            <p:cNvPr id="326" name="Google Shape;326;p29">
              <a:extLst>
                <a:ext uri="{FF2B5EF4-FFF2-40B4-BE49-F238E27FC236}">
                  <a16:creationId xmlns:a16="http://schemas.microsoft.com/office/drawing/2014/main" id="{7C2DC8F5-88C6-7A8E-79AE-26C7182E180C}"/>
                </a:ext>
              </a:extLst>
            </p:cNvPr>
            <p:cNvSpPr txBox="1"/>
            <p:nvPr/>
          </p:nvSpPr>
          <p:spPr>
            <a:xfrm>
              <a:off x="1255148" y="2209843"/>
              <a:ext cx="1384456" cy="30600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CD00"/>
                </a:buClr>
                <a:buSzPts val="1800"/>
                <a:buFont typeface="Quattrocento Sans"/>
                <a:buNone/>
              </a:pPr>
              <a:r>
                <a:rPr lang="fr-FR" sz="2400" b="1" i="1" dirty="0">
                  <a:solidFill>
                    <a:srgbClr val="004AAD"/>
                  </a:solidFill>
                  <a:latin typeface="Cocomat pro"/>
                </a:rPr>
                <a:t>Mission</a:t>
              </a:r>
              <a:endParaRPr sz="2400" b="1" i="1" u="none" strike="noStrike" cap="none" dirty="0">
                <a:solidFill>
                  <a:srgbClr val="004AAD"/>
                </a:solidFill>
                <a:latin typeface="Cocomat pro"/>
                <a:sym typeface="Arial"/>
              </a:endParaRPr>
            </a:p>
          </p:txBody>
        </p:sp>
        <p:sp>
          <p:nvSpPr>
            <p:cNvPr id="327" name="Google Shape;327;p29">
              <a:extLst>
                <a:ext uri="{FF2B5EF4-FFF2-40B4-BE49-F238E27FC236}">
                  <a16:creationId xmlns:a16="http://schemas.microsoft.com/office/drawing/2014/main" id="{B66CC7B1-1D72-E785-4974-37ED96A058BF}"/>
                </a:ext>
              </a:extLst>
            </p:cNvPr>
            <p:cNvSpPr/>
            <p:nvPr/>
          </p:nvSpPr>
          <p:spPr>
            <a:xfrm>
              <a:off x="444031" y="2056844"/>
              <a:ext cx="612000" cy="612000"/>
            </a:xfrm>
            <a:custGeom>
              <a:avLst/>
              <a:gdLst/>
              <a:ahLst/>
              <a:cxnLst/>
              <a:rect l="l" t="t" r="r" b="b"/>
              <a:pathLst>
                <a:path w="512" h="512" extrusionOk="0">
                  <a:moveTo>
                    <a:pt x="247" y="278"/>
                  </a:moveTo>
                  <a:cubicBezTo>
                    <a:pt x="323" y="219"/>
                    <a:pt x="323" y="219"/>
                    <a:pt x="323" y="219"/>
                  </a:cubicBezTo>
                  <a:cubicBezTo>
                    <a:pt x="264" y="295"/>
                    <a:pt x="264" y="295"/>
                    <a:pt x="264" y="295"/>
                  </a:cubicBezTo>
                  <a:cubicBezTo>
                    <a:pt x="262" y="297"/>
                    <a:pt x="259" y="298"/>
                    <a:pt x="256" y="298"/>
                  </a:cubicBezTo>
                  <a:cubicBezTo>
                    <a:pt x="256" y="298"/>
                    <a:pt x="256" y="298"/>
                    <a:pt x="256" y="298"/>
                  </a:cubicBezTo>
                  <a:cubicBezTo>
                    <a:pt x="252" y="298"/>
                    <a:pt x="249" y="297"/>
                    <a:pt x="247" y="295"/>
                  </a:cubicBezTo>
                  <a:cubicBezTo>
                    <a:pt x="245" y="292"/>
                    <a:pt x="243" y="289"/>
                    <a:pt x="243" y="286"/>
                  </a:cubicBezTo>
                  <a:cubicBezTo>
                    <a:pt x="243" y="283"/>
                    <a:pt x="245" y="280"/>
                    <a:pt x="247" y="278"/>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88"/>
                  </a:moveTo>
                  <a:cubicBezTo>
                    <a:pt x="416" y="248"/>
                    <a:pt x="401" y="212"/>
                    <a:pt x="378" y="184"/>
                  </a:cubicBezTo>
                  <a:cubicBezTo>
                    <a:pt x="392" y="166"/>
                    <a:pt x="392" y="166"/>
                    <a:pt x="392" y="166"/>
                  </a:cubicBezTo>
                  <a:cubicBezTo>
                    <a:pt x="395" y="162"/>
                    <a:pt x="395" y="156"/>
                    <a:pt x="391" y="152"/>
                  </a:cubicBezTo>
                  <a:cubicBezTo>
                    <a:pt x="387" y="148"/>
                    <a:pt x="381" y="148"/>
                    <a:pt x="377" y="151"/>
                  </a:cubicBezTo>
                  <a:cubicBezTo>
                    <a:pt x="359" y="165"/>
                    <a:pt x="359" y="165"/>
                    <a:pt x="359" y="165"/>
                  </a:cubicBezTo>
                  <a:cubicBezTo>
                    <a:pt x="331" y="142"/>
                    <a:pt x="295" y="128"/>
                    <a:pt x="256" y="128"/>
                  </a:cubicBezTo>
                  <a:cubicBezTo>
                    <a:pt x="167" y="128"/>
                    <a:pt x="96" y="199"/>
                    <a:pt x="96" y="288"/>
                  </a:cubicBezTo>
                  <a:cubicBezTo>
                    <a:pt x="96" y="294"/>
                    <a:pt x="100" y="298"/>
                    <a:pt x="106" y="298"/>
                  </a:cubicBezTo>
                  <a:cubicBezTo>
                    <a:pt x="112" y="298"/>
                    <a:pt x="117" y="294"/>
                    <a:pt x="117" y="288"/>
                  </a:cubicBezTo>
                  <a:cubicBezTo>
                    <a:pt x="117" y="211"/>
                    <a:pt x="179" y="149"/>
                    <a:pt x="256" y="149"/>
                  </a:cubicBezTo>
                  <a:cubicBezTo>
                    <a:pt x="288" y="149"/>
                    <a:pt x="318" y="160"/>
                    <a:pt x="341" y="179"/>
                  </a:cubicBezTo>
                  <a:cubicBezTo>
                    <a:pt x="233" y="261"/>
                    <a:pt x="233" y="261"/>
                    <a:pt x="233" y="261"/>
                  </a:cubicBezTo>
                  <a:cubicBezTo>
                    <a:pt x="233" y="262"/>
                    <a:pt x="232" y="262"/>
                    <a:pt x="232" y="262"/>
                  </a:cubicBezTo>
                  <a:cubicBezTo>
                    <a:pt x="226" y="269"/>
                    <a:pt x="222" y="277"/>
                    <a:pt x="222" y="286"/>
                  </a:cubicBezTo>
                  <a:cubicBezTo>
                    <a:pt x="222" y="295"/>
                    <a:pt x="226" y="303"/>
                    <a:pt x="232" y="310"/>
                  </a:cubicBezTo>
                  <a:cubicBezTo>
                    <a:pt x="238" y="316"/>
                    <a:pt x="247" y="320"/>
                    <a:pt x="256" y="320"/>
                  </a:cubicBezTo>
                  <a:cubicBezTo>
                    <a:pt x="256" y="320"/>
                    <a:pt x="256" y="320"/>
                    <a:pt x="256" y="320"/>
                  </a:cubicBezTo>
                  <a:cubicBezTo>
                    <a:pt x="265" y="320"/>
                    <a:pt x="273" y="316"/>
                    <a:pt x="279" y="310"/>
                  </a:cubicBezTo>
                  <a:cubicBezTo>
                    <a:pt x="280" y="310"/>
                    <a:pt x="280" y="309"/>
                    <a:pt x="280" y="309"/>
                  </a:cubicBezTo>
                  <a:cubicBezTo>
                    <a:pt x="364" y="202"/>
                    <a:pt x="364" y="202"/>
                    <a:pt x="364" y="202"/>
                  </a:cubicBezTo>
                  <a:cubicBezTo>
                    <a:pt x="383" y="225"/>
                    <a:pt x="394" y="255"/>
                    <a:pt x="394" y="288"/>
                  </a:cubicBezTo>
                  <a:cubicBezTo>
                    <a:pt x="394" y="294"/>
                    <a:pt x="399" y="298"/>
                    <a:pt x="405" y="298"/>
                  </a:cubicBezTo>
                  <a:cubicBezTo>
                    <a:pt x="411" y="298"/>
                    <a:pt x="416" y="294"/>
                    <a:pt x="416" y="288"/>
                  </a:cubicBezTo>
                  <a:close/>
                </a:path>
              </a:pathLst>
            </a:custGeom>
            <a:solidFill>
              <a:srgbClr val="478473"/>
            </a:solidFill>
            <a:ln>
              <a:noFill/>
            </a:ln>
          </p:spPr>
          <p:txBody>
            <a:bodyPr spcFirstLastPara="1" wrap="square" lIns="78200" tIns="39100" rIns="78200" bIns="39100" anchor="t" anchorCtr="0">
              <a:noAutofit/>
            </a:bodyPr>
            <a:lstStyle/>
            <a:p>
              <a:pPr marL="0" marR="0" lvl="0" indent="0" algn="l" rtl="0">
                <a:lnSpc>
                  <a:spcPct val="100000"/>
                </a:lnSpc>
                <a:spcBef>
                  <a:spcPts val="0"/>
                </a:spcBef>
                <a:spcAft>
                  <a:spcPts val="0"/>
                </a:spcAft>
                <a:buNone/>
              </a:pPr>
              <a:endParaRPr sz="1539" b="0" i="0" u="none" strike="noStrike" cap="none">
                <a:solidFill>
                  <a:srgbClr val="000000"/>
                </a:solidFill>
                <a:latin typeface="Cocomat pro"/>
                <a:sym typeface="Arial"/>
              </a:endParaRPr>
            </a:p>
          </p:txBody>
        </p:sp>
      </p:grpSp>
      <p:grpSp>
        <p:nvGrpSpPr>
          <p:cNvPr id="328" name="Google Shape;328;p29">
            <a:extLst>
              <a:ext uri="{FF2B5EF4-FFF2-40B4-BE49-F238E27FC236}">
                <a16:creationId xmlns:a16="http://schemas.microsoft.com/office/drawing/2014/main" id="{6827854B-4AD1-3851-A40E-562367C35560}"/>
              </a:ext>
            </a:extLst>
          </p:cNvPr>
          <p:cNvGrpSpPr/>
          <p:nvPr/>
        </p:nvGrpSpPr>
        <p:grpSpPr>
          <a:xfrm>
            <a:off x="444031" y="2508492"/>
            <a:ext cx="2193782" cy="612000"/>
            <a:chOff x="3254775" y="2056844"/>
            <a:chExt cx="2193782" cy="612000"/>
          </a:xfrm>
        </p:grpSpPr>
        <p:sp>
          <p:nvSpPr>
            <p:cNvPr id="329" name="Google Shape;329;p29">
              <a:extLst>
                <a:ext uri="{FF2B5EF4-FFF2-40B4-BE49-F238E27FC236}">
                  <a16:creationId xmlns:a16="http://schemas.microsoft.com/office/drawing/2014/main" id="{D2FF4A9A-9886-B872-DBCC-B9623B507EC9}"/>
                </a:ext>
              </a:extLst>
            </p:cNvPr>
            <p:cNvSpPr/>
            <p:nvPr/>
          </p:nvSpPr>
          <p:spPr>
            <a:xfrm>
              <a:off x="3254775" y="2056844"/>
              <a:ext cx="610207" cy="612000"/>
            </a:xfrm>
            <a:custGeom>
              <a:avLst/>
              <a:gdLst/>
              <a:ahLst/>
              <a:cxnLst/>
              <a:rect l="l" t="t" r="r" b="b"/>
              <a:pathLst>
                <a:path w="512" h="512" extrusionOk="0">
                  <a:moveTo>
                    <a:pt x="298" y="213"/>
                  </a:moveTo>
                  <a:cubicBezTo>
                    <a:pt x="349" y="213"/>
                    <a:pt x="349" y="213"/>
                    <a:pt x="349" y="213"/>
                  </a:cubicBezTo>
                  <a:cubicBezTo>
                    <a:pt x="215" y="363"/>
                    <a:pt x="215" y="363"/>
                    <a:pt x="215" y="363"/>
                  </a:cubicBezTo>
                  <a:cubicBezTo>
                    <a:pt x="245" y="259"/>
                    <a:pt x="245" y="259"/>
                    <a:pt x="245" y="259"/>
                  </a:cubicBezTo>
                  <a:cubicBezTo>
                    <a:pt x="246" y="255"/>
                    <a:pt x="245" y="252"/>
                    <a:pt x="243" y="249"/>
                  </a:cubicBezTo>
                  <a:cubicBezTo>
                    <a:pt x="241" y="247"/>
                    <a:pt x="238" y="245"/>
                    <a:pt x="234" y="245"/>
                  </a:cubicBezTo>
                  <a:cubicBezTo>
                    <a:pt x="187" y="245"/>
                    <a:pt x="187" y="245"/>
                    <a:pt x="187" y="245"/>
                  </a:cubicBezTo>
                  <a:cubicBezTo>
                    <a:pt x="241" y="117"/>
                    <a:pt x="241" y="117"/>
                    <a:pt x="241" y="117"/>
                  </a:cubicBezTo>
                  <a:cubicBezTo>
                    <a:pt x="325" y="117"/>
                    <a:pt x="325" y="117"/>
                    <a:pt x="325" y="117"/>
                  </a:cubicBezTo>
                  <a:cubicBezTo>
                    <a:pt x="289" y="198"/>
                    <a:pt x="289" y="198"/>
                    <a:pt x="289" y="198"/>
                  </a:cubicBezTo>
                  <a:cubicBezTo>
                    <a:pt x="287" y="201"/>
                    <a:pt x="287" y="205"/>
                    <a:pt x="289" y="208"/>
                  </a:cubicBezTo>
                  <a:cubicBezTo>
                    <a:pt x="291" y="211"/>
                    <a:pt x="295" y="213"/>
                    <a:pt x="298" y="21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3" y="198"/>
                  </a:moveTo>
                  <a:cubicBezTo>
                    <a:pt x="381" y="194"/>
                    <a:pt x="377" y="192"/>
                    <a:pt x="373" y="192"/>
                  </a:cubicBezTo>
                  <a:cubicBezTo>
                    <a:pt x="315" y="192"/>
                    <a:pt x="315" y="192"/>
                    <a:pt x="315" y="192"/>
                  </a:cubicBezTo>
                  <a:cubicBezTo>
                    <a:pt x="351" y="111"/>
                    <a:pt x="351" y="111"/>
                    <a:pt x="351" y="111"/>
                  </a:cubicBezTo>
                  <a:cubicBezTo>
                    <a:pt x="352" y="107"/>
                    <a:pt x="352" y="104"/>
                    <a:pt x="350" y="101"/>
                  </a:cubicBezTo>
                  <a:cubicBezTo>
                    <a:pt x="348" y="97"/>
                    <a:pt x="345" y="96"/>
                    <a:pt x="341" y="96"/>
                  </a:cubicBezTo>
                  <a:cubicBezTo>
                    <a:pt x="234" y="96"/>
                    <a:pt x="234" y="96"/>
                    <a:pt x="234" y="96"/>
                  </a:cubicBezTo>
                  <a:cubicBezTo>
                    <a:pt x="230" y="96"/>
                    <a:pt x="226" y="98"/>
                    <a:pt x="225" y="102"/>
                  </a:cubicBezTo>
                  <a:cubicBezTo>
                    <a:pt x="161" y="251"/>
                    <a:pt x="161" y="251"/>
                    <a:pt x="161" y="251"/>
                  </a:cubicBezTo>
                  <a:cubicBezTo>
                    <a:pt x="159" y="255"/>
                    <a:pt x="159" y="259"/>
                    <a:pt x="161" y="262"/>
                  </a:cubicBezTo>
                  <a:cubicBezTo>
                    <a:pt x="163" y="265"/>
                    <a:pt x="167" y="266"/>
                    <a:pt x="170" y="266"/>
                  </a:cubicBezTo>
                  <a:cubicBezTo>
                    <a:pt x="220" y="266"/>
                    <a:pt x="220" y="266"/>
                    <a:pt x="220" y="266"/>
                  </a:cubicBezTo>
                  <a:cubicBezTo>
                    <a:pt x="181" y="402"/>
                    <a:pt x="181" y="402"/>
                    <a:pt x="181" y="402"/>
                  </a:cubicBezTo>
                  <a:cubicBezTo>
                    <a:pt x="180" y="407"/>
                    <a:pt x="182" y="412"/>
                    <a:pt x="187" y="414"/>
                  </a:cubicBezTo>
                  <a:cubicBezTo>
                    <a:pt x="188" y="415"/>
                    <a:pt x="190" y="416"/>
                    <a:pt x="192" y="416"/>
                  </a:cubicBezTo>
                  <a:cubicBezTo>
                    <a:pt x="195" y="416"/>
                    <a:pt x="198" y="414"/>
                    <a:pt x="200" y="412"/>
                  </a:cubicBezTo>
                  <a:cubicBezTo>
                    <a:pt x="381" y="209"/>
                    <a:pt x="381" y="209"/>
                    <a:pt x="381" y="209"/>
                  </a:cubicBezTo>
                  <a:cubicBezTo>
                    <a:pt x="384" y="206"/>
                    <a:pt x="384" y="202"/>
                    <a:pt x="383" y="198"/>
                  </a:cubicBezTo>
                  <a:close/>
                </a:path>
              </a:pathLst>
            </a:custGeom>
            <a:solidFill>
              <a:srgbClr val="478473"/>
            </a:solidFill>
            <a:ln>
              <a:noFill/>
            </a:ln>
          </p:spPr>
          <p:txBody>
            <a:bodyPr spcFirstLastPara="1" wrap="square" lIns="78200" tIns="39100" rIns="78200" bIns="39100" anchor="t" anchorCtr="0">
              <a:noAutofit/>
            </a:bodyPr>
            <a:lstStyle/>
            <a:p>
              <a:pPr marL="0" marR="0" lvl="0" indent="0" algn="l" rtl="0">
                <a:lnSpc>
                  <a:spcPct val="100000"/>
                </a:lnSpc>
                <a:spcBef>
                  <a:spcPts val="0"/>
                </a:spcBef>
                <a:spcAft>
                  <a:spcPts val="0"/>
                </a:spcAft>
                <a:buNone/>
              </a:pPr>
              <a:endParaRPr sz="1539" b="0" i="0" u="none" strike="noStrike" cap="none">
                <a:solidFill>
                  <a:srgbClr val="000000"/>
                </a:solidFill>
                <a:latin typeface="Cocomat pro"/>
                <a:sym typeface="Arial"/>
              </a:endParaRPr>
            </a:p>
          </p:txBody>
        </p:sp>
        <p:sp>
          <p:nvSpPr>
            <p:cNvPr id="330" name="Google Shape;330;p29">
              <a:extLst>
                <a:ext uri="{FF2B5EF4-FFF2-40B4-BE49-F238E27FC236}">
                  <a16:creationId xmlns:a16="http://schemas.microsoft.com/office/drawing/2014/main" id="{0A2D3DA8-1842-6D48-41E7-F08B3F5F13C8}"/>
                </a:ext>
              </a:extLst>
            </p:cNvPr>
            <p:cNvSpPr txBox="1"/>
            <p:nvPr/>
          </p:nvSpPr>
          <p:spPr>
            <a:xfrm>
              <a:off x="4064101" y="2214497"/>
              <a:ext cx="1384456" cy="30600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CD00"/>
                </a:buClr>
                <a:buSzPts val="1800"/>
                <a:buFont typeface="Quattrocento Sans"/>
                <a:buNone/>
              </a:pPr>
              <a:r>
                <a:rPr lang="fr-FR" sz="2400" b="1" i="1" u="none" strike="noStrike" cap="none">
                  <a:solidFill>
                    <a:srgbClr val="004AAD"/>
                  </a:solidFill>
                  <a:latin typeface="Cocomat pro"/>
                  <a:sym typeface="Arial"/>
                </a:rPr>
                <a:t>Problem</a:t>
              </a:r>
              <a:endParaRPr sz="2400" b="1" i="1" u="none" strike="noStrike" cap="none">
                <a:solidFill>
                  <a:srgbClr val="004AAD"/>
                </a:solidFill>
                <a:highlight>
                  <a:srgbClr val="FFCD00"/>
                </a:highlight>
                <a:latin typeface="Cocomat pro"/>
                <a:sym typeface="Arial"/>
              </a:endParaRPr>
            </a:p>
          </p:txBody>
        </p:sp>
      </p:grpSp>
      <p:grpSp>
        <p:nvGrpSpPr>
          <p:cNvPr id="331" name="Google Shape;331;p29">
            <a:extLst>
              <a:ext uri="{FF2B5EF4-FFF2-40B4-BE49-F238E27FC236}">
                <a16:creationId xmlns:a16="http://schemas.microsoft.com/office/drawing/2014/main" id="{C806BAC5-71CD-6E0A-89A7-EA875A9C5420}"/>
              </a:ext>
            </a:extLst>
          </p:cNvPr>
          <p:cNvGrpSpPr/>
          <p:nvPr/>
        </p:nvGrpSpPr>
        <p:grpSpPr>
          <a:xfrm>
            <a:off x="6278875" y="2508491"/>
            <a:ext cx="2202116" cy="612000"/>
            <a:chOff x="6449922" y="2056844"/>
            <a:chExt cx="2202116" cy="612000"/>
          </a:xfrm>
        </p:grpSpPr>
        <p:sp>
          <p:nvSpPr>
            <p:cNvPr id="332" name="Google Shape;332;p29">
              <a:extLst>
                <a:ext uri="{FF2B5EF4-FFF2-40B4-BE49-F238E27FC236}">
                  <a16:creationId xmlns:a16="http://schemas.microsoft.com/office/drawing/2014/main" id="{2C88F7D0-BC00-C99F-C813-E2327D5C7E84}"/>
                </a:ext>
              </a:extLst>
            </p:cNvPr>
            <p:cNvSpPr/>
            <p:nvPr/>
          </p:nvSpPr>
          <p:spPr>
            <a:xfrm>
              <a:off x="6449922" y="2056844"/>
              <a:ext cx="612000" cy="612000"/>
            </a:xfrm>
            <a:custGeom>
              <a:avLst/>
              <a:gdLst/>
              <a:ahLst/>
              <a:cxnLst/>
              <a:rect l="l" t="t" r="r" b="b"/>
              <a:pathLst>
                <a:path w="512" h="512" extrusionOk="0">
                  <a:moveTo>
                    <a:pt x="236" y="209"/>
                  </a:moveTo>
                  <a:cubicBezTo>
                    <a:pt x="244" y="236"/>
                    <a:pt x="244" y="236"/>
                    <a:pt x="244" y="236"/>
                  </a:cubicBezTo>
                  <a:cubicBezTo>
                    <a:pt x="151" y="262"/>
                    <a:pt x="151" y="262"/>
                    <a:pt x="151" y="262"/>
                  </a:cubicBezTo>
                  <a:cubicBezTo>
                    <a:pt x="144" y="234"/>
                    <a:pt x="144" y="234"/>
                    <a:pt x="144" y="234"/>
                  </a:cubicBezTo>
                  <a:lnTo>
                    <a:pt x="236" y="209"/>
                  </a:lnTo>
                  <a:close/>
                  <a:moveTo>
                    <a:pt x="327" y="177"/>
                  </a:moveTo>
                  <a:cubicBezTo>
                    <a:pt x="255" y="196"/>
                    <a:pt x="255" y="196"/>
                    <a:pt x="255" y="196"/>
                  </a:cubicBezTo>
                  <a:cubicBezTo>
                    <a:pt x="266" y="237"/>
                    <a:pt x="266" y="237"/>
                    <a:pt x="266" y="237"/>
                  </a:cubicBezTo>
                  <a:cubicBezTo>
                    <a:pt x="338" y="218"/>
                    <a:pt x="338" y="218"/>
                    <a:pt x="338" y="218"/>
                  </a:cubicBezTo>
                  <a:cubicBezTo>
                    <a:pt x="333" y="197"/>
                    <a:pt x="333" y="197"/>
                    <a:pt x="333" y="197"/>
                  </a:cubicBezTo>
                  <a:lnTo>
                    <a:pt x="327" y="177"/>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06" y="222"/>
                  </a:moveTo>
                  <a:cubicBezTo>
                    <a:pt x="383" y="139"/>
                    <a:pt x="383" y="139"/>
                    <a:pt x="383" y="139"/>
                  </a:cubicBezTo>
                  <a:cubicBezTo>
                    <a:pt x="383" y="136"/>
                    <a:pt x="381" y="134"/>
                    <a:pt x="378" y="133"/>
                  </a:cubicBezTo>
                  <a:cubicBezTo>
                    <a:pt x="376" y="131"/>
                    <a:pt x="373" y="131"/>
                    <a:pt x="370" y="132"/>
                  </a:cubicBezTo>
                  <a:cubicBezTo>
                    <a:pt x="329" y="143"/>
                    <a:pt x="329" y="143"/>
                    <a:pt x="329" y="143"/>
                  </a:cubicBezTo>
                  <a:cubicBezTo>
                    <a:pt x="323" y="145"/>
                    <a:pt x="320" y="150"/>
                    <a:pt x="322" y="156"/>
                  </a:cubicBezTo>
                  <a:cubicBezTo>
                    <a:pt x="239" y="179"/>
                    <a:pt x="239" y="179"/>
                    <a:pt x="239" y="179"/>
                  </a:cubicBezTo>
                  <a:cubicBezTo>
                    <a:pt x="235" y="180"/>
                    <a:pt x="232" y="184"/>
                    <a:pt x="232" y="188"/>
                  </a:cubicBezTo>
                  <a:cubicBezTo>
                    <a:pt x="128" y="216"/>
                    <a:pt x="128" y="216"/>
                    <a:pt x="128" y="216"/>
                  </a:cubicBezTo>
                  <a:cubicBezTo>
                    <a:pt x="126" y="209"/>
                    <a:pt x="126" y="209"/>
                    <a:pt x="126" y="209"/>
                  </a:cubicBezTo>
                  <a:cubicBezTo>
                    <a:pt x="125" y="204"/>
                    <a:pt x="119" y="200"/>
                    <a:pt x="113" y="202"/>
                  </a:cubicBezTo>
                  <a:cubicBezTo>
                    <a:pt x="107" y="204"/>
                    <a:pt x="104" y="209"/>
                    <a:pt x="106" y="215"/>
                  </a:cubicBezTo>
                  <a:cubicBezTo>
                    <a:pt x="128" y="297"/>
                    <a:pt x="128" y="297"/>
                    <a:pt x="128" y="297"/>
                  </a:cubicBezTo>
                  <a:cubicBezTo>
                    <a:pt x="129" y="302"/>
                    <a:pt x="134" y="305"/>
                    <a:pt x="138" y="305"/>
                  </a:cubicBezTo>
                  <a:cubicBezTo>
                    <a:pt x="139" y="305"/>
                    <a:pt x="140" y="305"/>
                    <a:pt x="141" y="305"/>
                  </a:cubicBezTo>
                  <a:cubicBezTo>
                    <a:pt x="147" y="303"/>
                    <a:pt x="150" y="298"/>
                    <a:pt x="149" y="292"/>
                  </a:cubicBezTo>
                  <a:cubicBezTo>
                    <a:pt x="147" y="285"/>
                    <a:pt x="147" y="285"/>
                    <a:pt x="147" y="285"/>
                  </a:cubicBezTo>
                  <a:cubicBezTo>
                    <a:pt x="243" y="259"/>
                    <a:pt x="243" y="259"/>
                    <a:pt x="243" y="259"/>
                  </a:cubicBezTo>
                  <a:cubicBezTo>
                    <a:pt x="192" y="401"/>
                    <a:pt x="192" y="401"/>
                    <a:pt x="192" y="401"/>
                  </a:cubicBezTo>
                  <a:cubicBezTo>
                    <a:pt x="190" y="407"/>
                    <a:pt x="193" y="413"/>
                    <a:pt x="199" y="415"/>
                  </a:cubicBezTo>
                  <a:cubicBezTo>
                    <a:pt x="200" y="415"/>
                    <a:pt x="201" y="416"/>
                    <a:pt x="202" y="416"/>
                  </a:cubicBezTo>
                  <a:cubicBezTo>
                    <a:pt x="207" y="416"/>
                    <a:pt x="211" y="413"/>
                    <a:pt x="212" y="409"/>
                  </a:cubicBezTo>
                  <a:cubicBezTo>
                    <a:pt x="245" y="317"/>
                    <a:pt x="245" y="317"/>
                    <a:pt x="245" y="317"/>
                  </a:cubicBezTo>
                  <a:cubicBezTo>
                    <a:pt x="245" y="405"/>
                    <a:pt x="245" y="405"/>
                    <a:pt x="245" y="405"/>
                  </a:cubicBezTo>
                  <a:cubicBezTo>
                    <a:pt x="245" y="411"/>
                    <a:pt x="250" y="416"/>
                    <a:pt x="256" y="416"/>
                  </a:cubicBezTo>
                  <a:cubicBezTo>
                    <a:pt x="262" y="416"/>
                    <a:pt x="266" y="411"/>
                    <a:pt x="266" y="405"/>
                  </a:cubicBezTo>
                  <a:cubicBezTo>
                    <a:pt x="266" y="317"/>
                    <a:pt x="266" y="317"/>
                    <a:pt x="266" y="317"/>
                  </a:cubicBezTo>
                  <a:cubicBezTo>
                    <a:pt x="299" y="409"/>
                    <a:pt x="299" y="409"/>
                    <a:pt x="299" y="409"/>
                  </a:cubicBezTo>
                  <a:cubicBezTo>
                    <a:pt x="301" y="413"/>
                    <a:pt x="305" y="416"/>
                    <a:pt x="309" y="416"/>
                  </a:cubicBezTo>
                  <a:cubicBezTo>
                    <a:pt x="310" y="416"/>
                    <a:pt x="311" y="415"/>
                    <a:pt x="313" y="415"/>
                  </a:cubicBezTo>
                  <a:cubicBezTo>
                    <a:pt x="318" y="413"/>
                    <a:pt x="321" y="407"/>
                    <a:pt x="319" y="401"/>
                  </a:cubicBezTo>
                  <a:cubicBezTo>
                    <a:pt x="268" y="259"/>
                    <a:pt x="268" y="259"/>
                    <a:pt x="268" y="259"/>
                  </a:cubicBezTo>
                  <a:cubicBezTo>
                    <a:pt x="344" y="238"/>
                    <a:pt x="344" y="238"/>
                    <a:pt x="344" y="238"/>
                  </a:cubicBezTo>
                  <a:cubicBezTo>
                    <a:pt x="344" y="238"/>
                    <a:pt x="344" y="238"/>
                    <a:pt x="344" y="238"/>
                  </a:cubicBezTo>
                  <a:cubicBezTo>
                    <a:pt x="345" y="243"/>
                    <a:pt x="350" y="246"/>
                    <a:pt x="354" y="246"/>
                  </a:cubicBezTo>
                  <a:cubicBezTo>
                    <a:pt x="355" y="246"/>
                    <a:pt x="356" y="246"/>
                    <a:pt x="357" y="246"/>
                  </a:cubicBezTo>
                  <a:cubicBezTo>
                    <a:pt x="398" y="235"/>
                    <a:pt x="398" y="235"/>
                    <a:pt x="398" y="235"/>
                  </a:cubicBezTo>
                  <a:cubicBezTo>
                    <a:pt x="401" y="234"/>
                    <a:pt x="403" y="232"/>
                    <a:pt x="405" y="230"/>
                  </a:cubicBezTo>
                  <a:cubicBezTo>
                    <a:pt x="406" y="227"/>
                    <a:pt x="407" y="224"/>
                    <a:pt x="406" y="222"/>
                  </a:cubicBezTo>
                  <a:close/>
                  <a:moveTo>
                    <a:pt x="345" y="161"/>
                  </a:moveTo>
                  <a:cubicBezTo>
                    <a:pt x="362" y="222"/>
                    <a:pt x="362" y="222"/>
                    <a:pt x="362" y="222"/>
                  </a:cubicBezTo>
                  <a:cubicBezTo>
                    <a:pt x="382" y="217"/>
                    <a:pt x="382" y="217"/>
                    <a:pt x="382" y="217"/>
                  </a:cubicBezTo>
                  <a:cubicBezTo>
                    <a:pt x="366" y="155"/>
                    <a:pt x="366" y="155"/>
                    <a:pt x="366" y="155"/>
                  </a:cubicBezTo>
                  <a:lnTo>
                    <a:pt x="345" y="161"/>
                  </a:lnTo>
                  <a:close/>
                </a:path>
              </a:pathLst>
            </a:custGeom>
            <a:solidFill>
              <a:srgbClr val="478473"/>
            </a:solidFill>
            <a:ln>
              <a:noFill/>
            </a:ln>
          </p:spPr>
          <p:txBody>
            <a:bodyPr spcFirstLastPara="1" wrap="square" lIns="78200" tIns="39100" rIns="78200" bIns="39100" anchor="t" anchorCtr="0">
              <a:noAutofit/>
            </a:bodyPr>
            <a:lstStyle/>
            <a:p>
              <a:pPr marL="0" marR="0" lvl="0" indent="0" algn="l" rtl="0">
                <a:lnSpc>
                  <a:spcPct val="100000"/>
                </a:lnSpc>
                <a:spcBef>
                  <a:spcPts val="0"/>
                </a:spcBef>
                <a:spcAft>
                  <a:spcPts val="0"/>
                </a:spcAft>
                <a:buNone/>
              </a:pPr>
              <a:endParaRPr sz="1539" b="0" i="0" u="none" strike="noStrike" cap="none">
                <a:solidFill>
                  <a:srgbClr val="000000"/>
                </a:solidFill>
                <a:latin typeface="Cocomat pro"/>
                <a:sym typeface="Arial"/>
              </a:endParaRPr>
            </a:p>
          </p:txBody>
        </p:sp>
        <p:sp>
          <p:nvSpPr>
            <p:cNvPr id="333" name="Google Shape;333;p29">
              <a:extLst>
                <a:ext uri="{FF2B5EF4-FFF2-40B4-BE49-F238E27FC236}">
                  <a16:creationId xmlns:a16="http://schemas.microsoft.com/office/drawing/2014/main" id="{03292D8E-61C6-EFF7-6455-BC6D71674CAC}"/>
                </a:ext>
              </a:extLst>
            </p:cNvPr>
            <p:cNvSpPr txBox="1"/>
            <p:nvPr/>
          </p:nvSpPr>
          <p:spPr>
            <a:xfrm>
              <a:off x="7267582" y="2209842"/>
              <a:ext cx="1384456" cy="30600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CD00"/>
                </a:buClr>
                <a:buSzPts val="1800"/>
                <a:buFont typeface="Quattrocento Sans"/>
                <a:buNone/>
              </a:pPr>
              <a:r>
                <a:rPr lang="fr-FR" sz="2400" b="1" i="1" u="none" strike="noStrike" cap="none">
                  <a:solidFill>
                    <a:srgbClr val="004AAD"/>
                  </a:solidFill>
                  <a:latin typeface="Cocomat pro"/>
                  <a:sym typeface="Arial"/>
                </a:rPr>
                <a:t>Vision</a:t>
              </a:r>
              <a:endParaRPr sz="2400" b="1" i="1" u="none" strike="noStrike" cap="none">
                <a:solidFill>
                  <a:srgbClr val="004AAD"/>
                </a:solidFill>
                <a:highlight>
                  <a:srgbClr val="FFCD00"/>
                </a:highlight>
                <a:latin typeface="Cocomat pro"/>
                <a:sym typeface="Arial"/>
              </a:endParaRPr>
            </a:p>
          </p:txBody>
        </p:sp>
      </p:grpSp>
      <p:sp>
        <p:nvSpPr>
          <p:cNvPr id="334" name="Google Shape;334;p29">
            <a:extLst>
              <a:ext uri="{FF2B5EF4-FFF2-40B4-BE49-F238E27FC236}">
                <a16:creationId xmlns:a16="http://schemas.microsoft.com/office/drawing/2014/main" id="{4693A71A-1824-9DCB-4E43-EF93622599A9}"/>
              </a:ext>
            </a:extLst>
          </p:cNvPr>
          <p:cNvSpPr txBox="1"/>
          <p:nvPr/>
        </p:nvSpPr>
        <p:spPr>
          <a:xfrm>
            <a:off x="3306802" y="3397569"/>
            <a:ext cx="2634449"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fr-FR" sz="1600" b="1" i="0" u="none" strike="noStrike" cap="none" dirty="0" err="1">
                <a:solidFill>
                  <a:srgbClr val="478473"/>
                </a:solidFill>
                <a:latin typeface="Cocomat pro"/>
                <a:sym typeface="Arial"/>
              </a:rPr>
              <a:t>Accelerating</a:t>
            </a:r>
            <a:r>
              <a:rPr lang="fr-FR" sz="1600" b="0" i="0" u="none" strike="noStrike" cap="none" dirty="0">
                <a:solidFill>
                  <a:srgbClr val="478473"/>
                </a:solidFill>
                <a:latin typeface="Cocomat pro"/>
                <a:sym typeface="Arial"/>
              </a:rPr>
              <a:t> </a:t>
            </a:r>
            <a:r>
              <a:rPr lang="fr-FR" sz="1600" b="0" i="0" u="none" strike="noStrike" cap="none" dirty="0">
                <a:solidFill>
                  <a:srgbClr val="004AAD"/>
                </a:solidFill>
                <a:latin typeface="Cocomat pro"/>
                <a:sym typeface="Arial"/>
              </a:rPr>
              <a:t>SME transmission</a:t>
            </a:r>
            <a:endParaRPr sz="1600" b="0" i="0" u="none" strike="noStrike" cap="none" dirty="0">
              <a:solidFill>
                <a:srgbClr val="004AAD"/>
              </a:solidFill>
              <a:latin typeface="Cocomat pro"/>
              <a:sym typeface="Arial"/>
            </a:endParaRPr>
          </a:p>
        </p:txBody>
      </p:sp>
      <p:sp>
        <p:nvSpPr>
          <p:cNvPr id="335" name="Google Shape;335;p29">
            <a:extLst>
              <a:ext uri="{FF2B5EF4-FFF2-40B4-BE49-F238E27FC236}">
                <a16:creationId xmlns:a16="http://schemas.microsoft.com/office/drawing/2014/main" id="{8D70A225-E14E-B447-76AE-22D5F8EA997F}"/>
              </a:ext>
            </a:extLst>
          </p:cNvPr>
          <p:cNvSpPr txBox="1"/>
          <p:nvPr/>
        </p:nvSpPr>
        <p:spPr>
          <a:xfrm>
            <a:off x="444031" y="3274458"/>
            <a:ext cx="2634449" cy="8309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fr-FR" sz="1600" b="1" i="0" u="none" strike="noStrike" cap="none" dirty="0" err="1">
                <a:solidFill>
                  <a:srgbClr val="478473"/>
                </a:solidFill>
                <a:latin typeface="Cocomat pro"/>
                <a:sym typeface="Arial"/>
              </a:rPr>
              <a:t>Fragmented</a:t>
            </a:r>
            <a:r>
              <a:rPr lang="fr-FR" sz="1600" b="0" i="0" u="none" strike="noStrike" cap="none" dirty="0">
                <a:solidFill>
                  <a:srgbClr val="000000"/>
                </a:solidFill>
                <a:latin typeface="Cocomat pro"/>
                <a:sym typeface="Arial"/>
              </a:rPr>
              <a:t>, </a:t>
            </a:r>
            <a:r>
              <a:rPr lang="fr-FR" sz="1600" b="1" i="0" u="none" strike="noStrike" cap="none" dirty="0" err="1">
                <a:solidFill>
                  <a:srgbClr val="478473"/>
                </a:solidFill>
                <a:latin typeface="Cocomat pro"/>
                <a:sym typeface="Arial"/>
              </a:rPr>
              <a:t>complex</a:t>
            </a:r>
            <a:r>
              <a:rPr lang="fr-FR" sz="1600" b="0" i="0" u="none" strike="noStrike" cap="none" dirty="0">
                <a:solidFill>
                  <a:srgbClr val="000000"/>
                </a:solidFill>
                <a:latin typeface="Cocomat pro"/>
                <a:sym typeface="Arial"/>
              </a:rPr>
              <a:t>, </a:t>
            </a:r>
            <a:r>
              <a:rPr lang="fr-FR" sz="1600" b="1" i="0" u="none" strike="noStrike" cap="none" dirty="0">
                <a:solidFill>
                  <a:srgbClr val="478473"/>
                </a:solidFill>
                <a:latin typeface="Cocomat pro"/>
                <a:sym typeface="Arial"/>
              </a:rPr>
              <a:t>inefficient</a:t>
            </a:r>
            <a:r>
              <a:rPr lang="fr-FR" sz="1600" b="0" i="0" u="none" strike="noStrike" cap="none" dirty="0">
                <a:solidFill>
                  <a:srgbClr val="000000"/>
                </a:solidFill>
                <a:latin typeface="Cocomat pro"/>
                <a:sym typeface="Arial"/>
              </a:rPr>
              <a:t> </a:t>
            </a:r>
            <a:r>
              <a:rPr lang="fr-FR" sz="1600" b="0" i="0" u="none" strike="noStrike" cap="none" dirty="0">
                <a:solidFill>
                  <a:srgbClr val="004AAD"/>
                </a:solidFill>
                <a:latin typeface="Cocomat pro"/>
                <a:sym typeface="Arial"/>
              </a:rPr>
              <a:t>SME transmission </a:t>
            </a:r>
            <a:r>
              <a:rPr lang="fr-FR" sz="1600" b="0" i="0" u="none" strike="noStrike" cap="none" dirty="0" err="1">
                <a:solidFill>
                  <a:srgbClr val="004AAD"/>
                </a:solidFill>
                <a:latin typeface="Cocomat pro"/>
                <a:sym typeface="Arial"/>
              </a:rPr>
              <a:t>market</a:t>
            </a:r>
            <a:endParaRPr sz="1600" b="0" i="0" u="none" strike="noStrike" cap="none" dirty="0">
              <a:solidFill>
                <a:srgbClr val="004AAD"/>
              </a:solidFill>
              <a:latin typeface="Cocomat pro"/>
              <a:sym typeface="Arial"/>
            </a:endParaRPr>
          </a:p>
        </p:txBody>
      </p:sp>
      <p:sp>
        <p:nvSpPr>
          <p:cNvPr id="336" name="Google Shape;336;p29">
            <a:extLst>
              <a:ext uri="{FF2B5EF4-FFF2-40B4-BE49-F238E27FC236}">
                <a16:creationId xmlns:a16="http://schemas.microsoft.com/office/drawing/2014/main" id="{244EFC34-1901-9932-12CD-37F55549B86C}"/>
              </a:ext>
            </a:extLst>
          </p:cNvPr>
          <p:cNvSpPr txBox="1"/>
          <p:nvPr/>
        </p:nvSpPr>
        <p:spPr>
          <a:xfrm>
            <a:off x="6169573" y="3397569"/>
            <a:ext cx="2634449"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fr-FR" sz="1600" b="0" i="0" u="none" strike="noStrike" cap="none" dirty="0" err="1">
                <a:solidFill>
                  <a:srgbClr val="004AAD"/>
                </a:solidFill>
                <a:latin typeface="Cocomat pro"/>
                <a:sym typeface="Arial"/>
              </a:rPr>
              <a:t>Become</a:t>
            </a:r>
            <a:r>
              <a:rPr lang="fr-FR" sz="1600" b="0" i="0" u="none" strike="noStrike" cap="none" dirty="0">
                <a:solidFill>
                  <a:srgbClr val="004AAD"/>
                </a:solidFill>
                <a:latin typeface="Cocomat pro"/>
                <a:sym typeface="Arial"/>
              </a:rPr>
              <a:t> the </a:t>
            </a:r>
            <a:r>
              <a:rPr lang="fr-FR" sz="1600" b="1" i="0" u="none" strike="noStrike" cap="none" dirty="0">
                <a:solidFill>
                  <a:srgbClr val="478473"/>
                </a:solidFill>
                <a:latin typeface="Cocomat pro"/>
                <a:sym typeface="Arial"/>
              </a:rPr>
              <a:t>Y </a:t>
            </a:r>
            <a:r>
              <a:rPr lang="fr-FR" sz="1600" b="1" i="0" u="none" strike="noStrike" cap="none" dirty="0" err="1">
                <a:solidFill>
                  <a:srgbClr val="478473"/>
                </a:solidFill>
                <a:latin typeface="Cocomat pro"/>
                <a:sym typeface="Arial"/>
              </a:rPr>
              <a:t>Combinator</a:t>
            </a:r>
            <a:r>
              <a:rPr lang="fr-FR" sz="1600" b="1" i="0" u="none" strike="noStrike" cap="none" dirty="0">
                <a:solidFill>
                  <a:srgbClr val="478473"/>
                </a:solidFill>
                <a:latin typeface="Cocomat pro"/>
                <a:sym typeface="Arial"/>
              </a:rPr>
              <a:t> for SME transmission</a:t>
            </a:r>
            <a:endParaRPr sz="1600" b="0" i="0" u="none" strike="noStrike" cap="none" dirty="0">
              <a:solidFill>
                <a:srgbClr val="004AAD"/>
              </a:solidFill>
              <a:latin typeface="Cocomat pro"/>
              <a:sym typeface="Arial"/>
            </a:endParaRPr>
          </a:p>
        </p:txBody>
      </p:sp>
    </p:spTree>
    <p:extLst>
      <p:ext uri="{BB962C8B-B14F-4D97-AF65-F5344CB8AC3E}">
        <p14:creationId xmlns:p14="http://schemas.microsoft.com/office/powerpoint/2010/main" val="1357792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24"/>
                                        </p:tgtEl>
                                        <p:attrNameLst>
                                          <p:attrName>style.visibility</p:attrName>
                                        </p:attrNameLst>
                                      </p:cBhvr>
                                      <p:to>
                                        <p:strVal val="visible"/>
                                      </p:to>
                                    </p:set>
                                    <p:animEffect transition="in" filter="randombar(horizontal)">
                                      <p:cBhvr>
                                        <p:cTn id="7" dur="500"/>
                                        <p:tgtEl>
                                          <p:spTgt spid="32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28"/>
                                        </p:tgtEl>
                                        <p:attrNameLst>
                                          <p:attrName>style.visibility</p:attrName>
                                        </p:attrNameLst>
                                      </p:cBhvr>
                                      <p:to>
                                        <p:strVal val="visible"/>
                                      </p:to>
                                    </p:set>
                                    <p:animEffect transition="in" filter="randombar(horizontal)">
                                      <p:cBhvr>
                                        <p:cTn id="12" dur="500"/>
                                        <p:tgtEl>
                                          <p:spTgt spid="328"/>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335"/>
                                        </p:tgtEl>
                                        <p:attrNameLst>
                                          <p:attrName>style.visibility</p:attrName>
                                        </p:attrNameLst>
                                      </p:cBhvr>
                                      <p:to>
                                        <p:strVal val="visible"/>
                                      </p:to>
                                    </p:set>
                                    <p:animEffect transition="in" filter="randombar(horizontal)">
                                      <p:cBhvr>
                                        <p:cTn id="15" dur="500"/>
                                        <p:tgtEl>
                                          <p:spTgt spid="335"/>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325"/>
                                        </p:tgtEl>
                                        <p:attrNameLst>
                                          <p:attrName>style.visibility</p:attrName>
                                        </p:attrNameLst>
                                      </p:cBhvr>
                                      <p:to>
                                        <p:strVal val="visible"/>
                                      </p:to>
                                    </p:set>
                                    <p:animEffect transition="in" filter="randombar(horizontal)">
                                      <p:cBhvr>
                                        <p:cTn id="20" dur="500"/>
                                        <p:tgtEl>
                                          <p:spTgt spid="325"/>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334"/>
                                        </p:tgtEl>
                                        <p:attrNameLst>
                                          <p:attrName>style.visibility</p:attrName>
                                        </p:attrNameLst>
                                      </p:cBhvr>
                                      <p:to>
                                        <p:strVal val="visible"/>
                                      </p:to>
                                    </p:set>
                                    <p:animEffect transition="in" filter="randombar(horizontal)">
                                      <p:cBhvr>
                                        <p:cTn id="23" dur="500"/>
                                        <p:tgtEl>
                                          <p:spTgt spid="334"/>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331"/>
                                        </p:tgtEl>
                                        <p:attrNameLst>
                                          <p:attrName>style.visibility</p:attrName>
                                        </p:attrNameLst>
                                      </p:cBhvr>
                                      <p:to>
                                        <p:strVal val="visible"/>
                                      </p:to>
                                    </p:set>
                                    <p:animEffect transition="in" filter="randombar(horizontal)">
                                      <p:cBhvr>
                                        <p:cTn id="28" dur="500"/>
                                        <p:tgtEl>
                                          <p:spTgt spid="331"/>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336"/>
                                        </p:tgtEl>
                                        <p:attrNameLst>
                                          <p:attrName>style.visibility</p:attrName>
                                        </p:attrNameLst>
                                      </p:cBhvr>
                                      <p:to>
                                        <p:strVal val="visible"/>
                                      </p:to>
                                    </p:set>
                                    <p:animEffect transition="in" filter="randombar(horizontal)">
                                      <p:cBhvr>
                                        <p:cTn id="31" dur="500"/>
                                        <p:tgtEl>
                                          <p:spTgt spid="3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 grpId="0"/>
      <p:bldP spid="334" grpId="0"/>
      <p:bldP spid="335" grpId="0"/>
      <p:bldP spid="33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57"/>
          <p:cNvSpPr txBox="1">
            <a:spLocks noGrp="1"/>
          </p:cNvSpPr>
          <p:nvPr>
            <p:ph type="title"/>
          </p:nvPr>
        </p:nvSpPr>
        <p:spPr>
          <a:xfrm>
            <a:off x="391106" y="256722"/>
            <a:ext cx="7886700" cy="740081"/>
          </a:xfrm>
          <a:prstGeom prst="rect">
            <a:avLst/>
          </a:prstGeom>
          <a:noFill/>
          <a:ln>
            <a:noFill/>
          </a:ln>
        </p:spPr>
        <p:txBody>
          <a:bodyPr spcFirstLastPara="1" wrap="square" lIns="68550" tIns="34275" rIns="68550" bIns="34275" anchor="ctr" anchorCtr="0">
            <a:normAutofit/>
          </a:bodyPr>
          <a:lstStyle/>
          <a:p>
            <a:pPr marL="0" lvl="0" indent="0" algn="l" rtl="0">
              <a:lnSpc>
                <a:spcPct val="90000"/>
              </a:lnSpc>
              <a:spcBef>
                <a:spcPts val="0"/>
              </a:spcBef>
              <a:spcAft>
                <a:spcPts val="0"/>
              </a:spcAft>
              <a:buSzPts val="4400"/>
              <a:buNone/>
            </a:pPr>
            <a:r>
              <a:rPr lang="fr-FR" sz="2800" b="1">
                <a:solidFill>
                  <a:srgbClr val="004AAD"/>
                </a:solidFill>
                <a:latin typeface="Arial"/>
                <a:ea typeface="Arial"/>
                <a:cs typeface="Arial"/>
                <a:sym typeface="Arial"/>
              </a:rPr>
              <a:t>Appendix 5 – Market Map</a:t>
            </a:r>
            <a:endParaRPr sz="2800" b="1">
              <a:solidFill>
                <a:srgbClr val="004AAD"/>
              </a:solidFill>
              <a:latin typeface="Arial"/>
              <a:ea typeface="Arial"/>
              <a:cs typeface="Arial"/>
              <a:sym typeface="Arial"/>
            </a:endParaRPr>
          </a:p>
        </p:txBody>
      </p:sp>
      <p:cxnSp>
        <p:nvCxnSpPr>
          <p:cNvPr id="655" name="Google Shape;655;p57"/>
          <p:cNvCxnSpPr/>
          <p:nvPr/>
        </p:nvCxnSpPr>
        <p:spPr>
          <a:xfrm>
            <a:off x="444031" y="917064"/>
            <a:ext cx="8036960" cy="0"/>
          </a:xfrm>
          <a:prstGeom prst="straightConnector1">
            <a:avLst/>
          </a:prstGeom>
          <a:noFill/>
          <a:ln w="28575" cap="flat" cmpd="sng">
            <a:solidFill>
              <a:srgbClr val="004AAD"/>
            </a:solidFill>
            <a:prstDash val="solid"/>
            <a:round/>
            <a:headEnd type="none" w="sm" len="sm"/>
            <a:tailEnd type="none" w="sm" len="sm"/>
          </a:ln>
        </p:spPr>
      </p:cxnSp>
      <p:pic>
        <p:nvPicPr>
          <p:cNvPr id="656" name="Google Shape;656;p57" title="Re-New (1).png"/>
          <p:cNvPicPr preferRelativeResize="0"/>
          <p:nvPr/>
        </p:nvPicPr>
        <p:blipFill rotWithShape="1">
          <a:blip r:embed="rId3">
            <a:alphaModFix/>
          </a:blip>
          <a:srcRect l="10831" t="16013" r="13656" b="13005"/>
          <a:stretch/>
        </p:blipFill>
        <p:spPr>
          <a:xfrm>
            <a:off x="8277806" y="39696"/>
            <a:ext cx="832267" cy="782355"/>
          </a:xfrm>
          <a:prstGeom prst="rect">
            <a:avLst/>
          </a:prstGeom>
          <a:noFill/>
          <a:ln>
            <a:noFill/>
          </a:ln>
        </p:spPr>
      </p:pic>
      <p:pic>
        <p:nvPicPr>
          <p:cNvPr id="657" name="Google Shape;657;p57"/>
          <p:cNvPicPr preferRelativeResize="0"/>
          <p:nvPr/>
        </p:nvPicPr>
        <p:blipFill rotWithShape="1">
          <a:blip r:embed="rId4">
            <a:alphaModFix/>
          </a:blip>
          <a:srcRect/>
          <a:stretch/>
        </p:blipFill>
        <p:spPr>
          <a:xfrm>
            <a:off x="444031" y="1482393"/>
            <a:ext cx="8021618" cy="196087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58"/>
          <p:cNvSpPr txBox="1">
            <a:spLocks noGrp="1"/>
          </p:cNvSpPr>
          <p:nvPr>
            <p:ph type="title"/>
          </p:nvPr>
        </p:nvSpPr>
        <p:spPr>
          <a:xfrm>
            <a:off x="391106" y="256722"/>
            <a:ext cx="7886700" cy="740081"/>
          </a:xfrm>
          <a:prstGeom prst="rect">
            <a:avLst/>
          </a:prstGeom>
          <a:noFill/>
          <a:ln>
            <a:noFill/>
          </a:ln>
        </p:spPr>
        <p:txBody>
          <a:bodyPr spcFirstLastPara="1" wrap="square" lIns="68550" tIns="34275" rIns="68550" bIns="34275" anchor="ctr" anchorCtr="0">
            <a:normAutofit/>
          </a:bodyPr>
          <a:lstStyle/>
          <a:p>
            <a:pPr marL="0" lvl="0" indent="0" algn="l" rtl="0">
              <a:lnSpc>
                <a:spcPct val="90000"/>
              </a:lnSpc>
              <a:spcBef>
                <a:spcPts val="0"/>
              </a:spcBef>
              <a:spcAft>
                <a:spcPts val="0"/>
              </a:spcAft>
              <a:buSzPts val="4400"/>
              <a:buNone/>
            </a:pPr>
            <a:r>
              <a:rPr lang="fr-FR" sz="2800" b="1">
                <a:solidFill>
                  <a:srgbClr val="004AAD"/>
                </a:solidFill>
                <a:latin typeface="Arial"/>
                <a:ea typeface="Arial"/>
                <a:cs typeface="Arial"/>
                <a:sym typeface="Arial"/>
              </a:rPr>
              <a:t>Appendix 6 – Job to be done</a:t>
            </a:r>
            <a:endParaRPr sz="2800" b="1">
              <a:solidFill>
                <a:srgbClr val="004AAD"/>
              </a:solidFill>
              <a:latin typeface="Arial"/>
              <a:ea typeface="Arial"/>
              <a:cs typeface="Arial"/>
              <a:sym typeface="Arial"/>
            </a:endParaRPr>
          </a:p>
        </p:txBody>
      </p:sp>
      <p:cxnSp>
        <p:nvCxnSpPr>
          <p:cNvPr id="663" name="Google Shape;663;p58"/>
          <p:cNvCxnSpPr/>
          <p:nvPr/>
        </p:nvCxnSpPr>
        <p:spPr>
          <a:xfrm>
            <a:off x="444031" y="917064"/>
            <a:ext cx="8036960" cy="0"/>
          </a:xfrm>
          <a:prstGeom prst="straightConnector1">
            <a:avLst/>
          </a:prstGeom>
          <a:noFill/>
          <a:ln w="28575" cap="flat" cmpd="sng">
            <a:solidFill>
              <a:srgbClr val="004AAD"/>
            </a:solidFill>
            <a:prstDash val="solid"/>
            <a:round/>
            <a:headEnd type="none" w="sm" len="sm"/>
            <a:tailEnd type="none" w="sm" len="sm"/>
          </a:ln>
        </p:spPr>
      </p:cxnSp>
      <p:pic>
        <p:nvPicPr>
          <p:cNvPr id="664" name="Google Shape;664;p58" title="Re-New (1).png"/>
          <p:cNvPicPr preferRelativeResize="0"/>
          <p:nvPr/>
        </p:nvPicPr>
        <p:blipFill rotWithShape="1">
          <a:blip r:embed="rId3">
            <a:alphaModFix/>
          </a:blip>
          <a:srcRect l="10831" t="16013" r="13656" b="13005"/>
          <a:stretch/>
        </p:blipFill>
        <p:spPr>
          <a:xfrm>
            <a:off x="8277806" y="39696"/>
            <a:ext cx="832267" cy="782355"/>
          </a:xfrm>
          <a:prstGeom prst="rect">
            <a:avLst/>
          </a:prstGeom>
          <a:noFill/>
          <a:ln>
            <a:noFill/>
          </a:ln>
        </p:spPr>
      </p:pic>
      <p:pic>
        <p:nvPicPr>
          <p:cNvPr id="665" name="Google Shape;665;p58" descr="Une image contenant texte, capture d’écran, affichage, Police&#10;&#10;Le contenu généré par l’IA peut être incorrect."/>
          <p:cNvPicPr preferRelativeResize="0"/>
          <p:nvPr/>
        </p:nvPicPr>
        <p:blipFill rotWithShape="1">
          <a:blip r:embed="rId4">
            <a:alphaModFix/>
          </a:blip>
          <a:srcRect l="6623" t="17212" r="10363" b="36811"/>
          <a:stretch/>
        </p:blipFill>
        <p:spPr>
          <a:xfrm>
            <a:off x="1151228" y="1501774"/>
            <a:ext cx="6841544" cy="21399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59"/>
          <p:cNvSpPr txBox="1">
            <a:spLocks noGrp="1"/>
          </p:cNvSpPr>
          <p:nvPr>
            <p:ph type="title"/>
          </p:nvPr>
        </p:nvSpPr>
        <p:spPr>
          <a:xfrm>
            <a:off x="391106" y="256722"/>
            <a:ext cx="7886700" cy="740081"/>
          </a:xfrm>
          <a:prstGeom prst="rect">
            <a:avLst/>
          </a:prstGeom>
          <a:noFill/>
          <a:ln>
            <a:noFill/>
          </a:ln>
        </p:spPr>
        <p:txBody>
          <a:bodyPr spcFirstLastPara="1" wrap="square" lIns="68550" tIns="34275" rIns="68550" bIns="34275" anchor="ctr" anchorCtr="0">
            <a:normAutofit/>
          </a:bodyPr>
          <a:lstStyle/>
          <a:p>
            <a:pPr marL="0" lvl="0" indent="0" algn="l" rtl="0">
              <a:lnSpc>
                <a:spcPct val="90000"/>
              </a:lnSpc>
              <a:spcBef>
                <a:spcPts val="0"/>
              </a:spcBef>
              <a:spcAft>
                <a:spcPts val="0"/>
              </a:spcAft>
              <a:buSzPts val="4400"/>
              <a:buNone/>
            </a:pPr>
            <a:r>
              <a:rPr lang="fr-FR" sz="2800" b="1">
                <a:solidFill>
                  <a:srgbClr val="004AAD"/>
                </a:solidFill>
                <a:latin typeface="Arial"/>
                <a:ea typeface="Arial"/>
                <a:cs typeface="Arial"/>
                <a:sym typeface="Arial"/>
              </a:rPr>
              <a:t>Appendix 7 - Personas</a:t>
            </a:r>
            <a:endParaRPr sz="2800" b="1">
              <a:solidFill>
                <a:srgbClr val="004AAD"/>
              </a:solidFill>
              <a:latin typeface="Arial"/>
              <a:ea typeface="Arial"/>
              <a:cs typeface="Arial"/>
              <a:sym typeface="Arial"/>
            </a:endParaRPr>
          </a:p>
        </p:txBody>
      </p:sp>
      <p:cxnSp>
        <p:nvCxnSpPr>
          <p:cNvPr id="671" name="Google Shape;671;p59"/>
          <p:cNvCxnSpPr/>
          <p:nvPr/>
        </p:nvCxnSpPr>
        <p:spPr>
          <a:xfrm>
            <a:off x="444031" y="917064"/>
            <a:ext cx="8036960" cy="0"/>
          </a:xfrm>
          <a:prstGeom prst="straightConnector1">
            <a:avLst/>
          </a:prstGeom>
          <a:noFill/>
          <a:ln w="28575" cap="flat" cmpd="sng">
            <a:solidFill>
              <a:srgbClr val="004AAD"/>
            </a:solidFill>
            <a:prstDash val="solid"/>
            <a:round/>
            <a:headEnd type="none" w="sm" len="sm"/>
            <a:tailEnd type="none" w="sm" len="sm"/>
          </a:ln>
        </p:spPr>
      </p:cxnSp>
      <p:pic>
        <p:nvPicPr>
          <p:cNvPr id="672" name="Google Shape;672;p59" title="Re-New (1).png"/>
          <p:cNvPicPr preferRelativeResize="0"/>
          <p:nvPr/>
        </p:nvPicPr>
        <p:blipFill rotWithShape="1">
          <a:blip r:embed="rId3">
            <a:alphaModFix/>
          </a:blip>
          <a:srcRect l="10831" t="16013" r="13656" b="13005"/>
          <a:stretch/>
        </p:blipFill>
        <p:spPr>
          <a:xfrm>
            <a:off x="8277806" y="39696"/>
            <a:ext cx="832267" cy="782355"/>
          </a:xfrm>
          <a:prstGeom prst="rect">
            <a:avLst/>
          </a:prstGeom>
          <a:noFill/>
          <a:ln>
            <a:noFill/>
          </a:ln>
        </p:spPr>
      </p:pic>
      <p:pic>
        <p:nvPicPr>
          <p:cNvPr id="673" name="Google Shape;673;p59"/>
          <p:cNvPicPr preferRelativeResize="0"/>
          <p:nvPr/>
        </p:nvPicPr>
        <p:blipFill rotWithShape="1">
          <a:blip r:embed="rId4">
            <a:alphaModFix/>
          </a:blip>
          <a:srcRect/>
          <a:stretch/>
        </p:blipFill>
        <p:spPr>
          <a:xfrm>
            <a:off x="444031" y="1841434"/>
            <a:ext cx="8037622" cy="181361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60"/>
          <p:cNvSpPr txBox="1">
            <a:spLocks noGrp="1"/>
          </p:cNvSpPr>
          <p:nvPr>
            <p:ph type="title"/>
          </p:nvPr>
        </p:nvSpPr>
        <p:spPr>
          <a:xfrm>
            <a:off x="391106" y="256722"/>
            <a:ext cx="7886700" cy="740081"/>
          </a:xfrm>
          <a:prstGeom prst="rect">
            <a:avLst/>
          </a:prstGeom>
          <a:noFill/>
          <a:ln>
            <a:noFill/>
          </a:ln>
        </p:spPr>
        <p:txBody>
          <a:bodyPr spcFirstLastPara="1" wrap="square" lIns="68550" tIns="34275" rIns="68550" bIns="34275" anchor="ctr" anchorCtr="0">
            <a:normAutofit/>
          </a:bodyPr>
          <a:lstStyle/>
          <a:p>
            <a:pPr marL="0" lvl="0" indent="0" algn="l" rtl="0">
              <a:lnSpc>
                <a:spcPct val="90000"/>
              </a:lnSpc>
              <a:spcBef>
                <a:spcPts val="0"/>
              </a:spcBef>
              <a:spcAft>
                <a:spcPts val="0"/>
              </a:spcAft>
              <a:buSzPts val="4400"/>
              <a:buNone/>
            </a:pPr>
            <a:r>
              <a:rPr lang="fr-FR" sz="2800" b="1">
                <a:solidFill>
                  <a:srgbClr val="004AAD"/>
                </a:solidFill>
                <a:latin typeface="Arial"/>
                <a:ea typeface="Arial"/>
                <a:cs typeface="Arial"/>
                <a:sym typeface="Arial"/>
              </a:rPr>
              <a:t>Appendix 8 – PESTEL Analysis</a:t>
            </a:r>
            <a:endParaRPr sz="2800" b="1">
              <a:solidFill>
                <a:srgbClr val="004AAD"/>
              </a:solidFill>
              <a:latin typeface="Arial"/>
              <a:ea typeface="Arial"/>
              <a:cs typeface="Arial"/>
              <a:sym typeface="Arial"/>
            </a:endParaRPr>
          </a:p>
        </p:txBody>
      </p:sp>
      <p:cxnSp>
        <p:nvCxnSpPr>
          <p:cNvPr id="679" name="Google Shape;679;p60"/>
          <p:cNvCxnSpPr/>
          <p:nvPr/>
        </p:nvCxnSpPr>
        <p:spPr>
          <a:xfrm>
            <a:off x="444031" y="917064"/>
            <a:ext cx="8036960" cy="0"/>
          </a:xfrm>
          <a:prstGeom prst="straightConnector1">
            <a:avLst/>
          </a:prstGeom>
          <a:noFill/>
          <a:ln w="28575" cap="flat" cmpd="sng">
            <a:solidFill>
              <a:srgbClr val="004AAD"/>
            </a:solidFill>
            <a:prstDash val="solid"/>
            <a:round/>
            <a:headEnd type="none" w="sm" len="sm"/>
            <a:tailEnd type="none" w="sm" len="sm"/>
          </a:ln>
        </p:spPr>
      </p:cxnSp>
      <p:pic>
        <p:nvPicPr>
          <p:cNvPr id="680" name="Google Shape;680;p60" title="Re-New (1).png"/>
          <p:cNvPicPr preferRelativeResize="0"/>
          <p:nvPr/>
        </p:nvPicPr>
        <p:blipFill rotWithShape="1">
          <a:blip r:embed="rId3">
            <a:alphaModFix/>
          </a:blip>
          <a:srcRect l="10831" t="16013" r="13656" b="13005"/>
          <a:stretch/>
        </p:blipFill>
        <p:spPr>
          <a:xfrm>
            <a:off x="8277806" y="39696"/>
            <a:ext cx="832267" cy="782355"/>
          </a:xfrm>
          <a:prstGeom prst="rect">
            <a:avLst/>
          </a:prstGeom>
          <a:noFill/>
          <a:ln>
            <a:noFill/>
          </a:ln>
        </p:spPr>
      </p:pic>
      <p:pic>
        <p:nvPicPr>
          <p:cNvPr id="681" name="Google Shape;681;p60" descr="Une image contenant texte, capture d’écran, Police, logiciel&#10;&#10;Le contenu généré par l’IA peut être incorrect."/>
          <p:cNvPicPr preferRelativeResize="0"/>
          <p:nvPr/>
        </p:nvPicPr>
        <p:blipFill rotWithShape="1">
          <a:blip r:embed="rId4">
            <a:alphaModFix/>
          </a:blip>
          <a:srcRect/>
          <a:stretch/>
        </p:blipFill>
        <p:spPr>
          <a:xfrm>
            <a:off x="934189" y="1091816"/>
            <a:ext cx="6800533" cy="357262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61"/>
          <p:cNvSpPr txBox="1">
            <a:spLocks noGrp="1"/>
          </p:cNvSpPr>
          <p:nvPr>
            <p:ph type="title"/>
          </p:nvPr>
        </p:nvSpPr>
        <p:spPr>
          <a:xfrm>
            <a:off x="391106" y="256722"/>
            <a:ext cx="7886700" cy="740081"/>
          </a:xfrm>
          <a:prstGeom prst="rect">
            <a:avLst/>
          </a:prstGeom>
          <a:noFill/>
          <a:ln>
            <a:noFill/>
          </a:ln>
        </p:spPr>
        <p:txBody>
          <a:bodyPr spcFirstLastPara="1" wrap="square" lIns="68550" tIns="34275" rIns="68550" bIns="34275" anchor="ctr" anchorCtr="0">
            <a:normAutofit fontScale="90000"/>
          </a:bodyPr>
          <a:lstStyle/>
          <a:p>
            <a:pPr marL="0" lvl="0" indent="0" algn="l" rtl="0">
              <a:lnSpc>
                <a:spcPct val="90000"/>
              </a:lnSpc>
              <a:spcBef>
                <a:spcPts val="0"/>
              </a:spcBef>
              <a:spcAft>
                <a:spcPts val="0"/>
              </a:spcAft>
              <a:buSzPct val="174603"/>
              <a:buNone/>
            </a:pPr>
            <a:r>
              <a:rPr lang="fr-FR" sz="2800" b="1">
                <a:solidFill>
                  <a:srgbClr val="004AAD"/>
                </a:solidFill>
                <a:latin typeface="Arial"/>
                <a:ea typeface="Arial"/>
                <a:cs typeface="Arial"/>
                <a:sym typeface="Arial"/>
              </a:rPr>
              <a:t>Appendix 9 – Strategic capability, resources and VRIO</a:t>
            </a:r>
            <a:endParaRPr sz="2800" b="1">
              <a:solidFill>
                <a:srgbClr val="004AAD"/>
              </a:solidFill>
              <a:latin typeface="Arial"/>
              <a:ea typeface="Arial"/>
              <a:cs typeface="Arial"/>
              <a:sym typeface="Arial"/>
            </a:endParaRPr>
          </a:p>
        </p:txBody>
      </p:sp>
      <p:cxnSp>
        <p:nvCxnSpPr>
          <p:cNvPr id="687" name="Google Shape;687;p61"/>
          <p:cNvCxnSpPr/>
          <p:nvPr/>
        </p:nvCxnSpPr>
        <p:spPr>
          <a:xfrm>
            <a:off x="444031" y="917064"/>
            <a:ext cx="8036960" cy="0"/>
          </a:xfrm>
          <a:prstGeom prst="straightConnector1">
            <a:avLst/>
          </a:prstGeom>
          <a:noFill/>
          <a:ln w="28575" cap="flat" cmpd="sng">
            <a:solidFill>
              <a:srgbClr val="004AAD"/>
            </a:solidFill>
            <a:prstDash val="solid"/>
            <a:round/>
            <a:headEnd type="none" w="sm" len="sm"/>
            <a:tailEnd type="none" w="sm" len="sm"/>
          </a:ln>
        </p:spPr>
      </p:cxnSp>
      <p:pic>
        <p:nvPicPr>
          <p:cNvPr id="688" name="Google Shape;688;p61" title="Re-New (1).png"/>
          <p:cNvPicPr preferRelativeResize="0"/>
          <p:nvPr/>
        </p:nvPicPr>
        <p:blipFill rotWithShape="1">
          <a:blip r:embed="rId3">
            <a:alphaModFix/>
          </a:blip>
          <a:srcRect l="10831" t="16013" r="13656" b="13005"/>
          <a:stretch/>
        </p:blipFill>
        <p:spPr>
          <a:xfrm>
            <a:off x="8277806" y="39696"/>
            <a:ext cx="832267" cy="782355"/>
          </a:xfrm>
          <a:prstGeom prst="rect">
            <a:avLst/>
          </a:prstGeom>
          <a:noFill/>
          <a:ln>
            <a:noFill/>
          </a:ln>
        </p:spPr>
      </p:pic>
      <p:pic>
        <p:nvPicPr>
          <p:cNvPr id="689" name="Google Shape;689;p61"/>
          <p:cNvPicPr preferRelativeResize="0"/>
          <p:nvPr/>
        </p:nvPicPr>
        <p:blipFill rotWithShape="1">
          <a:blip r:embed="rId4">
            <a:alphaModFix/>
          </a:blip>
          <a:srcRect/>
          <a:stretch/>
        </p:blipFill>
        <p:spPr>
          <a:xfrm>
            <a:off x="1125323" y="1265572"/>
            <a:ext cx="6893353" cy="289367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62"/>
          <p:cNvSpPr txBox="1">
            <a:spLocks noGrp="1"/>
          </p:cNvSpPr>
          <p:nvPr>
            <p:ph type="title"/>
          </p:nvPr>
        </p:nvSpPr>
        <p:spPr>
          <a:xfrm>
            <a:off x="391106" y="256722"/>
            <a:ext cx="7886700" cy="740081"/>
          </a:xfrm>
          <a:prstGeom prst="rect">
            <a:avLst/>
          </a:prstGeom>
          <a:noFill/>
          <a:ln>
            <a:noFill/>
          </a:ln>
        </p:spPr>
        <p:txBody>
          <a:bodyPr spcFirstLastPara="1" wrap="square" lIns="68550" tIns="34275" rIns="68550" bIns="34275" anchor="ctr" anchorCtr="0">
            <a:normAutofit/>
          </a:bodyPr>
          <a:lstStyle/>
          <a:p>
            <a:pPr marL="0" lvl="0" indent="0" algn="l" rtl="0">
              <a:lnSpc>
                <a:spcPct val="90000"/>
              </a:lnSpc>
              <a:spcBef>
                <a:spcPts val="0"/>
              </a:spcBef>
              <a:spcAft>
                <a:spcPts val="0"/>
              </a:spcAft>
              <a:buSzPts val="4400"/>
              <a:buNone/>
            </a:pPr>
            <a:r>
              <a:rPr lang="fr-FR" sz="2800" b="1">
                <a:solidFill>
                  <a:srgbClr val="004AAD"/>
                </a:solidFill>
                <a:latin typeface="Arial"/>
                <a:ea typeface="Arial"/>
                <a:cs typeface="Arial"/>
                <a:sym typeface="Arial"/>
              </a:rPr>
              <a:t>Appendix 10 – Value Chain analysis</a:t>
            </a:r>
            <a:endParaRPr sz="2800" b="1">
              <a:solidFill>
                <a:srgbClr val="004AAD"/>
              </a:solidFill>
              <a:latin typeface="Arial"/>
              <a:ea typeface="Arial"/>
              <a:cs typeface="Arial"/>
              <a:sym typeface="Arial"/>
            </a:endParaRPr>
          </a:p>
        </p:txBody>
      </p:sp>
      <p:cxnSp>
        <p:nvCxnSpPr>
          <p:cNvPr id="695" name="Google Shape;695;p62"/>
          <p:cNvCxnSpPr/>
          <p:nvPr/>
        </p:nvCxnSpPr>
        <p:spPr>
          <a:xfrm>
            <a:off x="444031" y="917064"/>
            <a:ext cx="8036960" cy="0"/>
          </a:xfrm>
          <a:prstGeom prst="straightConnector1">
            <a:avLst/>
          </a:prstGeom>
          <a:noFill/>
          <a:ln w="28575" cap="flat" cmpd="sng">
            <a:solidFill>
              <a:srgbClr val="004AAD"/>
            </a:solidFill>
            <a:prstDash val="solid"/>
            <a:round/>
            <a:headEnd type="none" w="sm" len="sm"/>
            <a:tailEnd type="none" w="sm" len="sm"/>
          </a:ln>
        </p:spPr>
      </p:cxnSp>
      <p:pic>
        <p:nvPicPr>
          <p:cNvPr id="696" name="Google Shape;696;p62" title="Re-New (1).png"/>
          <p:cNvPicPr preferRelativeResize="0"/>
          <p:nvPr/>
        </p:nvPicPr>
        <p:blipFill rotWithShape="1">
          <a:blip r:embed="rId3">
            <a:alphaModFix/>
          </a:blip>
          <a:srcRect l="10831" t="16013" r="13656" b="13005"/>
          <a:stretch/>
        </p:blipFill>
        <p:spPr>
          <a:xfrm>
            <a:off x="8277806" y="39696"/>
            <a:ext cx="832267" cy="782355"/>
          </a:xfrm>
          <a:prstGeom prst="rect">
            <a:avLst/>
          </a:prstGeom>
          <a:noFill/>
          <a:ln>
            <a:noFill/>
          </a:ln>
        </p:spPr>
      </p:pic>
      <p:pic>
        <p:nvPicPr>
          <p:cNvPr id="697" name="Google Shape;697;p62" descr="Une image contenant texte, capture d’écran, Police, ligne&#10;&#10;Le contenu généré par l’IA peut être incorrect."/>
          <p:cNvPicPr preferRelativeResize="0"/>
          <p:nvPr/>
        </p:nvPicPr>
        <p:blipFill rotWithShape="1">
          <a:blip r:embed="rId4">
            <a:alphaModFix/>
          </a:blip>
          <a:srcRect/>
          <a:stretch/>
        </p:blipFill>
        <p:spPr>
          <a:xfrm>
            <a:off x="932245" y="1657145"/>
            <a:ext cx="7279509" cy="238823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63"/>
          <p:cNvSpPr txBox="1">
            <a:spLocks noGrp="1"/>
          </p:cNvSpPr>
          <p:nvPr>
            <p:ph type="title"/>
          </p:nvPr>
        </p:nvSpPr>
        <p:spPr>
          <a:xfrm>
            <a:off x="391106" y="256722"/>
            <a:ext cx="7886700" cy="740081"/>
          </a:xfrm>
          <a:prstGeom prst="rect">
            <a:avLst/>
          </a:prstGeom>
          <a:noFill/>
          <a:ln>
            <a:noFill/>
          </a:ln>
        </p:spPr>
        <p:txBody>
          <a:bodyPr spcFirstLastPara="1" wrap="square" lIns="68550" tIns="34275" rIns="68550" bIns="34275" anchor="ctr" anchorCtr="0">
            <a:normAutofit/>
          </a:bodyPr>
          <a:lstStyle/>
          <a:p>
            <a:pPr marL="0" lvl="0" indent="0" algn="l" rtl="0">
              <a:lnSpc>
                <a:spcPct val="90000"/>
              </a:lnSpc>
              <a:spcBef>
                <a:spcPts val="0"/>
              </a:spcBef>
              <a:spcAft>
                <a:spcPts val="0"/>
              </a:spcAft>
              <a:buSzPts val="4400"/>
              <a:buNone/>
            </a:pPr>
            <a:r>
              <a:rPr lang="fr-FR" sz="2800" b="1">
                <a:solidFill>
                  <a:srgbClr val="004AAD"/>
                </a:solidFill>
                <a:latin typeface="Arial"/>
                <a:ea typeface="Arial"/>
                <a:cs typeface="Arial"/>
                <a:sym typeface="Arial"/>
              </a:rPr>
              <a:t>Appendix 11 – Business Model Canvas</a:t>
            </a:r>
            <a:endParaRPr sz="2800" b="1">
              <a:solidFill>
                <a:srgbClr val="004AAD"/>
              </a:solidFill>
              <a:latin typeface="Arial"/>
              <a:ea typeface="Arial"/>
              <a:cs typeface="Arial"/>
              <a:sym typeface="Arial"/>
            </a:endParaRPr>
          </a:p>
        </p:txBody>
      </p:sp>
      <p:cxnSp>
        <p:nvCxnSpPr>
          <p:cNvPr id="703" name="Google Shape;703;p63"/>
          <p:cNvCxnSpPr/>
          <p:nvPr/>
        </p:nvCxnSpPr>
        <p:spPr>
          <a:xfrm>
            <a:off x="444031" y="917064"/>
            <a:ext cx="8036960" cy="0"/>
          </a:xfrm>
          <a:prstGeom prst="straightConnector1">
            <a:avLst/>
          </a:prstGeom>
          <a:noFill/>
          <a:ln w="28575" cap="flat" cmpd="sng">
            <a:solidFill>
              <a:srgbClr val="004AAD"/>
            </a:solidFill>
            <a:prstDash val="solid"/>
            <a:round/>
            <a:headEnd type="none" w="sm" len="sm"/>
            <a:tailEnd type="none" w="sm" len="sm"/>
          </a:ln>
        </p:spPr>
      </p:cxnSp>
      <p:pic>
        <p:nvPicPr>
          <p:cNvPr id="704" name="Google Shape;704;p63" title="Re-New (1).png"/>
          <p:cNvPicPr preferRelativeResize="0"/>
          <p:nvPr/>
        </p:nvPicPr>
        <p:blipFill rotWithShape="1">
          <a:blip r:embed="rId3">
            <a:alphaModFix/>
          </a:blip>
          <a:srcRect l="10831" t="16013" r="13656" b="13005"/>
          <a:stretch/>
        </p:blipFill>
        <p:spPr>
          <a:xfrm>
            <a:off x="8277806" y="39696"/>
            <a:ext cx="832267" cy="782355"/>
          </a:xfrm>
          <a:prstGeom prst="rect">
            <a:avLst/>
          </a:prstGeom>
          <a:noFill/>
          <a:ln>
            <a:noFill/>
          </a:ln>
        </p:spPr>
      </p:pic>
      <p:pic>
        <p:nvPicPr>
          <p:cNvPr id="705" name="Google Shape;705;p63"/>
          <p:cNvPicPr preferRelativeResize="0"/>
          <p:nvPr/>
        </p:nvPicPr>
        <p:blipFill rotWithShape="1">
          <a:blip r:embed="rId4">
            <a:alphaModFix/>
          </a:blip>
          <a:srcRect/>
          <a:stretch/>
        </p:blipFill>
        <p:spPr>
          <a:xfrm>
            <a:off x="444031" y="996803"/>
            <a:ext cx="8036960" cy="395139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64"/>
          <p:cNvSpPr txBox="1">
            <a:spLocks noGrp="1"/>
          </p:cNvSpPr>
          <p:nvPr>
            <p:ph type="title"/>
          </p:nvPr>
        </p:nvSpPr>
        <p:spPr>
          <a:xfrm>
            <a:off x="391106" y="256722"/>
            <a:ext cx="7886700" cy="740081"/>
          </a:xfrm>
          <a:prstGeom prst="rect">
            <a:avLst/>
          </a:prstGeom>
          <a:noFill/>
          <a:ln>
            <a:noFill/>
          </a:ln>
        </p:spPr>
        <p:txBody>
          <a:bodyPr spcFirstLastPara="1" wrap="square" lIns="68550" tIns="34275" rIns="68550" bIns="34275" anchor="ctr" anchorCtr="0">
            <a:normAutofit/>
          </a:bodyPr>
          <a:lstStyle/>
          <a:p>
            <a:pPr marL="0" lvl="0" indent="0" algn="l" rtl="0">
              <a:lnSpc>
                <a:spcPct val="90000"/>
              </a:lnSpc>
              <a:spcBef>
                <a:spcPts val="0"/>
              </a:spcBef>
              <a:spcAft>
                <a:spcPts val="0"/>
              </a:spcAft>
              <a:buSzPts val="4400"/>
              <a:buNone/>
            </a:pPr>
            <a:r>
              <a:rPr lang="fr-FR" sz="2800" b="1">
                <a:solidFill>
                  <a:srgbClr val="004AAD"/>
                </a:solidFill>
                <a:latin typeface="Arial"/>
                <a:ea typeface="Arial"/>
                <a:cs typeface="Arial"/>
                <a:sym typeface="Arial"/>
              </a:rPr>
              <a:t>Appendix 12 – Strategy Map &amp; key initiatives</a:t>
            </a:r>
            <a:endParaRPr sz="2800" b="1">
              <a:solidFill>
                <a:srgbClr val="004AAD"/>
              </a:solidFill>
              <a:latin typeface="Arial"/>
              <a:ea typeface="Arial"/>
              <a:cs typeface="Arial"/>
              <a:sym typeface="Arial"/>
            </a:endParaRPr>
          </a:p>
        </p:txBody>
      </p:sp>
      <p:cxnSp>
        <p:nvCxnSpPr>
          <p:cNvPr id="711" name="Google Shape;711;p64"/>
          <p:cNvCxnSpPr/>
          <p:nvPr/>
        </p:nvCxnSpPr>
        <p:spPr>
          <a:xfrm>
            <a:off x="444031" y="917064"/>
            <a:ext cx="8036960" cy="0"/>
          </a:xfrm>
          <a:prstGeom prst="straightConnector1">
            <a:avLst/>
          </a:prstGeom>
          <a:noFill/>
          <a:ln w="28575" cap="flat" cmpd="sng">
            <a:solidFill>
              <a:srgbClr val="004AAD"/>
            </a:solidFill>
            <a:prstDash val="solid"/>
            <a:round/>
            <a:headEnd type="none" w="sm" len="sm"/>
            <a:tailEnd type="none" w="sm" len="sm"/>
          </a:ln>
        </p:spPr>
      </p:cxnSp>
      <p:pic>
        <p:nvPicPr>
          <p:cNvPr id="712" name="Google Shape;712;p64" title="Re-New (1).png"/>
          <p:cNvPicPr preferRelativeResize="0"/>
          <p:nvPr/>
        </p:nvPicPr>
        <p:blipFill rotWithShape="1">
          <a:blip r:embed="rId3">
            <a:alphaModFix/>
          </a:blip>
          <a:srcRect l="10831" t="16013" r="13656" b="13005"/>
          <a:stretch/>
        </p:blipFill>
        <p:spPr>
          <a:xfrm>
            <a:off x="8277806" y="39696"/>
            <a:ext cx="832267" cy="782355"/>
          </a:xfrm>
          <a:prstGeom prst="rect">
            <a:avLst/>
          </a:prstGeom>
          <a:noFill/>
          <a:ln>
            <a:noFill/>
          </a:ln>
        </p:spPr>
      </p:pic>
      <p:pic>
        <p:nvPicPr>
          <p:cNvPr id="713" name="Google Shape;713;p64" descr="Une image contenant texte, capture d’écran, Police, logo&#10;&#10;Le contenu généré par l’IA peut être incorrect."/>
          <p:cNvPicPr preferRelativeResize="0"/>
          <p:nvPr/>
        </p:nvPicPr>
        <p:blipFill rotWithShape="1">
          <a:blip r:embed="rId4">
            <a:alphaModFix/>
          </a:blip>
          <a:srcRect/>
          <a:stretch/>
        </p:blipFill>
        <p:spPr>
          <a:xfrm>
            <a:off x="391106" y="1735684"/>
            <a:ext cx="4102302" cy="2401556"/>
          </a:xfrm>
          <a:prstGeom prst="rect">
            <a:avLst/>
          </a:prstGeom>
          <a:noFill/>
          <a:ln>
            <a:noFill/>
          </a:ln>
        </p:spPr>
      </p:pic>
      <p:pic>
        <p:nvPicPr>
          <p:cNvPr id="714" name="Google Shape;714;p64" descr="Une image contenant capture d’écran, texte, Logiciel multimédia&#10;&#10;Le contenu généré par l’IA peut être incorrect."/>
          <p:cNvPicPr preferRelativeResize="0"/>
          <p:nvPr/>
        </p:nvPicPr>
        <p:blipFill rotWithShape="1">
          <a:blip r:embed="rId5">
            <a:alphaModFix/>
          </a:blip>
          <a:srcRect r="38854"/>
          <a:stretch/>
        </p:blipFill>
        <p:spPr>
          <a:xfrm>
            <a:off x="4899025" y="1091816"/>
            <a:ext cx="3692525" cy="828675"/>
          </a:xfrm>
          <a:prstGeom prst="rect">
            <a:avLst/>
          </a:prstGeom>
          <a:noFill/>
          <a:ln>
            <a:noFill/>
          </a:ln>
        </p:spPr>
      </p:pic>
      <p:pic>
        <p:nvPicPr>
          <p:cNvPr id="715" name="Google Shape;715;p64" descr="Une image contenant capture d’écran, texte&#10;&#10;Le contenu généré par l’IA peut être incorrect."/>
          <p:cNvPicPr preferRelativeResize="0"/>
          <p:nvPr/>
        </p:nvPicPr>
        <p:blipFill rotWithShape="1">
          <a:blip r:embed="rId6">
            <a:alphaModFix/>
          </a:blip>
          <a:srcRect r="38854"/>
          <a:stretch/>
        </p:blipFill>
        <p:spPr>
          <a:xfrm>
            <a:off x="4899024" y="2007475"/>
            <a:ext cx="3692525" cy="838200"/>
          </a:xfrm>
          <a:prstGeom prst="rect">
            <a:avLst/>
          </a:prstGeom>
          <a:noFill/>
          <a:ln>
            <a:noFill/>
          </a:ln>
        </p:spPr>
      </p:pic>
      <p:pic>
        <p:nvPicPr>
          <p:cNvPr id="716" name="Google Shape;716;p64" descr="Une image contenant capture d’écran, texte, Police, Logiciel multimédia&#10;&#10;Le contenu généré par l’IA peut être incorrect."/>
          <p:cNvPicPr preferRelativeResize="0"/>
          <p:nvPr/>
        </p:nvPicPr>
        <p:blipFill rotWithShape="1">
          <a:blip r:embed="rId7">
            <a:alphaModFix/>
          </a:blip>
          <a:srcRect r="38854"/>
          <a:stretch/>
        </p:blipFill>
        <p:spPr>
          <a:xfrm>
            <a:off x="4899024" y="2936462"/>
            <a:ext cx="3692525" cy="828675"/>
          </a:xfrm>
          <a:prstGeom prst="rect">
            <a:avLst/>
          </a:prstGeom>
          <a:noFill/>
          <a:ln>
            <a:noFill/>
          </a:ln>
        </p:spPr>
      </p:pic>
      <p:pic>
        <p:nvPicPr>
          <p:cNvPr id="717" name="Google Shape;717;p64" descr="Une image contenant capture d’écran, texte, Police&#10;&#10;Le contenu généré par l’IA peut être incorrect."/>
          <p:cNvPicPr preferRelativeResize="0"/>
          <p:nvPr/>
        </p:nvPicPr>
        <p:blipFill rotWithShape="1">
          <a:blip r:embed="rId8">
            <a:alphaModFix/>
          </a:blip>
          <a:srcRect r="38854"/>
          <a:stretch/>
        </p:blipFill>
        <p:spPr>
          <a:xfrm>
            <a:off x="4899024" y="3872611"/>
            <a:ext cx="3692525" cy="942975"/>
          </a:xfrm>
          <a:prstGeom prst="rect">
            <a:avLst/>
          </a:prstGeom>
          <a:noFill/>
          <a:ln>
            <a:noFill/>
          </a:ln>
        </p:spPr>
      </p:pic>
      <p:sp>
        <p:nvSpPr>
          <p:cNvPr id="718" name="Google Shape;718;p64"/>
          <p:cNvSpPr/>
          <p:nvPr/>
        </p:nvSpPr>
        <p:spPr>
          <a:xfrm>
            <a:off x="4572000" y="1091816"/>
            <a:ext cx="215900" cy="3723770"/>
          </a:xfrm>
          <a:prstGeom prst="leftBrace">
            <a:avLst>
              <a:gd name="adj1" fmla="val 8333"/>
              <a:gd name="adj2" fmla="val 50000"/>
            </a:avLst>
          </a:prstGeom>
          <a:noFill/>
          <a:ln w="9525" cap="flat" cmpd="sng">
            <a:solidFill>
              <a:srgbClr val="47847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65"/>
          <p:cNvSpPr txBox="1">
            <a:spLocks noGrp="1"/>
          </p:cNvSpPr>
          <p:nvPr>
            <p:ph type="title"/>
          </p:nvPr>
        </p:nvSpPr>
        <p:spPr>
          <a:xfrm>
            <a:off x="391106" y="256722"/>
            <a:ext cx="7886700" cy="740081"/>
          </a:xfrm>
          <a:prstGeom prst="rect">
            <a:avLst/>
          </a:prstGeom>
          <a:noFill/>
          <a:ln>
            <a:noFill/>
          </a:ln>
        </p:spPr>
        <p:txBody>
          <a:bodyPr spcFirstLastPara="1" wrap="square" lIns="68550" tIns="34275" rIns="68550" bIns="34275" anchor="ctr" anchorCtr="0">
            <a:normAutofit/>
          </a:bodyPr>
          <a:lstStyle/>
          <a:p>
            <a:pPr marL="0" lvl="0" indent="0" algn="l" rtl="0">
              <a:lnSpc>
                <a:spcPct val="90000"/>
              </a:lnSpc>
              <a:spcBef>
                <a:spcPts val="0"/>
              </a:spcBef>
              <a:spcAft>
                <a:spcPts val="0"/>
              </a:spcAft>
              <a:buSzPts val="4400"/>
              <a:buNone/>
            </a:pPr>
            <a:r>
              <a:rPr lang="fr-FR" sz="2800" b="1">
                <a:solidFill>
                  <a:srgbClr val="004AAD"/>
                </a:solidFill>
                <a:latin typeface="Arial"/>
                <a:ea typeface="Arial"/>
                <a:cs typeface="Arial"/>
                <a:sym typeface="Arial"/>
              </a:rPr>
              <a:t>Appendix 13 –Break-even Analysis</a:t>
            </a:r>
            <a:endParaRPr sz="2800" b="1">
              <a:solidFill>
                <a:srgbClr val="004AAD"/>
              </a:solidFill>
              <a:latin typeface="Arial"/>
              <a:ea typeface="Arial"/>
              <a:cs typeface="Arial"/>
              <a:sym typeface="Arial"/>
            </a:endParaRPr>
          </a:p>
        </p:txBody>
      </p:sp>
      <p:cxnSp>
        <p:nvCxnSpPr>
          <p:cNvPr id="724" name="Google Shape;724;p65"/>
          <p:cNvCxnSpPr/>
          <p:nvPr/>
        </p:nvCxnSpPr>
        <p:spPr>
          <a:xfrm>
            <a:off x="444031" y="917064"/>
            <a:ext cx="8036960" cy="0"/>
          </a:xfrm>
          <a:prstGeom prst="straightConnector1">
            <a:avLst/>
          </a:prstGeom>
          <a:noFill/>
          <a:ln w="28575" cap="flat" cmpd="sng">
            <a:solidFill>
              <a:srgbClr val="004AAD"/>
            </a:solidFill>
            <a:prstDash val="solid"/>
            <a:round/>
            <a:headEnd type="none" w="sm" len="sm"/>
            <a:tailEnd type="none" w="sm" len="sm"/>
          </a:ln>
        </p:spPr>
      </p:cxnSp>
      <p:pic>
        <p:nvPicPr>
          <p:cNvPr id="725" name="Google Shape;725;p65" title="Re-New (1).png"/>
          <p:cNvPicPr preferRelativeResize="0"/>
          <p:nvPr/>
        </p:nvPicPr>
        <p:blipFill rotWithShape="1">
          <a:blip r:embed="rId3">
            <a:alphaModFix/>
          </a:blip>
          <a:srcRect l="10831" t="16013" r="13656" b="13005"/>
          <a:stretch/>
        </p:blipFill>
        <p:spPr>
          <a:xfrm>
            <a:off x="8277806" y="39696"/>
            <a:ext cx="832267" cy="782355"/>
          </a:xfrm>
          <a:prstGeom prst="rect">
            <a:avLst/>
          </a:prstGeom>
          <a:noFill/>
          <a:ln>
            <a:noFill/>
          </a:ln>
        </p:spPr>
      </p:pic>
      <p:pic>
        <p:nvPicPr>
          <p:cNvPr id="726" name="Google Shape;726;p65" descr="Une image contenant texte, capture d’écran, ligne, diagramme&#10;&#10;Le contenu généré par l’IA peut être incorrect."/>
          <p:cNvPicPr preferRelativeResize="0"/>
          <p:nvPr/>
        </p:nvPicPr>
        <p:blipFill rotWithShape="1">
          <a:blip r:embed="rId4">
            <a:alphaModFix/>
          </a:blip>
          <a:srcRect/>
          <a:stretch/>
        </p:blipFill>
        <p:spPr>
          <a:xfrm>
            <a:off x="1290934" y="1180662"/>
            <a:ext cx="6562132" cy="348009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D9E5F8"/>
        </a:solidFill>
        <a:effectLst/>
      </p:bgPr>
    </p:bg>
    <p:spTree>
      <p:nvGrpSpPr>
        <p:cNvPr id="1" name="Shape 597">
          <a:extLst>
            <a:ext uri="{FF2B5EF4-FFF2-40B4-BE49-F238E27FC236}">
              <a16:creationId xmlns:a16="http://schemas.microsoft.com/office/drawing/2014/main" id="{E5700A2A-6B2C-E8BF-3C11-BD8A318AF519}"/>
            </a:ext>
          </a:extLst>
        </p:cNvPr>
        <p:cNvGrpSpPr/>
        <p:nvPr/>
      </p:nvGrpSpPr>
      <p:grpSpPr>
        <a:xfrm>
          <a:off x="0" y="0"/>
          <a:ext cx="0" cy="0"/>
          <a:chOff x="0" y="0"/>
          <a:chExt cx="0" cy="0"/>
        </a:xfrm>
      </p:grpSpPr>
      <p:pic>
        <p:nvPicPr>
          <p:cNvPr id="598" name="Google Shape;598;p41" title="Re-New (1).png">
            <a:extLst>
              <a:ext uri="{FF2B5EF4-FFF2-40B4-BE49-F238E27FC236}">
                <a16:creationId xmlns:a16="http://schemas.microsoft.com/office/drawing/2014/main" id="{AE5D60D8-9936-7C93-A42C-ED36ABE1C2E8}"/>
              </a:ext>
            </a:extLst>
          </p:cNvPr>
          <p:cNvPicPr preferRelativeResize="0"/>
          <p:nvPr/>
        </p:nvPicPr>
        <p:blipFill rotWithShape="1">
          <a:blip r:embed="rId3">
            <a:alphaModFix/>
          </a:blip>
          <a:srcRect l="16769" t="20408" r="16920" b="14653"/>
          <a:stretch/>
        </p:blipFill>
        <p:spPr>
          <a:xfrm>
            <a:off x="517615" y="966864"/>
            <a:ext cx="2532883" cy="2480477"/>
          </a:xfrm>
          <a:prstGeom prst="rect">
            <a:avLst/>
          </a:prstGeom>
          <a:noFill/>
          <a:ln>
            <a:noFill/>
          </a:ln>
        </p:spPr>
      </p:pic>
      <p:sp>
        <p:nvSpPr>
          <p:cNvPr id="599" name="Google Shape;599;p41">
            <a:extLst>
              <a:ext uri="{FF2B5EF4-FFF2-40B4-BE49-F238E27FC236}">
                <a16:creationId xmlns:a16="http://schemas.microsoft.com/office/drawing/2014/main" id="{608D37CE-D0B2-AEA2-E03D-D67F06D8ECE9}"/>
              </a:ext>
            </a:extLst>
          </p:cNvPr>
          <p:cNvSpPr txBox="1"/>
          <p:nvPr/>
        </p:nvSpPr>
        <p:spPr>
          <a:xfrm>
            <a:off x="824461" y="4694731"/>
            <a:ext cx="1311638" cy="249401"/>
          </a:xfrm>
          <a:prstGeom prst="rect">
            <a:avLst/>
          </a:prstGeom>
          <a:noFill/>
          <a:ln>
            <a:noFill/>
          </a:ln>
        </p:spPr>
        <p:txBody>
          <a:bodyPr spcFirstLastPara="1" wrap="square" lIns="68550" tIns="34275" rIns="68550" bIns="34275" anchor="ctr" anchorCtr="0">
            <a:normAutofit/>
          </a:bodyPr>
          <a:lstStyle/>
          <a:p>
            <a:pPr marL="0" marR="0" lvl="0" indent="0" algn="l" defTabSz="914400" rtl="0" eaLnBrk="1" fontAlgn="auto" latinLnBrk="0" hangingPunct="1">
              <a:lnSpc>
                <a:spcPct val="115000"/>
              </a:lnSpc>
              <a:spcBef>
                <a:spcPts val="0"/>
              </a:spcBef>
              <a:spcAft>
                <a:spcPts val="0"/>
              </a:spcAft>
              <a:buClr>
                <a:srgbClr val="1D1D1D"/>
              </a:buClr>
              <a:buSzPts val="1200"/>
              <a:buFont typeface="Inter"/>
              <a:buNone/>
              <a:tabLst/>
              <a:defRPr/>
            </a:pPr>
            <a:r>
              <a:rPr kumimoji="0" lang="fr-FR" sz="700" b="0" i="1" u="sng" strike="noStrike" kern="0" cap="none" spc="0" normalizeH="0" baseline="0" noProof="0">
                <a:ln>
                  <a:noFill/>
                </a:ln>
                <a:solidFill>
                  <a:srgbClr val="002060"/>
                </a:solidFill>
                <a:effectLst/>
                <a:uLnTx/>
                <a:uFillTx/>
                <a:latin typeface="Inter"/>
                <a:ea typeface="Inter"/>
                <a:cs typeface="Inter"/>
                <a:sym typeface="Inter"/>
                <a:hlinkClick r:id="rId4">
                  <a:extLst>
                    <a:ext uri="{A12FA001-AC4F-418D-AE19-62706E023703}">
                      <ahyp:hlinkClr xmlns:ahyp="http://schemas.microsoft.com/office/drawing/2018/hyperlinkcolor" val="tx"/>
                    </a:ext>
                  </a:extLst>
                </a:hlinkClick>
              </a:rPr>
              <a:t>https://www.re-new.team/</a:t>
            </a:r>
            <a:endParaRPr kumimoji="0" sz="200" b="1" i="1" u="none" strike="noStrike" kern="0" cap="none" spc="0" normalizeH="0" baseline="0" noProof="0">
              <a:ln>
                <a:noFill/>
              </a:ln>
              <a:solidFill>
                <a:srgbClr val="002060"/>
              </a:solidFill>
              <a:effectLst/>
              <a:uLnTx/>
              <a:uFillTx/>
              <a:latin typeface="Montserrat"/>
              <a:ea typeface="Montserrat"/>
              <a:cs typeface="Montserrat"/>
              <a:sym typeface="Montserrat"/>
            </a:endParaRPr>
          </a:p>
        </p:txBody>
      </p:sp>
      <p:pic>
        <p:nvPicPr>
          <p:cNvPr id="600" name="Google Shape;600;p41" descr="Une image contenant noir, obscurité&#10;&#10;Le contenu généré par l’IA peut être incorrect.">
            <a:extLst>
              <a:ext uri="{FF2B5EF4-FFF2-40B4-BE49-F238E27FC236}">
                <a16:creationId xmlns:a16="http://schemas.microsoft.com/office/drawing/2014/main" id="{26D4CDA9-B97C-BA15-ACCF-C60F4F7B4A12}"/>
              </a:ext>
            </a:extLst>
          </p:cNvPr>
          <p:cNvPicPr preferRelativeResize="0"/>
          <p:nvPr/>
        </p:nvPicPr>
        <p:blipFill rotWithShape="1">
          <a:blip r:embed="rId5">
            <a:alphaModFix/>
          </a:blip>
          <a:srcRect/>
          <a:stretch/>
        </p:blipFill>
        <p:spPr>
          <a:xfrm>
            <a:off x="397239" y="4661004"/>
            <a:ext cx="316857" cy="316857"/>
          </a:xfrm>
          <a:prstGeom prst="rect">
            <a:avLst/>
          </a:prstGeom>
          <a:noFill/>
          <a:ln>
            <a:noFill/>
          </a:ln>
        </p:spPr>
      </p:pic>
      <p:sp>
        <p:nvSpPr>
          <p:cNvPr id="603" name="Google Shape;603;p41">
            <a:extLst>
              <a:ext uri="{FF2B5EF4-FFF2-40B4-BE49-F238E27FC236}">
                <a16:creationId xmlns:a16="http://schemas.microsoft.com/office/drawing/2014/main" id="{E2DDC5D2-35FF-F6A3-983B-78CE120896AA}"/>
              </a:ext>
            </a:extLst>
          </p:cNvPr>
          <p:cNvSpPr txBox="1"/>
          <p:nvPr/>
        </p:nvSpPr>
        <p:spPr>
          <a:xfrm>
            <a:off x="3288281" y="4694731"/>
            <a:ext cx="3060056" cy="249401"/>
          </a:xfrm>
          <a:prstGeom prst="rect">
            <a:avLst/>
          </a:prstGeom>
          <a:noFill/>
          <a:ln>
            <a:noFill/>
          </a:ln>
        </p:spPr>
        <p:txBody>
          <a:bodyPr spcFirstLastPara="1" wrap="square" lIns="68550" tIns="34275" rIns="68550" bIns="34275" anchor="ctr" anchorCtr="0">
            <a:normAutofit/>
          </a:bodyPr>
          <a:lstStyle/>
          <a:p>
            <a:pPr marL="0" marR="0" lvl="0" indent="0" algn="l" defTabSz="914400" rtl="0" eaLnBrk="1" fontAlgn="auto" latinLnBrk="0" hangingPunct="1">
              <a:lnSpc>
                <a:spcPct val="115000"/>
              </a:lnSpc>
              <a:spcBef>
                <a:spcPts val="0"/>
              </a:spcBef>
              <a:spcAft>
                <a:spcPts val="0"/>
              </a:spcAft>
              <a:buClr>
                <a:srgbClr val="1D1D1D"/>
              </a:buClr>
              <a:buSzPct val="185328"/>
              <a:buFont typeface="Inter"/>
              <a:buNone/>
              <a:tabLst/>
              <a:defRPr/>
            </a:pPr>
            <a:r>
              <a:rPr kumimoji="0" lang="fr-FR" sz="700" b="0" i="1" u="sng" strike="noStrike" kern="0" cap="none" spc="0" normalizeH="0" baseline="0" noProof="0">
                <a:ln>
                  <a:noFill/>
                </a:ln>
                <a:solidFill>
                  <a:srgbClr val="002060"/>
                </a:solidFill>
                <a:effectLst/>
                <a:uLnTx/>
                <a:uFillTx/>
                <a:latin typeface="Inter"/>
                <a:ea typeface="Inter"/>
                <a:cs typeface="Inter"/>
                <a:sym typeface="Inter"/>
                <a:hlinkClick r:id="rId6">
                  <a:extLst>
                    <a:ext uri="{A12FA001-AC4F-418D-AE19-62706E023703}">
                      <ahyp:hlinkClr xmlns:ahyp="http://schemas.microsoft.com/office/drawing/2018/hyperlinkcolor" val="tx"/>
                    </a:ext>
                  </a:extLst>
                </a:hlinkClick>
              </a:rPr>
              <a:t>https://www.linkedin.com/company/re-new-reprenez-transformez/</a:t>
            </a:r>
            <a:endParaRPr kumimoji="0" sz="300" b="1" i="1" u="none" strike="noStrike" kern="0" cap="none" spc="0" normalizeH="0" baseline="0" noProof="0">
              <a:ln>
                <a:noFill/>
              </a:ln>
              <a:solidFill>
                <a:srgbClr val="002060"/>
              </a:solidFill>
              <a:effectLst/>
              <a:uLnTx/>
              <a:uFillTx/>
              <a:latin typeface="Montserrat"/>
              <a:ea typeface="Montserrat"/>
              <a:cs typeface="Montserrat"/>
              <a:sym typeface="Montserrat"/>
            </a:endParaRPr>
          </a:p>
        </p:txBody>
      </p:sp>
      <p:sp>
        <p:nvSpPr>
          <p:cNvPr id="604" name="Google Shape;604;p41">
            <a:extLst>
              <a:ext uri="{FF2B5EF4-FFF2-40B4-BE49-F238E27FC236}">
                <a16:creationId xmlns:a16="http://schemas.microsoft.com/office/drawing/2014/main" id="{5C7D189C-94C6-054C-7861-48AB9B04BB02}"/>
              </a:ext>
            </a:extLst>
          </p:cNvPr>
          <p:cNvSpPr txBox="1"/>
          <p:nvPr/>
        </p:nvSpPr>
        <p:spPr>
          <a:xfrm>
            <a:off x="7528509" y="4694731"/>
            <a:ext cx="1447150" cy="249401"/>
          </a:xfrm>
          <a:prstGeom prst="rect">
            <a:avLst/>
          </a:prstGeom>
          <a:noFill/>
          <a:ln>
            <a:noFill/>
          </a:ln>
        </p:spPr>
        <p:txBody>
          <a:bodyPr spcFirstLastPara="1" wrap="square" lIns="68550" tIns="34275" rIns="68550" bIns="34275" anchor="ctr" anchorCtr="0">
            <a:normAutofit/>
          </a:bodyPr>
          <a:lstStyle/>
          <a:p>
            <a:pPr marL="0" marR="0" lvl="0" indent="0" algn="l" defTabSz="914400" rtl="0" eaLnBrk="1" fontAlgn="auto" latinLnBrk="0" hangingPunct="1">
              <a:lnSpc>
                <a:spcPct val="115000"/>
              </a:lnSpc>
              <a:spcBef>
                <a:spcPts val="0"/>
              </a:spcBef>
              <a:spcAft>
                <a:spcPts val="0"/>
              </a:spcAft>
              <a:buClr>
                <a:srgbClr val="1D1D1D"/>
              </a:buClr>
              <a:buSzPts val="1200"/>
              <a:buFont typeface="Inter"/>
              <a:buNone/>
              <a:tabLst/>
              <a:defRPr/>
            </a:pPr>
            <a:r>
              <a:rPr kumimoji="0" lang="fr-FR" sz="700" b="0" i="1" u="sng" strike="noStrike" kern="0" cap="none" spc="0" normalizeH="0" baseline="0" noProof="0">
                <a:ln>
                  <a:noFill/>
                </a:ln>
                <a:solidFill>
                  <a:srgbClr val="002060"/>
                </a:solidFill>
                <a:effectLst/>
                <a:uLnTx/>
                <a:uFillTx/>
                <a:latin typeface="Inter"/>
                <a:ea typeface="Inter"/>
                <a:cs typeface="Inter"/>
                <a:sym typeface="Inter"/>
                <a:hlinkClick r:id="rId7">
                  <a:extLst>
                    <a:ext uri="{A12FA001-AC4F-418D-AE19-62706E023703}">
                      <ahyp:hlinkClr xmlns:ahyp="http://schemas.microsoft.com/office/drawing/2018/hyperlinkcolor" val="tx"/>
                    </a:ext>
                  </a:extLst>
                </a:hlinkClick>
              </a:rPr>
              <a:t>contact@re-new.team</a:t>
            </a:r>
            <a:endParaRPr kumimoji="0" sz="700" b="0" i="1" u="sng" strike="noStrike" kern="0" cap="none" spc="0" normalizeH="0" baseline="0" noProof="0">
              <a:ln>
                <a:noFill/>
              </a:ln>
              <a:solidFill>
                <a:srgbClr val="002060"/>
              </a:solidFill>
              <a:effectLst/>
              <a:uLnTx/>
              <a:uFillTx/>
              <a:latin typeface="Inter"/>
              <a:ea typeface="Inter"/>
              <a:cs typeface="Inter"/>
              <a:sym typeface="Inter"/>
            </a:endParaRPr>
          </a:p>
        </p:txBody>
      </p:sp>
      <p:sp>
        <p:nvSpPr>
          <p:cNvPr id="605" name="Google Shape;605;p41">
            <a:extLst>
              <a:ext uri="{FF2B5EF4-FFF2-40B4-BE49-F238E27FC236}">
                <a16:creationId xmlns:a16="http://schemas.microsoft.com/office/drawing/2014/main" id="{2FEF1DDF-2911-399B-13BF-EEC65547DF75}"/>
              </a:ext>
            </a:extLst>
          </p:cNvPr>
          <p:cNvSpPr txBox="1"/>
          <p:nvPr/>
        </p:nvSpPr>
        <p:spPr>
          <a:xfrm>
            <a:off x="4426595" y="1397011"/>
            <a:ext cx="4549060" cy="489697"/>
          </a:xfrm>
          <a:prstGeom prst="rect">
            <a:avLst/>
          </a:prstGeom>
          <a:noFill/>
          <a:ln>
            <a:noFill/>
          </a:ln>
        </p:spPr>
        <p:txBody>
          <a:bodyPr spcFirstLastPara="1" wrap="square" lIns="68550" tIns="34275" rIns="68550" bIns="34275" anchor="ctr" anchorCtr="0">
            <a:normAutofit/>
          </a:bodyPr>
          <a:lstStyle/>
          <a:p>
            <a:pPr marL="0" marR="0" lvl="0" indent="0" algn="ctr" defTabSz="914400" rtl="0" eaLnBrk="1" fontAlgn="auto" latinLnBrk="0" hangingPunct="1">
              <a:lnSpc>
                <a:spcPct val="90000"/>
              </a:lnSpc>
              <a:spcBef>
                <a:spcPts val="0"/>
              </a:spcBef>
              <a:spcAft>
                <a:spcPts val="0"/>
              </a:spcAft>
              <a:buClr>
                <a:srgbClr val="000000"/>
              </a:buClr>
              <a:buSzPts val="4400"/>
              <a:buFont typeface="Play"/>
              <a:buNone/>
              <a:tabLst/>
              <a:defRPr/>
            </a:pPr>
            <a:r>
              <a:rPr kumimoji="0" lang="fr-FR" sz="2000" b="1" i="0" u="none" strike="noStrike" kern="0" cap="none" spc="0" normalizeH="0" baseline="0" noProof="0" dirty="0">
                <a:ln>
                  <a:noFill/>
                </a:ln>
                <a:solidFill>
                  <a:srgbClr val="004AAD"/>
                </a:solidFill>
                <a:effectLst/>
                <a:uLnTx/>
                <a:uFillTx/>
                <a:latin typeface="Arial"/>
                <a:ea typeface="Arial"/>
                <a:cs typeface="Arial"/>
                <a:sym typeface="Arial"/>
              </a:rPr>
              <a:t>Appendix 14</a:t>
            </a:r>
            <a:r>
              <a:rPr lang="fr-FR" sz="2000" b="1" dirty="0">
                <a:solidFill>
                  <a:srgbClr val="004AAD"/>
                </a:solidFill>
              </a:rPr>
              <a:t> </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606" name="Google Shape;606;p41" descr="Une image contenant Police, Graphique, logo, graphisme&#10;&#10;Le contenu généré par l’IA peut être incorrect.">
            <a:extLst>
              <a:ext uri="{FF2B5EF4-FFF2-40B4-BE49-F238E27FC236}">
                <a16:creationId xmlns:a16="http://schemas.microsoft.com/office/drawing/2014/main" id="{7ADA42D0-5E8D-8615-8781-1A91C50F1B28}"/>
              </a:ext>
            </a:extLst>
          </p:cNvPr>
          <p:cNvPicPr preferRelativeResize="0"/>
          <p:nvPr/>
        </p:nvPicPr>
        <p:blipFill rotWithShape="1">
          <a:blip r:embed="rId8">
            <a:alphaModFix/>
          </a:blip>
          <a:srcRect/>
          <a:stretch/>
        </p:blipFill>
        <p:spPr>
          <a:xfrm>
            <a:off x="5805463" y="2834951"/>
            <a:ext cx="1791325" cy="826995"/>
          </a:xfrm>
          <a:prstGeom prst="rect">
            <a:avLst/>
          </a:prstGeom>
          <a:noFill/>
          <a:ln>
            <a:noFill/>
          </a:ln>
        </p:spPr>
      </p:pic>
      <p:sp>
        <p:nvSpPr>
          <p:cNvPr id="2" name="Google Shape;605;p41">
            <a:extLst>
              <a:ext uri="{FF2B5EF4-FFF2-40B4-BE49-F238E27FC236}">
                <a16:creationId xmlns:a16="http://schemas.microsoft.com/office/drawing/2014/main" id="{68749462-73D8-A2A2-C1E0-03052C71C04B}"/>
              </a:ext>
            </a:extLst>
          </p:cNvPr>
          <p:cNvSpPr txBox="1"/>
          <p:nvPr/>
        </p:nvSpPr>
        <p:spPr>
          <a:xfrm>
            <a:off x="4426595" y="1962253"/>
            <a:ext cx="4549060" cy="489697"/>
          </a:xfrm>
          <a:prstGeom prst="rect">
            <a:avLst/>
          </a:prstGeom>
          <a:noFill/>
          <a:ln>
            <a:noFill/>
          </a:ln>
        </p:spPr>
        <p:txBody>
          <a:bodyPr spcFirstLastPara="1" wrap="square" lIns="68550" tIns="34275" rIns="68550" bIns="34275" anchor="ctr" anchorCtr="0">
            <a:normAutofit/>
          </a:bodyPr>
          <a:lstStyle/>
          <a:p>
            <a:pPr marL="0" marR="0" lvl="0" indent="0" algn="ctr" defTabSz="914400" rtl="0" eaLnBrk="1" fontAlgn="auto" latinLnBrk="0" hangingPunct="1">
              <a:lnSpc>
                <a:spcPct val="90000"/>
              </a:lnSpc>
              <a:spcBef>
                <a:spcPts val="0"/>
              </a:spcBef>
              <a:spcAft>
                <a:spcPts val="0"/>
              </a:spcAft>
              <a:buClr>
                <a:srgbClr val="000000"/>
              </a:buClr>
              <a:buSzPts val="4400"/>
              <a:buFont typeface="Play"/>
              <a:buNone/>
              <a:tabLst/>
              <a:defRPr/>
            </a:pPr>
            <a:r>
              <a:rPr kumimoji="0" lang="fr-FR" sz="1600" b="1" i="1" u="none" strike="noStrike" kern="0" cap="none" spc="0" normalizeH="0" baseline="0" noProof="0" dirty="0" err="1">
                <a:ln>
                  <a:noFill/>
                </a:ln>
                <a:solidFill>
                  <a:srgbClr val="004AAD"/>
                </a:solidFill>
                <a:effectLst/>
                <a:uLnTx/>
                <a:uFillTx/>
                <a:latin typeface="Arial"/>
                <a:ea typeface="Arial"/>
                <a:cs typeface="Arial"/>
                <a:sym typeface="Arial"/>
              </a:rPr>
              <a:t>Slidedeck</a:t>
            </a:r>
            <a:r>
              <a:rPr kumimoji="0" lang="fr-FR" sz="1600" b="1" i="1" u="none" strike="noStrike" kern="0" cap="none" spc="0" normalizeH="0" baseline="0" noProof="0" dirty="0">
                <a:ln>
                  <a:noFill/>
                </a:ln>
                <a:solidFill>
                  <a:srgbClr val="004AAD"/>
                </a:solidFill>
                <a:effectLst/>
                <a:uLnTx/>
                <a:uFillTx/>
                <a:latin typeface="Arial"/>
                <a:ea typeface="Arial"/>
                <a:cs typeface="Arial"/>
                <a:sym typeface="Arial"/>
              </a:rPr>
              <a:t> – </a:t>
            </a:r>
            <a:r>
              <a:rPr kumimoji="0" lang="fr-FR" sz="1600" b="1" i="1" u="none" strike="noStrike" kern="0" cap="none" spc="0" normalizeH="0" baseline="0" noProof="0" dirty="0" err="1">
                <a:ln>
                  <a:noFill/>
                </a:ln>
                <a:solidFill>
                  <a:srgbClr val="004AAD"/>
                </a:solidFill>
                <a:effectLst/>
                <a:uLnTx/>
                <a:uFillTx/>
                <a:latin typeface="Arial"/>
                <a:ea typeface="Arial"/>
                <a:cs typeface="Arial"/>
                <a:sym typeface="Arial"/>
              </a:rPr>
              <a:t>extended</a:t>
            </a:r>
            <a:r>
              <a:rPr kumimoji="0" lang="fr-FR" sz="1600" b="1" i="1" u="none" strike="noStrike" kern="0" cap="none" spc="0" normalizeH="0" baseline="0" noProof="0" dirty="0">
                <a:ln>
                  <a:noFill/>
                </a:ln>
                <a:solidFill>
                  <a:srgbClr val="004AAD"/>
                </a:solidFill>
                <a:effectLst/>
                <a:uLnTx/>
                <a:uFillTx/>
                <a:latin typeface="Arial"/>
                <a:ea typeface="Arial"/>
                <a:cs typeface="Arial"/>
                <a:sym typeface="Arial"/>
              </a:rPr>
              <a:t> version</a:t>
            </a:r>
            <a:endParaRPr kumimoji="0" sz="1000" b="0" i="1"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3" name="Picture 2" descr="linkedin-icon-logo-png-transparent | OpenVisual FX">
            <a:extLst>
              <a:ext uri="{FF2B5EF4-FFF2-40B4-BE49-F238E27FC236}">
                <a16:creationId xmlns:a16="http://schemas.microsoft.com/office/drawing/2014/main" id="{5512BD0B-F6C7-14F4-24E4-1D08EE26214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65102" y="4661002"/>
            <a:ext cx="316857" cy="31685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EA456A35-2EC3-1FD2-C9F0-1EFD45EFFDBD}"/>
              </a:ext>
            </a:extLst>
          </p:cNvPr>
          <p:cNvPicPr>
            <a:picLocks noChangeAspect="1"/>
          </p:cNvPicPr>
          <p:nvPr/>
        </p:nvPicPr>
        <p:blipFill>
          <a:blip r:embed="rId10"/>
          <a:stretch>
            <a:fillRect/>
          </a:stretch>
        </p:blipFill>
        <p:spPr>
          <a:xfrm>
            <a:off x="7100469" y="4661002"/>
            <a:ext cx="316857" cy="316857"/>
          </a:xfrm>
          <a:prstGeom prst="rect">
            <a:avLst/>
          </a:prstGeom>
        </p:spPr>
      </p:pic>
    </p:spTree>
    <p:extLst>
      <p:ext uri="{BB962C8B-B14F-4D97-AF65-F5344CB8AC3E}">
        <p14:creationId xmlns:p14="http://schemas.microsoft.com/office/powerpoint/2010/main" val="2615376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5">
          <a:extLst>
            <a:ext uri="{FF2B5EF4-FFF2-40B4-BE49-F238E27FC236}">
              <a16:creationId xmlns:a16="http://schemas.microsoft.com/office/drawing/2014/main" id="{A54B85BB-248B-D0E5-03C7-73E6C28DC33D}"/>
            </a:ext>
          </a:extLst>
        </p:cNvPr>
        <p:cNvGrpSpPr/>
        <p:nvPr/>
      </p:nvGrpSpPr>
      <p:grpSpPr>
        <a:xfrm>
          <a:off x="0" y="0"/>
          <a:ext cx="0" cy="0"/>
          <a:chOff x="0" y="0"/>
          <a:chExt cx="0" cy="0"/>
        </a:xfrm>
      </p:grpSpPr>
      <p:sp>
        <p:nvSpPr>
          <p:cNvPr id="406" name="Google Shape;406;g35f5681e131_0_0">
            <a:extLst>
              <a:ext uri="{FF2B5EF4-FFF2-40B4-BE49-F238E27FC236}">
                <a16:creationId xmlns:a16="http://schemas.microsoft.com/office/drawing/2014/main" id="{807EEDE0-8EFF-7155-76DE-CCBDA6484602}"/>
              </a:ext>
            </a:extLst>
          </p:cNvPr>
          <p:cNvSpPr txBox="1">
            <a:spLocks noGrp="1"/>
          </p:cNvSpPr>
          <p:nvPr>
            <p:ph type="title"/>
          </p:nvPr>
        </p:nvSpPr>
        <p:spPr>
          <a:xfrm>
            <a:off x="391106" y="256722"/>
            <a:ext cx="7886700" cy="740100"/>
          </a:xfrm>
          <a:prstGeom prst="rect">
            <a:avLst/>
          </a:prstGeom>
          <a:noFill/>
          <a:ln>
            <a:noFill/>
          </a:ln>
        </p:spPr>
        <p:txBody>
          <a:bodyPr spcFirstLastPara="1" wrap="square" lIns="68550" tIns="34275" rIns="68550" bIns="34275" anchor="ctr" anchorCtr="0">
            <a:normAutofit/>
          </a:bodyPr>
          <a:lstStyle/>
          <a:p>
            <a:pPr marL="0" lvl="0" indent="0" algn="l" rtl="0">
              <a:lnSpc>
                <a:spcPct val="90000"/>
              </a:lnSpc>
              <a:spcBef>
                <a:spcPts val="0"/>
              </a:spcBef>
              <a:spcAft>
                <a:spcPts val="0"/>
              </a:spcAft>
              <a:buSzPts val="4400"/>
              <a:buNone/>
            </a:pPr>
            <a:r>
              <a:rPr lang="fr-FR" sz="2800" b="1" dirty="0" err="1">
                <a:solidFill>
                  <a:srgbClr val="004AAD"/>
                </a:solidFill>
                <a:latin typeface="Cocomat pro"/>
                <a:ea typeface="Arial"/>
                <a:cs typeface="Arial"/>
                <a:sym typeface="Arial"/>
              </a:rPr>
              <a:t>Why</a:t>
            </a:r>
            <a:r>
              <a:rPr lang="fr-FR" sz="2800" b="1" dirty="0">
                <a:solidFill>
                  <a:srgbClr val="004AAD"/>
                </a:solidFill>
                <a:latin typeface="Cocomat pro"/>
                <a:ea typeface="Arial"/>
                <a:cs typeface="Arial"/>
                <a:sym typeface="Arial"/>
              </a:rPr>
              <a:t> </a:t>
            </a:r>
            <a:r>
              <a:rPr lang="fr-FR" sz="2800" b="1" dirty="0" err="1">
                <a:solidFill>
                  <a:srgbClr val="004AAD"/>
                </a:solidFill>
                <a:latin typeface="Cocomat pro"/>
                <a:ea typeface="Arial"/>
                <a:cs typeface="Arial"/>
                <a:sym typeface="Arial"/>
              </a:rPr>
              <a:t>now</a:t>
            </a:r>
            <a:r>
              <a:rPr lang="fr-FR" sz="2800" b="1" dirty="0">
                <a:solidFill>
                  <a:srgbClr val="004AAD"/>
                </a:solidFill>
                <a:latin typeface="Cocomat pro"/>
                <a:ea typeface="Arial"/>
                <a:cs typeface="Arial"/>
                <a:sym typeface="Arial"/>
              </a:rPr>
              <a:t> ? </a:t>
            </a:r>
            <a:endParaRPr sz="2800" b="1" dirty="0">
              <a:solidFill>
                <a:srgbClr val="004AAD"/>
              </a:solidFill>
              <a:latin typeface="Cocomat pro"/>
              <a:ea typeface="Arial"/>
              <a:cs typeface="Arial"/>
              <a:sym typeface="Arial"/>
            </a:endParaRPr>
          </a:p>
        </p:txBody>
      </p:sp>
      <p:cxnSp>
        <p:nvCxnSpPr>
          <p:cNvPr id="407" name="Google Shape;407;g35f5681e131_0_0">
            <a:extLst>
              <a:ext uri="{FF2B5EF4-FFF2-40B4-BE49-F238E27FC236}">
                <a16:creationId xmlns:a16="http://schemas.microsoft.com/office/drawing/2014/main" id="{2E7E4CBD-B06D-C281-977A-FCEE47217969}"/>
              </a:ext>
            </a:extLst>
          </p:cNvPr>
          <p:cNvCxnSpPr/>
          <p:nvPr/>
        </p:nvCxnSpPr>
        <p:spPr>
          <a:xfrm>
            <a:off x="444031" y="917064"/>
            <a:ext cx="8037000" cy="0"/>
          </a:xfrm>
          <a:prstGeom prst="straightConnector1">
            <a:avLst/>
          </a:prstGeom>
          <a:noFill/>
          <a:ln w="28575" cap="flat" cmpd="sng">
            <a:solidFill>
              <a:srgbClr val="004AAD"/>
            </a:solidFill>
            <a:prstDash val="solid"/>
            <a:round/>
            <a:headEnd type="none" w="sm" len="sm"/>
            <a:tailEnd type="none" w="sm" len="sm"/>
          </a:ln>
        </p:spPr>
      </p:cxnSp>
      <p:pic>
        <p:nvPicPr>
          <p:cNvPr id="408" name="Google Shape;408;g35f5681e131_0_0" title="Re-New (1).png">
            <a:extLst>
              <a:ext uri="{FF2B5EF4-FFF2-40B4-BE49-F238E27FC236}">
                <a16:creationId xmlns:a16="http://schemas.microsoft.com/office/drawing/2014/main" id="{DD330931-657C-9452-DF7B-269BCDAF94D0}"/>
              </a:ext>
            </a:extLst>
          </p:cNvPr>
          <p:cNvPicPr preferRelativeResize="0"/>
          <p:nvPr/>
        </p:nvPicPr>
        <p:blipFill rotWithShape="1">
          <a:blip r:embed="rId3">
            <a:alphaModFix/>
          </a:blip>
          <a:srcRect l="10828" t="16013" r="13660" b="13003"/>
          <a:stretch/>
        </p:blipFill>
        <p:spPr>
          <a:xfrm>
            <a:off x="8277806" y="39696"/>
            <a:ext cx="832267" cy="782356"/>
          </a:xfrm>
          <a:prstGeom prst="rect">
            <a:avLst/>
          </a:prstGeom>
          <a:noFill/>
          <a:ln>
            <a:noFill/>
          </a:ln>
        </p:spPr>
      </p:pic>
      <p:sp>
        <p:nvSpPr>
          <p:cNvPr id="409" name="Google Shape;409;g35f5681e131_0_0">
            <a:extLst>
              <a:ext uri="{FF2B5EF4-FFF2-40B4-BE49-F238E27FC236}">
                <a16:creationId xmlns:a16="http://schemas.microsoft.com/office/drawing/2014/main" id="{3E8BD50D-0C52-1D9E-2397-D641A161709F}"/>
              </a:ext>
            </a:extLst>
          </p:cNvPr>
          <p:cNvSpPr txBox="1"/>
          <p:nvPr/>
        </p:nvSpPr>
        <p:spPr>
          <a:xfrm>
            <a:off x="341354" y="1038086"/>
            <a:ext cx="8310600" cy="769500"/>
          </a:xfrm>
          <a:prstGeom prst="rect">
            <a:avLst/>
          </a:prstGeom>
          <a:noFill/>
          <a:ln>
            <a:noFill/>
          </a:ln>
        </p:spPr>
        <p:txBody>
          <a:bodyPr spcFirstLastPara="1" wrap="square" lIns="68550" tIns="34275" rIns="68550" bIns="34275" anchor="ctr" anchorCtr="0">
            <a:normAutofit fontScale="55000" lnSpcReduction="20000"/>
          </a:bodyPr>
          <a:lstStyle/>
          <a:p>
            <a:pPr marL="0" marR="0" lvl="0" indent="0" algn="ctr" rtl="0">
              <a:lnSpc>
                <a:spcPct val="120000"/>
              </a:lnSpc>
              <a:spcBef>
                <a:spcPts val="0"/>
              </a:spcBef>
              <a:spcAft>
                <a:spcPts val="0"/>
              </a:spcAft>
              <a:buClr>
                <a:schemeClr val="dk1"/>
              </a:buClr>
              <a:buSzPct val="202764"/>
              <a:buFont typeface="Play"/>
              <a:buNone/>
            </a:pPr>
            <a:r>
              <a:rPr lang="fr-FR" sz="3700" i="1" u="none" strike="noStrike" cap="none" dirty="0">
                <a:solidFill>
                  <a:srgbClr val="478473"/>
                </a:solidFill>
                <a:latin typeface="Cocomat pro"/>
                <a:sym typeface="Arial"/>
              </a:rPr>
              <a:t>The </a:t>
            </a:r>
            <a:r>
              <a:rPr lang="fr-FR" sz="3700" i="1" u="none" strike="noStrike" cap="none" dirty="0" err="1">
                <a:solidFill>
                  <a:srgbClr val="478473"/>
                </a:solidFill>
                <a:latin typeface="Cocomat pro"/>
                <a:sym typeface="Arial"/>
              </a:rPr>
              <a:t>perfect</a:t>
            </a:r>
            <a:r>
              <a:rPr lang="fr-FR" sz="3700" i="1" u="none" strike="noStrike" cap="none" dirty="0">
                <a:solidFill>
                  <a:srgbClr val="478473"/>
                </a:solidFill>
                <a:latin typeface="Cocomat pro"/>
                <a:sym typeface="Arial"/>
              </a:rPr>
              <a:t> </a:t>
            </a:r>
            <a:r>
              <a:rPr lang="fr-FR" sz="3700" i="1" u="none" strike="noStrike" cap="none" dirty="0" err="1">
                <a:solidFill>
                  <a:srgbClr val="478473"/>
                </a:solidFill>
                <a:latin typeface="Cocomat pro"/>
                <a:sym typeface="Arial"/>
              </a:rPr>
              <a:t>storm</a:t>
            </a:r>
            <a:r>
              <a:rPr lang="fr-FR" sz="3700" i="1" u="none" strike="noStrike" cap="none" dirty="0">
                <a:solidFill>
                  <a:srgbClr val="478473"/>
                </a:solidFill>
                <a:latin typeface="Cocomat pro"/>
                <a:sym typeface="Arial"/>
              </a:rPr>
              <a:t> for SME transmission: </a:t>
            </a:r>
            <a:r>
              <a:rPr lang="fr-FR" sz="3700" i="1" u="none" strike="noStrike" cap="none" dirty="0" err="1">
                <a:solidFill>
                  <a:srgbClr val="478473"/>
                </a:solidFill>
                <a:latin typeface="Cocomat pro"/>
                <a:sym typeface="Arial"/>
              </a:rPr>
              <a:t>we</a:t>
            </a:r>
            <a:r>
              <a:rPr lang="fr-FR" sz="3700" i="1" u="none" strike="noStrike" cap="none" dirty="0">
                <a:solidFill>
                  <a:srgbClr val="478473"/>
                </a:solidFill>
                <a:latin typeface="Cocomat pro"/>
                <a:sym typeface="Arial"/>
              </a:rPr>
              <a:t> are at the </a:t>
            </a:r>
            <a:r>
              <a:rPr lang="fr-FR" sz="3700" i="1" u="none" strike="noStrike" cap="none" dirty="0" err="1">
                <a:solidFill>
                  <a:srgbClr val="478473"/>
                </a:solidFill>
                <a:latin typeface="Cocomat pro"/>
                <a:sym typeface="Arial"/>
              </a:rPr>
              <a:t>crossroads</a:t>
            </a:r>
            <a:r>
              <a:rPr lang="fr-FR" sz="3700" i="1" u="none" strike="noStrike" cap="none" dirty="0">
                <a:solidFill>
                  <a:srgbClr val="478473"/>
                </a:solidFill>
                <a:latin typeface="Cocomat pro"/>
                <a:sym typeface="Arial"/>
              </a:rPr>
              <a:t> of </a:t>
            </a:r>
            <a:r>
              <a:rPr lang="fr-FR" sz="3700" i="1" u="none" strike="noStrike" cap="none" dirty="0" err="1">
                <a:solidFill>
                  <a:srgbClr val="478473"/>
                </a:solidFill>
                <a:latin typeface="Cocomat pro"/>
                <a:sym typeface="Arial"/>
              </a:rPr>
              <a:t>several</a:t>
            </a:r>
            <a:r>
              <a:rPr lang="fr-FR" sz="3700" i="1" u="none" strike="noStrike" cap="none" dirty="0">
                <a:solidFill>
                  <a:srgbClr val="478473"/>
                </a:solidFill>
                <a:latin typeface="Cocomat pro"/>
                <a:sym typeface="Arial"/>
              </a:rPr>
              <a:t> </a:t>
            </a:r>
            <a:r>
              <a:rPr lang="fr-FR" sz="3700" i="1" u="none" strike="noStrike" cap="none" dirty="0" err="1">
                <a:solidFill>
                  <a:srgbClr val="478473"/>
                </a:solidFill>
                <a:latin typeface="Cocomat pro"/>
                <a:sym typeface="Arial"/>
              </a:rPr>
              <a:t>powerful</a:t>
            </a:r>
            <a:r>
              <a:rPr lang="fr-FR" sz="3700" i="1" u="none" strike="noStrike" cap="none" dirty="0">
                <a:solidFill>
                  <a:srgbClr val="478473"/>
                </a:solidFill>
                <a:latin typeface="Cocomat pro"/>
                <a:sym typeface="Arial"/>
              </a:rPr>
              <a:t> trends, and the </a:t>
            </a:r>
            <a:r>
              <a:rPr lang="fr-FR" sz="3800" i="1" u="none" strike="noStrike" cap="none" dirty="0">
                <a:solidFill>
                  <a:srgbClr val="478473"/>
                </a:solidFill>
                <a:latin typeface="Cocomat pro"/>
                <a:sym typeface="Arial"/>
              </a:rPr>
              <a:t>process</a:t>
            </a:r>
            <a:r>
              <a:rPr lang="fr-FR" sz="3700" i="1" u="none" strike="noStrike" cap="none" dirty="0">
                <a:solidFill>
                  <a:srgbClr val="478473"/>
                </a:solidFill>
                <a:latin typeface="Cocomat pro"/>
                <a:sym typeface="Arial"/>
              </a:rPr>
              <a:t> </a:t>
            </a:r>
            <a:r>
              <a:rPr lang="fr-FR" sz="3700" i="1" u="none" strike="noStrike" cap="none" dirty="0" err="1">
                <a:solidFill>
                  <a:srgbClr val="478473"/>
                </a:solidFill>
                <a:latin typeface="Cocomat pro"/>
                <a:sym typeface="Arial"/>
              </a:rPr>
              <a:t>remains</a:t>
            </a:r>
            <a:r>
              <a:rPr lang="fr-FR" sz="3700" i="1" u="none" strike="noStrike" cap="none" dirty="0">
                <a:solidFill>
                  <a:srgbClr val="478473"/>
                </a:solidFill>
                <a:latin typeface="Cocomat pro"/>
                <a:sym typeface="Arial"/>
              </a:rPr>
              <a:t> </a:t>
            </a:r>
            <a:r>
              <a:rPr lang="fr-FR" sz="3700" i="1" u="none" strike="noStrike" cap="none" dirty="0" err="1">
                <a:solidFill>
                  <a:srgbClr val="478473"/>
                </a:solidFill>
                <a:latin typeface="Cocomat pro"/>
                <a:sym typeface="Arial"/>
              </a:rPr>
              <a:t>complex</a:t>
            </a:r>
            <a:r>
              <a:rPr lang="fr-FR" sz="3700" i="1" u="none" strike="noStrike" cap="none" dirty="0">
                <a:solidFill>
                  <a:srgbClr val="478473"/>
                </a:solidFill>
                <a:latin typeface="Cocomat pro"/>
                <a:sym typeface="Arial"/>
              </a:rPr>
              <a:t> and </a:t>
            </a:r>
            <a:r>
              <a:rPr lang="fr-FR" sz="3800" i="1" u="none" strike="noStrike" cap="none" dirty="0" err="1">
                <a:solidFill>
                  <a:srgbClr val="478473"/>
                </a:solidFill>
                <a:latin typeface="Cocomat pro"/>
                <a:sym typeface="Arial"/>
              </a:rPr>
              <a:t>under-served</a:t>
            </a:r>
            <a:r>
              <a:rPr lang="fr-FR" sz="2800" i="1" u="none" strike="noStrike" cap="none" dirty="0">
                <a:solidFill>
                  <a:srgbClr val="478473"/>
                </a:solidFill>
                <a:latin typeface="Cocomat pro"/>
                <a:sym typeface="Arial"/>
              </a:rPr>
              <a:t>.</a:t>
            </a:r>
            <a:endParaRPr sz="2800" i="1" u="none" strike="noStrike" cap="none" dirty="0">
              <a:solidFill>
                <a:srgbClr val="478473"/>
              </a:solidFill>
              <a:latin typeface="Cocomat pro"/>
              <a:sym typeface="Arial"/>
            </a:endParaRPr>
          </a:p>
        </p:txBody>
      </p:sp>
      <p:grpSp>
        <p:nvGrpSpPr>
          <p:cNvPr id="410" name="Google Shape;410;g35f5681e131_0_0">
            <a:extLst>
              <a:ext uri="{FF2B5EF4-FFF2-40B4-BE49-F238E27FC236}">
                <a16:creationId xmlns:a16="http://schemas.microsoft.com/office/drawing/2014/main" id="{E888BF07-241F-0C08-7673-BDA369DD2D1D}"/>
              </a:ext>
            </a:extLst>
          </p:cNvPr>
          <p:cNvGrpSpPr/>
          <p:nvPr/>
        </p:nvGrpSpPr>
        <p:grpSpPr>
          <a:xfrm>
            <a:off x="3218093" y="2023676"/>
            <a:ext cx="2707814" cy="2700000"/>
            <a:chOff x="3061981" y="1928662"/>
            <a:chExt cx="2707814" cy="2700000"/>
          </a:xfrm>
        </p:grpSpPr>
        <p:sp>
          <p:nvSpPr>
            <p:cNvPr id="411" name="Google Shape;411;g35f5681e131_0_0">
              <a:extLst>
                <a:ext uri="{FF2B5EF4-FFF2-40B4-BE49-F238E27FC236}">
                  <a16:creationId xmlns:a16="http://schemas.microsoft.com/office/drawing/2014/main" id="{60834A8C-B6F7-33E4-DF57-DE83B0D250BA}"/>
                </a:ext>
              </a:extLst>
            </p:cNvPr>
            <p:cNvSpPr/>
            <p:nvPr/>
          </p:nvSpPr>
          <p:spPr>
            <a:xfrm>
              <a:off x="3061981" y="1928662"/>
              <a:ext cx="2700000" cy="27000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Cocomat pro"/>
                <a:sym typeface="Arial"/>
              </a:endParaRPr>
            </a:p>
          </p:txBody>
        </p:sp>
        <p:sp>
          <p:nvSpPr>
            <p:cNvPr id="412" name="Google Shape;412;g35f5681e131_0_0">
              <a:extLst>
                <a:ext uri="{FF2B5EF4-FFF2-40B4-BE49-F238E27FC236}">
                  <a16:creationId xmlns:a16="http://schemas.microsoft.com/office/drawing/2014/main" id="{9501AB54-65E3-CB28-0C74-B2CDDB367602}"/>
                </a:ext>
              </a:extLst>
            </p:cNvPr>
            <p:cNvSpPr/>
            <p:nvPr/>
          </p:nvSpPr>
          <p:spPr>
            <a:xfrm>
              <a:off x="3061981" y="1928662"/>
              <a:ext cx="2700000" cy="2700000"/>
            </a:xfrm>
            <a:prstGeom prst="pie">
              <a:avLst>
                <a:gd name="adj1" fmla="val 0"/>
                <a:gd name="adj2" fmla="val 16200000"/>
              </a:avLst>
            </a:prstGeom>
            <a:solidFill>
              <a:srgbClr val="47847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Cocomat pro"/>
                <a:sym typeface="Arial"/>
              </a:endParaRPr>
            </a:p>
          </p:txBody>
        </p:sp>
        <p:sp>
          <p:nvSpPr>
            <p:cNvPr id="413" name="Google Shape;413;g35f5681e131_0_0">
              <a:extLst>
                <a:ext uri="{FF2B5EF4-FFF2-40B4-BE49-F238E27FC236}">
                  <a16:creationId xmlns:a16="http://schemas.microsoft.com/office/drawing/2014/main" id="{E56A392F-8A07-1DBC-AB50-C6F2FD8851A8}"/>
                </a:ext>
              </a:extLst>
            </p:cNvPr>
            <p:cNvSpPr/>
            <p:nvPr/>
          </p:nvSpPr>
          <p:spPr>
            <a:xfrm>
              <a:off x="3062634" y="1928662"/>
              <a:ext cx="2700000" cy="2700000"/>
            </a:xfrm>
            <a:prstGeom prst="pie">
              <a:avLst>
                <a:gd name="adj1" fmla="val 0"/>
                <a:gd name="adj2" fmla="val 10757764"/>
              </a:avLst>
            </a:prstGeom>
            <a:solidFill>
              <a:srgbClr val="004A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Cocomat pro"/>
                <a:sym typeface="Arial"/>
              </a:endParaRPr>
            </a:p>
          </p:txBody>
        </p:sp>
        <p:sp>
          <p:nvSpPr>
            <p:cNvPr id="414" name="Google Shape;414;g35f5681e131_0_0">
              <a:extLst>
                <a:ext uri="{FF2B5EF4-FFF2-40B4-BE49-F238E27FC236}">
                  <a16:creationId xmlns:a16="http://schemas.microsoft.com/office/drawing/2014/main" id="{A486A48B-CE6E-8D5F-5777-4439CB386AB5}"/>
                </a:ext>
              </a:extLst>
            </p:cNvPr>
            <p:cNvSpPr/>
            <p:nvPr/>
          </p:nvSpPr>
          <p:spPr>
            <a:xfrm>
              <a:off x="3069795" y="1928662"/>
              <a:ext cx="2700000" cy="2700000"/>
            </a:xfrm>
            <a:prstGeom prst="pie">
              <a:avLst>
                <a:gd name="adj1" fmla="val 0"/>
                <a:gd name="adj2" fmla="val 5343189"/>
              </a:avLst>
            </a:prstGeom>
            <a:solidFill>
              <a:srgbClr val="4892D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Cocomat pro"/>
                <a:sym typeface="Arial"/>
              </a:endParaRPr>
            </a:p>
          </p:txBody>
        </p:sp>
      </p:grpSp>
      <p:sp>
        <p:nvSpPr>
          <p:cNvPr id="415" name="Google Shape;415;g35f5681e131_0_0">
            <a:extLst>
              <a:ext uri="{FF2B5EF4-FFF2-40B4-BE49-F238E27FC236}">
                <a16:creationId xmlns:a16="http://schemas.microsoft.com/office/drawing/2014/main" id="{8D59957A-9DBA-E98A-67BC-D90AFFFE99E7}"/>
              </a:ext>
            </a:extLst>
          </p:cNvPr>
          <p:cNvSpPr txBox="1"/>
          <p:nvPr/>
        </p:nvSpPr>
        <p:spPr>
          <a:xfrm>
            <a:off x="3457332" y="2527167"/>
            <a:ext cx="1110900" cy="450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500"/>
              </a:spcBef>
              <a:spcAft>
                <a:spcPts val="0"/>
              </a:spcAft>
              <a:buClr>
                <a:srgbClr val="A58E7C"/>
              </a:buClr>
              <a:buSzPts val="2800"/>
              <a:buFont typeface="Arial"/>
              <a:buNone/>
            </a:pPr>
            <a:r>
              <a:rPr lang="fr-FR" sz="1000" b="1" i="0" u="none" strike="noStrike" cap="none" dirty="0">
                <a:solidFill>
                  <a:schemeClr val="lt1"/>
                </a:solidFill>
                <a:latin typeface="Cocomat pro"/>
                <a:sym typeface="Arial"/>
              </a:rPr>
              <a:t>DEMOGRAPHIC TRENDS</a:t>
            </a:r>
            <a:endParaRPr sz="1050" b="0" i="0" u="none" strike="noStrike" cap="none" dirty="0">
              <a:solidFill>
                <a:schemeClr val="lt1"/>
              </a:solidFill>
              <a:latin typeface="Cocomat pro"/>
              <a:sym typeface="Arial"/>
            </a:endParaRPr>
          </a:p>
          <a:p>
            <a:pPr marL="0" marR="0" lvl="0" indent="0" algn="ctr" rtl="0">
              <a:lnSpc>
                <a:spcPct val="100000"/>
              </a:lnSpc>
              <a:spcBef>
                <a:spcPts val="500"/>
              </a:spcBef>
              <a:spcAft>
                <a:spcPts val="0"/>
              </a:spcAft>
              <a:buClr>
                <a:srgbClr val="A58E7C"/>
              </a:buClr>
              <a:buSzPts val="2800"/>
              <a:buFont typeface="Arial"/>
              <a:buNone/>
            </a:pPr>
            <a:endParaRPr sz="700" b="1" i="0" u="none" strike="noStrike" cap="none" dirty="0">
              <a:solidFill>
                <a:schemeClr val="lt1"/>
              </a:solidFill>
              <a:latin typeface="Cocomat pro"/>
              <a:sym typeface="Arial"/>
            </a:endParaRPr>
          </a:p>
        </p:txBody>
      </p:sp>
      <p:sp>
        <p:nvSpPr>
          <p:cNvPr id="416" name="Google Shape;416;g35f5681e131_0_0">
            <a:extLst>
              <a:ext uri="{FF2B5EF4-FFF2-40B4-BE49-F238E27FC236}">
                <a16:creationId xmlns:a16="http://schemas.microsoft.com/office/drawing/2014/main" id="{F90224B4-A9CC-18FB-FF1F-B6AE6CDFA2E9}"/>
              </a:ext>
            </a:extLst>
          </p:cNvPr>
          <p:cNvSpPr txBox="1"/>
          <p:nvPr/>
        </p:nvSpPr>
        <p:spPr>
          <a:xfrm>
            <a:off x="444031" y="2550158"/>
            <a:ext cx="2538104" cy="315906"/>
          </a:xfrm>
          <a:prstGeom prst="rect">
            <a:avLst/>
          </a:prstGeom>
          <a:noFill/>
          <a:ln>
            <a:noFill/>
          </a:ln>
        </p:spPr>
        <p:txBody>
          <a:bodyPr spcFirstLastPara="1" wrap="square" lIns="0" tIns="0" rIns="0" bIns="0" anchor="t" anchorCtr="0">
            <a:noAutofit/>
          </a:bodyPr>
          <a:lstStyle/>
          <a:p>
            <a:pPr marR="0" lvl="0" algn="ctr" rtl="0">
              <a:lnSpc>
                <a:spcPct val="100000"/>
              </a:lnSpc>
              <a:spcBef>
                <a:spcPts val="300"/>
              </a:spcBef>
              <a:spcAft>
                <a:spcPts val="0"/>
              </a:spcAft>
              <a:buClr>
                <a:srgbClr val="004AAD"/>
              </a:buClr>
              <a:buSzPts val="1000"/>
            </a:pPr>
            <a:r>
              <a:rPr lang="fr-FR" sz="1800" b="1" i="0" u="none" strike="noStrike" cap="none" dirty="0">
                <a:solidFill>
                  <a:srgbClr val="004AAD"/>
                </a:solidFill>
                <a:latin typeface="Cocomat pro"/>
                <a:sym typeface="Arial"/>
              </a:rPr>
              <a:t>65% </a:t>
            </a:r>
            <a:r>
              <a:rPr lang="fr-FR" sz="1800" b="1" i="0" u="none" strike="noStrike" cap="none" dirty="0" err="1">
                <a:solidFill>
                  <a:srgbClr val="004AAD"/>
                </a:solidFill>
                <a:latin typeface="Cocomat pro"/>
                <a:sym typeface="Arial"/>
              </a:rPr>
              <a:t>owners</a:t>
            </a:r>
            <a:r>
              <a:rPr lang="fr-FR" sz="1800" b="1" i="0" u="none" strike="noStrike" cap="none" dirty="0">
                <a:solidFill>
                  <a:srgbClr val="004AAD"/>
                </a:solidFill>
                <a:latin typeface="Cocomat pro"/>
                <a:sym typeface="Arial"/>
              </a:rPr>
              <a:t> &gt; 60 in 2030</a:t>
            </a:r>
            <a:endParaRPr sz="3200" dirty="0">
              <a:solidFill>
                <a:srgbClr val="004AAD"/>
              </a:solidFill>
              <a:latin typeface="Cocomat pro"/>
            </a:endParaRPr>
          </a:p>
        </p:txBody>
      </p:sp>
      <p:pic>
        <p:nvPicPr>
          <p:cNvPr id="417" name="Google Shape;417;g35f5681e131_0_0" descr="Grafico a barre con andamento discendente con riempimento a tinta unita">
            <a:extLst>
              <a:ext uri="{FF2B5EF4-FFF2-40B4-BE49-F238E27FC236}">
                <a16:creationId xmlns:a16="http://schemas.microsoft.com/office/drawing/2014/main" id="{D5845C4D-958A-35DD-55CC-15588F613183}"/>
              </a:ext>
            </a:extLst>
          </p:cNvPr>
          <p:cNvPicPr preferRelativeResize="0"/>
          <p:nvPr/>
        </p:nvPicPr>
        <p:blipFill rotWithShape="1">
          <a:blip r:embed="rId4">
            <a:alphaModFix/>
          </a:blip>
          <a:srcRect/>
          <a:stretch/>
        </p:blipFill>
        <p:spPr>
          <a:xfrm>
            <a:off x="3832712" y="2919038"/>
            <a:ext cx="360000" cy="360000"/>
          </a:xfrm>
          <a:prstGeom prst="rect">
            <a:avLst/>
          </a:prstGeom>
          <a:noFill/>
          <a:ln>
            <a:noFill/>
          </a:ln>
        </p:spPr>
      </p:pic>
      <p:sp>
        <p:nvSpPr>
          <p:cNvPr id="418" name="Google Shape;418;g35f5681e131_0_0">
            <a:extLst>
              <a:ext uri="{FF2B5EF4-FFF2-40B4-BE49-F238E27FC236}">
                <a16:creationId xmlns:a16="http://schemas.microsoft.com/office/drawing/2014/main" id="{6C079B31-367C-F4CE-3ECC-3ED2D536F381}"/>
              </a:ext>
            </a:extLst>
          </p:cNvPr>
          <p:cNvSpPr txBox="1"/>
          <p:nvPr/>
        </p:nvSpPr>
        <p:spPr>
          <a:xfrm>
            <a:off x="4575254" y="2527167"/>
            <a:ext cx="1110900" cy="450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500"/>
              </a:spcBef>
              <a:spcAft>
                <a:spcPts val="0"/>
              </a:spcAft>
              <a:buClr>
                <a:srgbClr val="A58E7C"/>
              </a:buClr>
              <a:buSzPts val="2800"/>
              <a:buFont typeface="Arial"/>
              <a:buNone/>
            </a:pPr>
            <a:r>
              <a:rPr lang="fr-FR" sz="1000" b="1" i="0" u="none" strike="noStrike" cap="none" dirty="0">
                <a:solidFill>
                  <a:schemeClr val="lt1"/>
                </a:solidFill>
                <a:latin typeface="Cocomat pro"/>
                <a:sym typeface="Arial"/>
              </a:rPr>
              <a:t>SUCCESSION WAVE</a:t>
            </a:r>
            <a:endParaRPr sz="1050" b="0" i="0" u="none" strike="noStrike" cap="none" dirty="0">
              <a:solidFill>
                <a:schemeClr val="lt1"/>
              </a:solidFill>
              <a:latin typeface="Cocomat pro"/>
              <a:sym typeface="Arial"/>
            </a:endParaRPr>
          </a:p>
          <a:p>
            <a:pPr marL="0" marR="0" lvl="0" indent="0" algn="ctr" rtl="0">
              <a:lnSpc>
                <a:spcPct val="100000"/>
              </a:lnSpc>
              <a:spcBef>
                <a:spcPts val="500"/>
              </a:spcBef>
              <a:spcAft>
                <a:spcPts val="0"/>
              </a:spcAft>
              <a:buClr>
                <a:srgbClr val="A58E7C"/>
              </a:buClr>
              <a:buSzPts val="2800"/>
              <a:buFont typeface="Arial"/>
              <a:buNone/>
            </a:pPr>
            <a:endParaRPr sz="700" b="1" i="0" u="none" strike="noStrike" cap="none" dirty="0">
              <a:solidFill>
                <a:schemeClr val="lt1"/>
              </a:solidFill>
              <a:latin typeface="Cocomat pro"/>
              <a:sym typeface="Arial"/>
            </a:endParaRPr>
          </a:p>
        </p:txBody>
      </p:sp>
      <p:sp>
        <p:nvSpPr>
          <p:cNvPr id="419" name="Google Shape;419;g35f5681e131_0_0">
            <a:extLst>
              <a:ext uri="{FF2B5EF4-FFF2-40B4-BE49-F238E27FC236}">
                <a16:creationId xmlns:a16="http://schemas.microsoft.com/office/drawing/2014/main" id="{51856FA8-4151-1BBE-9B2D-1979017280B9}"/>
              </a:ext>
            </a:extLst>
          </p:cNvPr>
          <p:cNvSpPr txBox="1"/>
          <p:nvPr/>
        </p:nvSpPr>
        <p:spPr>
          <a:xfrm>
            <a:off x="6004411" y="2430988"/>
            <a:ext cx="2538104" cy="281524"/>
          </a:xfrm>
          <a:prstGeom prst="rect">
            <a:avLst/>
          </a:prstGeom>
          <a:noFill/>
          <a:ln>
            <a:noFill/>
          </a:ln>
        </p:spPr>
        <p:txBody>
          <a:bodyPr spcFirstLastPara="1" wrap="square" lIns="0" tIns="0" rIns="0" bIns="0" anchor="t" anchorCtr="0">
            <a:noAutofit/>
          </a:bodyPr>
          <a:lstStyle/>
          <a:p>
            <a:pPr algn="ctr">
              <a:spcBef>
                <a:spcPts val="300"/>
              </a:spcBef>
              <a:buClr>
                <a:srgbClr val="004AAD"/>
              </a:buClr>
              <a:buSzPts val="1000"/>
            </a:pPr>
            <a:r>
              <a:rPr lang="fr-FR" sz="1800" b="1" dirty="0">
                <a:solidFill>
                  <a:srgbClr val="004AAD"/>
                </a:solidFill>
                <a:latin typeface="Cocomat pro"/>
              </a:rPr>
              <a:t>40% French </a:t>
            </a:r>
            <a:r>
              <a:rPr lang="fr-FR" sz="1800" b="1" dirty="0" err="1">
                <a:solidFill>
                  <a:srgbClr val="004AAD"/>
                </a:solidFill>
                <a:latin typeface="Cocomat pro"/>
              </a:rPr>
              <a:t>SMEs</a:t>
            </a:r>
            <a:r>
              <a:rPr lang="fr-FR" sz="1800" b="1" dirty="0">
                <a:solidFill>
                  <a:srgbClr val="004AAD"/>
                </a:solidFill>
                <a:latin typeface="Cocomat pro"/>
              </a:rPr>
              <a:t> </a:t>
            </a:r>
            <a:r>
              <a:rPr lang="fr-FR" sz="1800" b="1" dirty="0" err="1">
                <a:solidFill>
                  <a:srgbClr val="004AAD"/>
                </a:solidFill>
                <a:latin typeface="Cocomat pro"/>
              </a:rPr>
              <a:t>without</a:t>
            </a:r>
            <a:r>
              <a:rPr lang="fr-FR" sz="1800" b="1" dirty="0">
                <a:solidFill>
                  <a:srgbClr val="004AAD"/>
                </a:solidFill>
                <a:latin typeface="Cocomat pro"/>
              </a:rPr>
              <a:t> transmission plan</a:t>
            </a:r>
          </a:p>
        </p:txBody>
      </p:sp>
      <p:pic>
        <p:nvPicPr>
          <p:cNvPr id="420" name="Google Shape;420;g35f5681e131_0_0" descr="Stretta di mano con riempimento a tinta unita">
            <a:extLst>
              <a:ext uri="{FF2B5EF4-FFF2-40B4-BE49-F238E27FC236}">
                <a16:creationId xmlns:a16="http://schemas.microsoft.com/office/drawing/2014/main" id="{331C0759-B367-6555-799C-2AF68BD20308}"/>
              </a:ext>
            </a:extLst>
          </p:cNvPr>
          <p:cNvPicPr preferRelativeResize="0"/>
          <p:nvPr/>
        </p:nvPicPr>
        <p:blipFill rotWithShape="1">
          <a:blip r:embed="rId5">
            <a:alphaModFix/>
          </a:blip>
          <a:srcRect/>
          <a:stretch/>
        </p:blipFill>
        <p:spPr>
          <a:xfrm>
            <a:off x="5040371" y="3961450"/>
            <a:ext cx="360000" cy="360000"/>
          </a:xfrm>
          <a:prstGeom prst="rect">
            <a:avLst/>
          </a:prstGeom>
          <a:noFill/>
          <a:ln>
            <a:noFill/>
          </a:ln>
        </p:spPr>
      </p:pic>
      <p:sp>
        <p:nvSpPr>
          <p:cNvPr id="421" name="Google Shape;421;g35f5681e131_0_0">
            <a:extLst>
              <a:ext uri="{FF2B5EF4-FFF2-40B4-BE49-F238E27FC236}">
                <a16:creationId xmlns:a16="http://schemas.microsoft.com/office/drawing/2014/main" id="{6054BB2B-72BA-657A-D38A-0025A8FF3C1C}"/>
              </a:ext>
            </a:extLst>
          </p:cNvPr>
          <p:cNvSpPr txBox="1"/>
          <p:nvPr/>
        </p:nvSpPr>
        <p:spPr>
          <a:xfrm>
            <a:off x="433140" y="3865017"/>
            <a:ext cx="2538105" cy="706082"/>
          </a:xfrm>
          <a:prstGeom prst="rect">
            <a:avLst/>
          </a:prstGeom>
          <a:noFill/>
          <a:ln>
            <a:noFill/>
          </a:ln>
        </p:spPr>
        <p:txBody>
          <a:bodyPr spcFirstLastPara="1" wrap="square" lIns="0" tIns="0" rIns="0" bIns="0" anchor="t" anchorCtr="0">
            <a:noAutofit/>
          </a:bodyPr>
          <a:lstStyle/>
          <a:p>
            <a:pPr marR="0" lvl="0" algn="ctr" rtl="0">
              <a:lnSpc>
                <a:spcPct val="100000"/>
              </a:lnSpc>
              <a:spcBef>
                <a:spcPts val="300"/>
              </a:spcBef>
              <a:spcAft>
                <a:spcPts val="0"/>
              </a:spcAft>
              <a:buClr>
                <a:srgbClr val="004AAD"/>
              </a:buClr>
              <a:buSzPts val="1000"/>
            </a:pPr>
            <a:r>
              <a:rPr lang="fr-FR" sz="1800" b="1" i="0" u="none" strike="noStrike" cap="none" dirty="0">
                <a:solidFill>
                  <a:srgbClr val="004AAD"/>
                </a:solidFill>
                <a:latin typeface="Cocomat pro"/>
                <a:sym typeface="Arial"/>
              </a:rPr>
              <a:t>Dynamic &amp; </a:t>
            </a:r>
            <a:r>
              <a:rPr lang="fr-FR" sz="1800" b="1" i="0" u="none" strike="noStrike" cap="none" dirty="0" err="1">
                <a:solidFill>
                  <a:srgbClr val="004AAD"/>
                </a:solidFill>
                <a:latin typeface="Cocomat pro"/>
                <a:sym typeface="Arial"/>
              </a:rPr>
              <a:t>fragmented</a:t>
            </a:r>
            <a:r>
              <a:rPr lang="fr-FR" sz="1800" b="1" i="0" u="none" strike="noStrike" cap="none" dirty="0">
                <a:solidFill>
                  <a:srgbClr val="004AAD"/>
                </a:solidFill>
                <a:latin typeface="Cocomat pro"/>
                <a:sym typeface="Arial"/>
              </a:rPr>
              <a:t> Micro-cap M&amp;A </a:t>
            </a:r>
            <a:r>
              <a:rPr lang="fr-FR" sz="1800" b="1" i="0" u="none" strike="noStrike" cap="none" dirty="0" err="1">
                <a:solidFill>
                  <a:srgbClr val="004AAD"/>
                </a:solidFill>
                <a:latin typeface="Cocomat pro"/>
                <a:sym typeface="Arial"/>
              </a:rPr>
              <a:t>market</a:t>
            </a:r>
            <a:endParaRPr sz="1800" b="1" i="0" u="none" strike="noStrike" cap="none" dirty="0">
              <a:solidFill>
                <a:srgbClr val="004AAD"/>
              </a:solidFill>
              <a:latin typeface="Cocomat pro"/>
              <a:sym typeface="Arial"/>
            </a:endParaRPr>
          </a:p>
        </p:txBody>
      </p:sp>
      <p:sp>
        <p:nvSpPr>
          <p:cNvPr id="422" name="Google Shape;422;g35f5681e131_0_0">
            <a:extLst>
              <a:ext uri="{FF2B5EF4-FFF2-40B4-BE49-F238E27FC236}">
                <a16:creationId xmlns:a16="http://schemas.microsoft.com/office/drawing/2014/main" id="{CD05CEB4-8BB7-748C-BECF-E73D415A07ED}"/>
              </a:ext>
            </a:extLst>
          </p:cNvPr>
          <p:cNvSpPr txBox="1"/>
          <p:nvPr/>
        </p:nvSpPr>
        <p:spPr>
          <a:xfrm>
            <a:off x="3359544" y="3599989"/>
            <a:ext cx="12084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fr-FR" sz="1000" b="1" i="0" u="none" strike="noStrike" cap="none" dirty="0">
                <a:solidFill>
                  <a:schemeClr val="lt1"/>
                </a:solidFill>
                <a:latin typeface="Cocomat pro"/>
                <a:sym typeface="Arial"/>
              </a:rPr>
              <a:t>UNDERSERVED MARKET</a:t>
            </a:r>
            <a:endParaRPr dirty="0">
              <a:latin typeface="Cocomat pro"/>
            </a:endParaRPr>
          </a:p>
        </p:txBody>
      </p:sp>
      <p:pic>
        <p:nvPicPr>
          <p:cNvPr id="423" name="Google Shape;423;g35f5681e131_0_0" descr="Sirena con riempimento a tinta unita">
            <a:extLst>
              <a:ext uri="{FF2B5EF4-FFF2-40B4-BE49-F238E27FC236}">
                <a16:creationId xmlns:a16="http://schemas.microsoft.com/office/drawing/2014/main" id="{AABFAA7E-6D24-1E89-8EA0-D2D1F36C2793}"/>
              </a:ext>
            </a:extLst>
          </p:cNvPr>
          <p:cNvPicPr preferRelativeResize="0"/>
          <p:nvPr/>
        </p:nvPicPr>
        <p:blipFill rotWithShape="1">
          <a:blip r:embed="rId6">
            <a:alphaModFix/>
          </a:blip>
          <a:srcRect/>
          <a:stretch/>
        </p:blipFill>
        <p:spPr>
          <a:xfrm>
            <a:off x="3872739" y="3949587"/>
            <a:ext cx="360000" cy="360000"/>
          </a:xfrm>
          <a:prstGeom prst="rect">
            <a:avLst/>
          </a:prstGeom>
          <a:noFill/>
          <a:ln>
            <a:noFill/>
          </a:ln>
        </p:spPr>
      </p:pic>
      <p:sp>
        <p:nvSpPr>
          <p:cNvPr id="424" name="Google Shape;424;g35f5681e131_0_0">
            <a:extLst>
              <a:ext uri="{FF2B5EF4-FFF2-40B4-BE49-F238E27FC236}">
                <a16:creationId xmlns:a16="http://schemas.microsoft.com/office/drawing/2014/main" id="{433F4C92-B79C-7E17-1B4A-0FB4BF82D7F6}"/>
              </a:ext>
            </a:extLst>
          </p:cNvPr>
          <p:cNvSpPr txBox="1"/>
          <p:nvPr/>
        </p:nvSpPr>
        <p:spPr>
          <a:xfrm>
            <a:off x="6059544" y="3865403"/>
            <a:ext cx="2538104" cy="269571"/>
          </a:xfrm>
          <a:prstGeom prst="rect">
            <a:avLst/>
          </a:prstGeom>
          <a:noFill/>
          <a:ln>
            <a:noFill/>
          </a:ln>
        </p:spPr>
        <p:txBody>
          <a:bodyPr spcFirstLastPara="1" wrap="square" lIns="0" tIns="0" rIns="0" bIns="0" anchor="t" anchorCtr="0">
            <a:noAutofit/>
          </a:bodyPr>
          <a:lstStyle/>
          <a:p>
            <a:pPr algn="ctr">
              <a:spcBef>
                <a:spcPts val="300"/>
              </a:spcBef>
              <a:buClr>
                <a:srgbClr val="004AAD"/>
              </a:buClr>
              <a:buSzPts val="1000"/>
            </a:pPr>
            <a:r>
              <a:rPr lang="en-US" sz="1800" b="1" dirty="0">
                <a:solidFill>
                  <a:srgbClr val="004AAD"/>
                </a:solidFill>
                <a:latin typeface="Cocomat pro"/>
              </a:rPr>
              <a:t>Entrepreneurship with less risks attached</a:t>
            </a:r>
            <a:endParaRPr lang="en-US" sz="1800" dirty="0">
              <a:latin typeface="Cocomat pro"/>
            </a:endParaRPr>
          </a:p>
        </p:txBody>
      </p:sp>
      <p:sp>
        <p:nvSpPr>
          <p:cNvPr id="425" name="Google Shape;425;g35f5681e131_0_0">
            <a:extLst>
              <a:ext uri="{FF2B5EF4-FFF2-40B4-BE49-F238E27FC236}">
                <a16:creationId xmlns:a16="http://schemas.microsoft.com/office/drawing/2014/main" id="{FDEF18BD-7C0D-682D-21A0-9EFD6FB091AD}"/>
              </a:ext>
            </a:extLst>
          </p:cNvPr>
          <p:cNvSpPr txBox="1"/>
          <p:nvPr/>
        </p:nvSpPr>
        <p:spPr>
          <a:xfrm>
            <a:off x="4476511" y="3599989"/>
            <a:ext cx="15279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fr-FR" sz="1000" b="1" i="0" u="none" strike="noStrike" cap="none" dirty="0">
                <a:solidFill>
                  <a:schemeClr val="lt1"/>
                </a:solidFill>
                <a:latin typeface="Cocomat pro"/>
                <a:sym typeface="Arial"/>
              </a:rPr>
              <a:t>NEW GENERATION OF BUYERS</a:t>
            </a:r>
            <a:endParaRPr dirty="0">
              <a:latin typeface="Cocomat pro"/>
            </a:endParaRPr>
          </a:p>
        </p:txBody>
      </p:sp>
      <p:cxnSp>
        <p:nvCxnSpPr>
          <p:cNvPr id="426" name="Google Shape;426;g35f5681e131_0_0">
            <a:extLst>
              <a:ext uri="{FF2B5EF4-FFF2-40B4-BE49-F238E27FC236}">
                <a16:creationId xmlns:a16="http://schemas.microsoft.com/office/drawing/2014/main" id="{59B5C34A-8F77-B2A6-8B3D-2EBFE0A47C7A}"/>
              </a:ext>
            </a:extLst>
          </p:cNvPr>
          <p:cNvCxnSpPr/>
          <p:nvPr/>
        </p:nvCxnSpPr>
        <p:spPr>
          <a:xfrm>
            <a:off x="203205" y="3386494"/>
            <a:ext cx="2952000" cy="0"/>
          </a:xfrm>
          <a:prstGeom prst="straightConnector1">
            <a:avLst/>
          </a:prstGeom>
          <a:noFill/>
          <a:ln w="9525" cap="flat" cmpd="sng">
            <a:solidFill>
              <a:srgbClr val="BFBFBF"/>
            </a:solidFill>
            <a:prstDash val="dash"/>
            <a:round/>
            <a:headEnd type="none" w="sm" len="sm"/>
            <a:tailEnd type="none" w="sm" len="sm"/>
          </a:ln>
        </p:spPr>
      </p:cxnSp>
      <p:cxnSp>
        <p:nvCxnSpPr>
          <p:cNvPr id="427" name="Google Shape;427;g35f5681e131_0_0">
            <a:extLst>
              <a:ext uri="{FF2B5EF4-FFF2-40B4-BE49-F238E27FC236}">
                <a16:creationId xmlns:a16="http://schemas.microsoft.com/office/drawing/2014/main" id="{FBF152E5-9B7A-7244-E793-A59A6188368D}"/>
              </a:ext>
            </a:extLst>
          </p:cNvPr>
          <p:cNvCxnSpPr/>
          <p:nvPr/>
        </p:nvCxnSpPr>
        <p:spPr>
          <a:xfrm>
            <a:off x="5867658" y="3360922"/>
            <a:ext cx="2916000" cy="0"/>
          </a:xfrm>
          <a:prstGeom prst="straightConnector1">
            <a:avLst/>
          </a:prstGeom>
          <a:noFill/>
          <a:ln w="9525" cap="flat" cmpd="sng">
            <a:solidFill>
              <a:srgbClr val="BFBFBF"/>
            </a:solidFill>
            <a:prstDash val="dash"/>
            <a:round/>
            <a:headEnd type="none" w="sm" len="sm"/>
            <a:tailEnd type="none" w="sm" len="sm"/>
          </a:ln>
        </p:spPr>
      </p:cxnSp>
      <p:pic>
        <p:nvPicPr>
          <p:cNvPr id="428" name="Google Shape;428;g35f5681e131_0_0" descr="Clessidra finita con riempimento a tinta unita">
            <a:extLst>
              <a:ext uri="{FF2B5EF4-FFF2-40B4-BE49-F238E27FC236}">
                <a16:creationId xmlns:a16="http://schemas.microsoft.com/office/drawing/2014/main" id="{4CDE0D24-2E74-BD4D-0B12-7C53812333CA}"/>
              </a:ext>
            </a:extLst>
          </p:cNvPr>
          <p:cNvPicPr preferRelativeResize="0"/>
          <p:nvPr/>
        </p:nvPicPr>
        <p:blipFill rotWithShape="1">
          <a:blip r:embed="rId7">
            <a:alphaModFix/>
          </a:blip>
          <a:srcRect/>
          <a:stretch/>
        </p:blipFill>
        <p:spPr>
          <a:xfrm>
            <a:off x="4943473" y="2903408"/>
            <a:ext cx="324000" cy="324000"/>
          </a:xfrm>
          <a:prstGeom prst="rect">
            <a:avLst/>
          </a:prstGeom>
          <a:noFill/>
          <a:ln>
            <a:noFill/>
          </a:ln>
        </p:spPr>
      </p:pic>
    </p:spTree>
    <p:extLst>
      <p:ext uri="{BB962C8B-B14F-4D97-AF65-F5344CB8AC3E}">
        <p14:creationId xmlns:p14="http://schemas.microsoft.com/office/powerpoint/2010/main" val="2325075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09"/>
                                        </p:tgtEl>
                                        <p:attrNameLst>
                                          <p:attrName>style.visibility</p:attrName>
                                        </p:attrNameLst>
                                      </p:cBhvr>
                                      <p:to>
                                        <p:strVal val="visible"/>
                                      </p:to>
                                    </p:set>
                                    <p:animEffect transition="in" filter="randombar(horizontal)">
                                      <p:cBhvr>
                                        <p:cTn id="7" dur="500"/>
                                        <p:tgtEl>
                                          <p:spTgt spid="40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16"/>
                                        </p:tgtEl>
                                        <p:attrNameLst>
                                          <p:attrName>style.visibility</p:attrName>
                                        </p:attrNameLst>
                                      </p:cBhvr>
                                      <p:to>
                                        <p:strVal val="visible"/>
                                      </p:to>
                                    </p:set>
                                    <p:animEffect transition="in" filter="randombar(horizontal)">
                                      <p:cBhvr>
                                        <p:cTn id="12" dur="500"/>
                                        <p:tgtEl>
                                          <p:spTgt spid="416"/>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415"/>
                                        </p:tgtEl>
                                        <p:attrNameLst>
                                          <p:attrName>style.visibility</p:attrName>
                                        </p:attrNameLst>
                                      </p:cBhvr>
                                      <p:to>
                                        <p:strVal val="visible"/>
                                      </p:to>
                                    </p:set>
                                    <p:animEffect transition="in" filter="randombar(horizontal)">
                                      <p:cBhvr>
                                        <p:cTn id="15" dur="500"/>
                                        <p:tgtEl>
                                          <p:spTgt spid="415"/>
                                        </p:tgtEl>
                                      </p:cBhvr>
                                    </p:animEffect>
                                  </p:childTnLst>
                                </p:cTn>
                              </p:par>
                              <p:par>
                                <p:cTn id="16" presetID="14" presetClass="entr" presetSubtype="10" fill="hold" nodeType="withEffect">
                                  <p:stCondLst>
                                    <p:cond delay="0"/>
                                  </p:stCondLst>
                                  <p:childTnLst>
                                    <p:set>
                                      <p:cBhvr>
                                        <p:cTn id="17" dur="1" fill="hold">
                                          <p:stCondLst>
                                            <p:cond delay="0"/>
                                          </p:stCondLst>
                                        </p:cTn>
                                        <p:tgtEl>
                                          <p:spTgt spid="417"/>
                                        </p:tgtEl>
                                        <p:attrNameLst>
                                          <p:attrName>style.visibility</p:attrName>
                                        </p:attrNameLst>
                                      </p:cBhvr>
                                      <p:to>
                                        <p:strVal val="visible"/>
                                      </p:to>
                                    </p:set>
                                    <p:animEffect transition="in" filter="randombar(horizontal)">
                                      <p:cBhvr>
                                        <p:cTn id="18" dur="500"/>
                                        <p:tgtEl>
                                          <p:spTgt spid="417"/>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418"/>
                                        </p:tgtEl>
                                        <p:attrNameLst>
                                          <p:attrName>style.visibility</p:attrName>
                                        </p:attrNameLst>
                                      </p:cBhvr>
                                      <p:to>
                                        <p:strVal val="visible"/>
                                      </p:to>
                                    </p:set>
                                    <p:animEffect transition="in" filter="randombar(horizontal)">
                                      <p:cBhvr>
                                        <p:cTn id="23" dur="500"/>
                                        <p:tgtEl>
                                          <p:spTgt spid="418"/>
                                        </p:tgtEl>
                                      </p:cBhvr>
                                    </p:animEffect>
                                  </p:childTnLst>
                                </p:cTn>
                              </p:par>
                              <p:par>
                                <p:cTn id="24" presetID="14" presetClass="entr" presetSubtype="10" fill="hold" nodeType="withEffect">
                                  <p:stCondLst>
                                    <p:cond delay="0"/>
                                  </p:stCondLst>
                                  <p:childTnLst>
                                    <p:set>
                                      <p:cBhvr>
                                        <p:cTn id="25" dur="1" fill="hold">
                                          <p:stCondLst>
                                            <p:cond delay="0"/>
                                          </p:stCondLst>
                                        </p:cTn>
                                        <p:tgtEl>
                                          <p:spTgt spid="428"/>
                                        </p:tgtEl>
                                        <p:attrNameLst>
                                          <p:attrName>style.visibility</p:attrName>
                                        </p:attrNameLst>
                                      </p:cBhvr>
                                      <p:to>
                                        <p:strVal val="visible"/>
                                      </p:to>
                                    </p:set>
                                    <p:animEffect transition="in" filter="randombar(horizontal)">
                                      <p:cBhvr>
                                        <p:cTn id="26" dur="500"/>
                                        <p:tgtEl>
                                          <p:spTgt spid="428"/>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419"/>
                                        </p:tgtEl>
                                        <p:attrNameLst>
                                          <p:attrName>style.visibility</p:attrName>
                                        </p:attrNameLst>
                                      </p:cBhvr>
                                      <p:to>
                                        <p:strVal val="visible"/>
                                      </p:to>
                                    </p:set>
                                    <p:animEffect transition="in" filter="randombar(horizontal)">
                                      <p:cBhvr>
                                        <p:cTn id="29" dur="500"/>
                                        <p:tgtEl>
                                          <p:spTgt spid="419"/>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422"/>
                                        </p:tgtEl>
                                        <p:attrNameLst>
                                          <p:attrName>style.visibility</p:attrName>
                                        </p:attrNameLst>
                                      </p:cBhvr>
                                      <p:to>
                                        <p:strVal val="visible"/>
                                      </p:to>
                                    </p:set>
                                    <p:animEffect transition="in" filter="randombar(horizontal)">
                                      <p:cBhvr>
                                        <p:cTn id="34" dur="500"/>
                                        <p:tgtEl>
                                          <p:spTgt spid="422"/>
                                        </p:tgtEl>
                                      </p:cBhvr>
                                    </p:animEffect>
                                  </p:childTnLst>
                                </p:cTn>
                              </p:par>
                              <p:par>
                                <p:cTn id="35" presetID="14" presetClass="entr" presetSubtype="10" fill="hold" nodeType="withEffect">
                                  <p:stCondLst>
                                    <p:cond delay="0"/>
                                  </p:stCondLst>
                                  <p:childTnLst>
                                    <p:set>
                                      <p:cBhvr>
                                        <p:cTn id="36" dur="1" fill="hold">
                                          <p:stCondLst>
                                            <p:cond delay="0"/>
                                          </p:stCondLst>
                                        </p:cTn>
                                        <p:tgtEl>
                                          <p:spTgt spid="423"/>
                                        </p:tgtEl>
                                        <p:attrNameLst>
                                          <p:attrName>style.visibility</p:attrName>
                                        </p:attrNameLst>
                                      </p:cBhvr>
                                      <p:to>
                                        <p:strVal val="visible"/>
                                      </p:to>
                                    </p:set>
                                    <p:animEffect transition="in" filter="randombar(horizontal)">
                                      <p:cBhvr>
                                        <p:cTn id="37" dur="500"/>
                                        <p:tgtEl>
                                          <p:spTgt spid="423"/>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421"/>
                                        </p:tgtEl>
                                        <p:attrNameLst>
                                          <p:attrName>style.visibility</p:attrName>
                                        </p:attrNameLst>
                                      </p:cBhvr>
                                      <p:to>
                                        <p:strVal val="visible"/>
                                      </p:to>
                                    </p:set>
                                    <p:animEffect transition="in" filter="randombar(horizontal)">
                                      <p:cBhvr>
                                        <p:cTn id="40" dur="500"/>
                                        <p:tgtEl>
                                          <p:spTgt spid="421"/>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425"/>
                                        </p:tgtEl>
                                        <p:attrNameLst>
                                          <p:attrName>style.visibility</p:attrName>
                                        </p:attrNameLst>
                                      </p:cBhvr>
                                      <p:to>
                                        <p:strVal val="visible"/>
                                      </p:to>
                                    </p:set>
                                    <p:animEffect transition="in" filter="randombar(horizontal)">
                                      <p:cBhvr>
                                        <p:cTn id="45" dur="500"/>
                                        <p:tgtEl>
                                          <p:spTgt spid="425"/>
                                        </p:tgtEl>
                                      </p:cBhvr>
                                    </p:animEffect>
                                  </p:childTnLst>
                                </p:cTn>
                              </p:par>
                              <p:par>
                                <p:cTn id="46" presetID="14" presetClass="entr" presetSubtype="10" fill="hold" nodeType="withEffect">
                                  <p:stCondLst>
                                    <p:cond delay="0"/>
                                  </p:stCondLst>
                                  <p:childTnLst>
                                    <p:set>
                                      <p:cBhvr>
                                        <p:cTn id="47" dur="1" fill="hold">
                                          <p:stCondLst>
                                            <p:cond delay="0"/>
                                          </p:stCondLst>
                                        </p:cTn>
                                        <p:tgtEl>
                                          <p:spTgt spid="420"/>
                                        </p:tgtEl>
                                        <p:attrNameLst>
                                          <p:attrName>style.visibility</p:attrName>
                                        </p:attrNameLst>
                                      </p:cBhvr>
                                      <p:to>
                                        <p:strVal val="visible"/>
                                      </p:to>
                                    </p:set>
                                    <p:animEffect transition="in" filter="randombar(horizontal)">
                                      <p:cBhvr>
                                        <p:cTn id="48" dur="500"/>
                                        <p:tgtEl>
                                          <p:spTgt spid="420"/>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424"/>
                                        </p:tgtEl>
                                        <p:attrNameLst>
                                          <p:attrName>style.visibility</p:attrName>
                                        </p:attrNameLst>
                                      </p:cBhvr>
                                      <p:to>
                                        <p:strVal val="visible"/>
                                      </p:to>
                                    </p:set>
                                    <p:animEffect transition="in" filter="randombar(horizontal)">
                                      <p:cBhvr>
                                        <p:cTn id="51" dur="500"/>
                                        <p:tgtEl>
                                          <p:spTgt spid="4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 grpId="0"/>
      <p:bldP spid="415" grpId="0"/>
      <p:bldP spid="416" grpId="0"/>
      <p:bldP spid="418" grpId="0"/>
      <p:bldP spid="419" grpId="0"/>
      <p:bldP spid="421" grpId="0"/>
      <p:bldP spid="422" grpId="0"/>
      <p:bldP spid="424" grpId="0"/>
      <p:bldP spid="42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0">
          <a:extLst>
            <a:ext uri="{FF2B5EF4-FFF2-40B4-BE49-F238E27FC236}">
              <a16:creationId xmlns:a16="http://schemas.microsoft.com/office/drawing/2014/main" id="{4947C13B-28E0-BEE7-31C3-1B72D66549F4}"/>
            </a:ext>
          </a:extLst>
        </p:cNvPr>
        <p:cNvGrpSpPr/>
        <p:nvPr/>
      </p:nvGrpSpPr>
      <p:grpSpPr>
        <a:xfrm>
          <a:off x="0" y="0"/>
          <a:ext cx="0" cy="0"/>
          <a:chOff x="0" y="0"/>
          <a:chExt cx="0" cy="0"/>
        </a:xfrm>
      </p:grpSpPr>
      <p:sp>
        <p:nvSpPr>
          <p:cNvPr id="321" name="Google Shape;321;p29">
            <a:extLst>
              <a:ext uri="{FF2B5EF4-FFF2-40B4-BE49-F238E27FC236}">
                <a16:creationId xmlns:a16="http://schemas.microsoft.com/office/drawing/2014/main" id="{150DDCCE-D3EF-C84E-95F9-889F323F1310}"/>
              </a:ext>
            </a:extLst>
          </p:cNvPr>
          <p:cNvSpPr txBox="1">
            <a:spLocks noGrp="1"/>
          </p:cNvSpPr>
          <p:nvPr>
            <p:ph type="title"/>
          </p:nvPr>
        </p:nvSpPr>
        <p:spPr>
          <a:xfrm>
            <a:off x="391106" y="256722"/>
            <a:ext cx="7886700" cy="740081"/>
          </a:xfrm>
          <a:prstGeom prst="rect">
            <a:avLst/>
          </a:prstGeom>
          <a:noFill/>
          <a:ln>
            <a:noFill/>
          </a:ln>
        </p:spPr>
        <p:txBody>
          <a:bodyPr spcFirstLastPara="1" wrap="square" lIns="68550" tIns="34275" rIns="68550" bIns="34275" anchor="ctr" anchorCtr="0">
            <a:normAutofit/>
          </a:bodyPr>
          <a:lstStyle/>
          <a:p>
            <a:pPr marL="0" lvl="0" indent="0" algn="l" rtl="0">
              <a:lnSpc>
                <a:spcPct val="90000"/>
              </a:lnSpc>
              <a:spcBef>
                <a:spcPts val="0"/>
              </a:spcBef>
              <a:spcAft>
                <a:spcPts val="0"/>
              </a:spcAft>
              <a:buSzPts val="4400"/>
              <a:buNone/>
            </a:pPr>
            <a:r>
              <a:rPr lang="fr-FR" sz="2800" b="1" dirty="0" err="1">
                <a:solidFill>
                  <a:srgbClr val="004AAD"/>
                </a:solidFill>
                <a:latin typeface="Cocomat pro"/>
                <a:ea typeface="Arial"/>
                <a:cs typeface="Arial"/>
                <a:sym typeface="Arial"/>
              </a:rPr>
              <a:t>Company</a:t>
            </a:r>
            <a:r>
              <a:rPr lang="fr-FR" sz="2800" b="1" dirty="0">
                <a:solidFill>
                  <a:srgbClr val="004AAD"/>
                </a:solidFill>
                <a:latin typeface="Cocomat pro"/>
                <a:ea typeface="Arial"/>
                <a:cs typeface="Arial"/>
                <a:sym typeface="Arial"/>
              </a:rPr>
              <a:t> </a:t>
            </a:r>
            <a:r>
              <a:rPr lang="fr-FR" sz="2800" b="1" dirty="0" err="1">
                <a:solidFill>
                  <a:srgbClr val="004AAD"/>
                </a:solidFill>
                <a:latin typeface="Cocomat pro"/>
                <a:ea typeface="Arial"/>
                <a:cs typeface="Arial"/>
                <a:sym typeface="Arial"/>
              </a:rPr>
              <a:t>Purpose</a:t>
            </a:r>
            <a:endParaRPr sz="2800" b="1" dirty="0">
              <a:solidFill>
                <a:srgbClr val="004AAD"/>
              </a:solidFill>
              <a:latin typeface="Cocomat pro"/>
              <a:ea typeface="Arial"/>
              <a:cs typeface="Arial"/>
              <a:sym typeface="Arial"/>
            </a:endParaRPr>
          </a:p>
        </p:txBody>
      </p:sp>
      <p:cxnSp>
        <p:nvCxnSpPr>
          <p:cNvPr id="322" name="Google Shape;322;p29">
            <a:extLst>
              <a:ext uri="{FF2B5EF4-FFF2-40B4-BE49-F238E27FC236}">
                <a16:creationId xmlns:a16="http://schemas.microsoft.com/office/drawing/2014/main" id="{808BAC55-0D3B-D2D6-9EF9-51D95A3B8349}"/>
              </a:ext>
            </a:extLst>
          </p:cNvPr>
          <p:cNvCxnSpPr/>
          <p:nvPr/>
        </p:nvCxnSpPr>
        <p:spPr>
          <a:xfrm>
            <a:off x="444031" y="917064"/>
            <a:ext cx="8036960" cy="0"/>
          </a:xfrm>
          <a:prstGeom prst="straightConnector1">
            <a:avLst/>
          </a:prstGeom>
          <a:noFill/>
          <a:ln w="28575" cap="flat" cmpd="sng">
            <a:solidFill>
              <a:srgbClr val="004AAD"/>
            </a:solidFill>
            <a:prstDash val="solid"/>
            <a:round/>
            <a:headEnd type="none" w="sm" len="sm"/>
            <a:tailEnd type="none" w="sm" len="sm"/>
          </a:ln>
        </p:spPr>
      </p:cxnSp>
      <p:pic>
        <p:nvPicPr>
          <p:cNvPr id="323" name="Google Shape;323;p29" title="Re-New (1).png">
            <a:extLst>
              <a:ext uri="{FF2B5EF4-FFF2-40B4-BE49-F238E27FC236}">
                <a16:creationId xmlns:a16="http://schemas.microsoft.com/office/drawing/2014/main" id="{91F9B015-9587-347F-3D85-A5A67DA19059}"/>
              </a:ext>
            </a:extLst>
          </p:cNvPr>
          <p:cNvPicPr preferRelativeResize="0"/>
          <p:nvPr/>
        </p:nvPicPr>
        <p:blipFill rotWithShape="1">
          <a:blip r:embed="rId3">
            <a:alphaModFix/>
          </a:blip>
          <a:srcRect l="10831" t="16013" r="13656" b="13005"/>
          <a:stretch/>
        </p:blipFill>
        <p:spPr>
          <a:xfrm>
            <a:off x="8277806" y="39696"/>
            <a:ext cx="832267" cy="782355"/>
          </a:xfrm>
          <a:prstGeom prst="rect">
            <a:avLst/>
          </a:prstGeom>
          <a:noFill/>
          <a:ln>
            <a:noFill/>
          </a:ln>
        </p:spPr>
      </p:pic>
      <p:sp>
        <p:nvSpPr>
          <p:cNvPr id="324" name="Google Shape;324;p29">
            <a:extLst>
              <a:ext uri="{FF2B5EF4-FFF2-40B4-BE49-F238E27FC236}">
                <a16:creationId xmlns:a16="http://schemas.microsoft.com/office/drawing/2014/main" id="{1B2B50C7-9FA2-D69F-474E-095A33433950}"/>
              </a:ext>
            </a:extLst>
          </p:cNvPr>
          <p:cNvSpPr txBox="1"/>
          <p:nvPr/>
        </p:nvSpPr>
        <p:spPr>
          <a:xfrm>
            <a:off x="341354" y="1038086"/>
            <a:ext cx="8310684" cy="769555"/>
          </a:xfrm>
          <a:prstGeom prst="rect">
            <a:avLst/>
          </a:prstGeom>
          <a:noFill/>
          <a:ln>
            <a:noFill/>
          </a:ln>
        </p:spPr>
        <p:txBody>
          <a:bodyPr spcFirstLastPara="1" wrap="square" lIns="68550" tIns="34275" rIns="68550" bIns="34275" anchor="ctr" anchorCtr="0">
            <a:normAutofit fontScale="85000" lnSpcReduction="10000"/>
          </a:bodyPr>
          <a:lstStyle/>
          <a:p>
            <a:pPr marL="0" marR="0" lvl="0" indent="0" algn="ctr" rtl="0">
              <a:lnSpc>
                <a:spcPct val="90000"/>
              </a:lnSpc>
              <a:spcBef>
                <a:spcPts val="0"/>
              </a:spcBef>
              <a:spcAft>
                <a:spcPts val="0"/>
              </a:spcAft>
              <a:buClr>
                <a:schemeClr val="dk1"/>
              </a:buClr>
              <a:buSzPct val="184873"/>
              <a:buFont typeface="Play"/>
              <a:buNone/>
            </a:pPr>
            <a:r>
              <a:rPr lang="fr-FR" sz="2800" b="0" i="1" u="none" strike="noStrike" cap="none" dirty="0" err="1">
                <a:solidFill>
                  <a:srgbClr val="478473"/>
                </a:solidFill>
                <a:latin typeface="Cocomat pro"/>
                <a:sym typeface="Arial"/>
              </a:rPr>
              <a:t>Preserving</a:t>
            </a:r>
            <a:r>
              <a:rPr lang="fr-FR" sz="2800" b="0" i="1" u="none" strike="noStrike" cap="none" dirty="0">
                <a:solidFill>
                  <a:srgbClr val="478473"/>
                </a:solidFill>
                <a:latin typeface="Cocomat pro"/>
                <a:sym typeface="Arial"/>
              </a:rPr>
              <a:t> </a:t>
            </a:r>
            <a:r>
              <a:rPr lang="fr-FR" sz="2800" b="0" i="1" u="none" strike="noStrike" cap="none" dirty="0" err="1">
                <a:solidFill>
                  <a:srgbClr val="478473"/>
                </a:solidFill>
                <a:latin typeface="Cocomat pro"/>
                <a:sym typeface="Arial"/>
              </a:rPr>
              <a:t>economy</a:t>
            </a:r>
            <a:r>
              <a:rPr lang="fr-FR" sz="2800" b="0" i="1" u="none" strike="noStrike" cap="none" dirty="0">
                <a:solidFill>
                  <a:srgbClr val="478473"/>
                </a:solidFill>
                <a:latin typeface="Cocomat pro"/>
                <a:sym typeface="Arial"/>
              </a:rPr>
              <a:t> by </a:t>
            </a:r>
            <a:r>
              <a:rPr lang="fr-FR" sz="2800" b="0" i="1" u="none" strike="noStrike" cap="none" dirty="0" err="1">
                <a:solidFill>
                  <a:srgbClr val="478473"/>
                </a:solidFill>
                <a:latin typeface="Cocomat pro"/>
                <a:sym typeface="Arial"/>
              </a:rPr>
              <a:t>facilitating</a:t>
            </a:r>
            <a:r>
              <a:rPr lang="fr-FR" sz="2800" b="0" i="1" u="none" strike="noStrike" cap="none" dirty="0">
                <a:solidFill>
                  <a:srgbClr val="478473"/>
                </a:solidFill>
                <a:latin typeface="Cocomat pro"/>
                <a:sym typeface="Arial"/>
              </a:rPr>
              <a:t> micro-cap SME transmission and </a:t>
            </a:r>
            <a:r>
              <a:rPr lang="fr-FR" sz="2800" b="0" i="1" u="none" strike="noStrike" cap="none" dirty="0" err="1">
                <a:solidFill>
                  <a:srgbClr val="478473"/>
                </a:solidFill>
                <a:latin typeface="Cocomat pro"/>
                <a:sym typeface="Arial"/>
              </a:rPr>
              <a:t>accelerating</a:t>
            </a:r>
            <a:r>
              <a:rPr lang="fr-FR" sz="2800" b="0" i="1" u="none" strike="noStrike" cap="none" dirty="0">
                <a:solidFill>
                  <a:srgbClr val="478473"/>
                </a:solidFill>
                <a:latin typeface="Cocomat pro"/>
                <a:sym typeface="Arial"/>
              </a:rPr>
              <a:t> </a:t>
            </a:r>
            <a:r>
              <a:rPr lang="fr-FR" sz="2800" b="0" i="1" u="none" strike="noStrike" cap="none" dirty="0" err="1">
                <a:solidFill>
                  <a:srgbClr val="478473"/>
                </a:solidFill>
                <a:latin typeface="Cocomat pro"/>
                <a:sym typeface="Arial"/>
              </a:rPr>
              <a:t>their</a:t>
            </a:r>
            <a:r>
              <a:rPr lang="fr-FR" sz="2800" b="0" i="1" u="none" strike="noStrike" cap="none" dirty="0">
                <a:solidFill>
                  <a:srgbClr val="478473"/>
                </a:solidFill>
                <a:latin typeface="Cocomat pro"/>
                <a:sym typeface="Arial"/>
              </a:rPr>
              <a:t> digital and </a:t>
            </a:r>
            <a:r>
              <a:rPr lang="fr-FR" sz="2800" b="0" i="1" u="none" strike="noStrike" cap="none" dirty="0" err="1">
                <a:solidFill>
                  <a:srgbClr val="478473"/>
                </a:solidFill>
                <a:latin typeface="Cocomat pro"/>
                <a:sym typeface="Arial"/>
              </a:rPr>
              <a:t>environmental</a:t>
            </a:r>
            <a:r>
              <a:rPr lang="fr-FR" sz="2800" b="0" i="1" u="none" strike="noStrike" cap="none" dirty="0">
                <a:solidFill>
                  <a:srgbClr val="478473"/>
                </a:solidFill>
                <a:latin typeface="Cocomat pro"/>
                <a:sym typeface="Arial"/>
              </a:rPr>
              <a:t> transformation</a:t>
            </a:r>
            <a:endParaRPr dirty="0">
              <a:latin typeface="Cocomat pro"/>
            </a:endParaRPr>
          </a:p>
        </p:txBody>
      </p:sp>
      <p:grpSp>
        <p:nvGrpSpPr>
          <p:cNvPr id="325" name="Google Shape;325;p29">
            <a:extLst>
              <a:ext uri="{FF2B5EF4-FFF2-40B4-BE49-F238E27FC236}">
                <a16:creationId xmlns:a16="http://schemas.microsoft.com/office/drawing/2014/main" id="{0F1EDFBF-E35E-55A1-5844-C4160DEEB04A}"/>
              </a:ext>
            </a:extLst>
          </p:cNvPr>
          <p:cNvGrpSpPr/>
          <p:nvPr/>
        </p:nvGrpSpPr>
        <p:grpSpPr>
          <a:xfrm>
            <a:off x="444031" y="2056844"/>
            <a:ext cx="2195573" cy="612000"/>
            <a:chOff x="444031" y="2056844"/>
            <a:chExt cx="2195573" cy="612000"/>
          </a:xfrm>
        </p:grpSpPr>
        <p:sp>
          <p:nvSpPr>
            <p:cNvPr id="326" name="Google Shape;326;p29">
              <a:extLst>
                <a:ext uri="{FF2B5EF4-FFF2-40B4-BE49-F238E27FC236}">
                  <a16:creationId xmlns:a16="http://schemas.microsoft.com/office/drawing/2014/main" id="{32058AB4-FBB1-59BA-FB61-6EA7BBE9C945}"/>
                </a:ext>
              </a:extLst>
            </p:cNvPr>
            <p:cNvSpPr txBox="1"/>
            <p:nvPr/>
          </p:nvSpPr>
          <p:spPr>
            <a:xfrm>
              <a:off x="1255148" y="2209843"/>
              <a:ext cx="1384456" cy="30600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CD00"/>
                </a:buClr>
                <a:buSzPts val="1800"/>
                <a:buFont typeface="Quattrocento Sans"/>
                <a:buNone/>
              </a:pPr>
              <a:r>
                <a:rPr lang="fr-FR" sz="2400" b="1" i="1" u="none" strike="noStrike" cap="none">
                  <a:solidFill>
                    <a:srgbClr val="004AAD"/>
                  </a:solidFill>
                  <a:latin typeface="Cocomat pro"/>
                  <a:sym typeface="Arial"/>
                </a:rPr>
                <a:t>Service</a:t>
              </a:r>
              <a:endParaRPr sz="2400" b="1" i="1" u="none" strike="noStrike" cap="none">
                <a:solidFill>
                  <a:srgbClr val="004AAD"/>
                </a:solidFill>
                <a:highlight>
                  <a:srgbClr val="FFCD00"/>
                </a:highlight>
                <a:latin typeface="Cocomat pro"/>
                <a:sym typeface="Arial"/>
              </a:endParaRPr>
            </a:p>
          </p:txBody>
        </p:sp>
        <p:sp>
          <p:nvSpPr>
            <p:cNvPr id="327" name="Google Shape;327;p29">
              <a:extLst>
                <a:ext uri="{FF2B5EF4-FFF2-40B4-BE49-F238E27FC236}">
                  <a16:creationId xmlns:a16="http://schemas.microsoft.com/office/drawing/2014/main" id="{B09E4545-E885-0FE1-9574-7F1D06E6A4BE}"/>
                </a:ext>
              </a:extLst>
            </p:cNvPr>
            <p:cNvSpPr/>
            <p:nvPr/>
          </p:nvSpPr>
          <p:spPr>
            <a:xfrm>
              <a:off x="444031" y="2056844"/>
              <a:ext cx="612000" cy="612000"/>
            </a:xfrm>
            <a:custGeom>
              <a:avLst/>
              <a:gdLst/>
              <a:ahLst/>
              <a:cxnLst/>
              <a:rect l="l" t="t" r="r" b="b"/>
              <a:pathLst>
                <a:path w="512" h="512" extrusionOk="0">
                  <a:moveTo>
                    <a:pt x="247" y="278"/>
                  </a:moveTo>
                  <a:cubicBezTo>
                    <a:pt x="323" y="219"/>
                    <a:pt x="323" y="219"/>
                    <a:pt x="323" y="219"/>
                  </a:cubicBezTo>
                  <a:cubicBezTo>
                    <a:pt x="264" y="295"/>
                    <a:pt x="264" y="295"/>
                    <a:pt x="264" y="295"/>
                  </a:cubicBezTo>
                  <a:cubicBezTo>
                    <a:pt x="262" y="297"/>
                    <a:pt x="259" y="298"/>
                    <a:pt x="256" y="298"/>
                  </a:cubicBezTo>
                  <a:cubicBezTo>
                    <a:pt x="256" y="298"/>
                    <a:pt x="256" y="298"/>
                    <a:pt x="256" y="298"/>
                  </a:cubicBezTo>
                  <a:cubicBezTo>
                    <a:pt x="252" y="298"/>
                    <a:pt x="249" y="297"/>
                    <a:pt x="247" y="295"/>
                  </a:cubicBezTo>
                  <a:cubicBezTo>
                    <a:pt x="245" y="292"/>
                    <a:pt x="243" y="289"/>
                    <a:pt x="243" y="286"/>
                  </a:cubicBezTo>
                  <a:cubicBezTo>
                    <a:pt x="243" y="283"/>
                    <a:pt x="245" y="280"/>
                    <a:pt x="247" y="278"/>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88"/>
                  </a:moveTo>
                  <a:cubicBezTo>
                    <a:pt x="416" y="248"/>
                    <a:pt x="401" y="212"/>
                    <a:pt x="378" y="184"/>
                  </a:cubicBezTo>
                  <a:cubicBezTo>
                    <a:pt x="392" y="166"/>
                    <a:pt x="392" y="166"/>
                    <a:pt x="392" y="166"/>
                  </a:cubicBezTo>
                  <a:cubicBezTo>
                    <a:pt x="395" y="162"/>
                    <a:pt x="395" y="156"/>
                    <a:pt x="391" y="152"/>
                  </a:cubicBezTo>
                  <a:cubicBezTo>
                    <a:pt x="387" y="148"/>
                    <a:pt x="381" y="148"/>
                    <a:pt x="377" y="151"/>
                  </a:cubicBezTo>
                  <a:cubicBezTo>
                    <a:pt x="359" y="165"/>
                    <a:pt x="359" y="165"/>
                    <a:pt x="359" y="165"/>
                  </a:cubicBezTo>
                  <a:cubicBezTo>
                    <a:pt x="331" y="142"/>
                    <a:pt x="295" y="128"/>
                    <a:pt x="256" y="128"/>
                  </a:cubicBezTo>
                  <a:cubicBezTo>
                    <a:pt x="167" y="128"/>
                    <a:pt x="96" y="199"/>
                    <a:pt x="96" y="288"/>
                  </a:cubicBezTo>
                  <a:cubicBezTo>
                    <a:pt x="96" y="294"/>
                    <a:pt x="100" y="298"/>
                    <a:pt x="106" y="298"/>
                  </a:cubicBezTo>
                  <a:cubicBezTo>
                    <a:pt x="112" y="298"/>
                    <a:pt x="117" y="294"/>
                    <a:pt x="117" y="288"/>
                  </a:cubicBezTo>
                  <a:cubicBezTo>
                    <a:pt x="117" y="211"/>
                    <a:pt x="179" y="149"/>
                    <a:pt x="256" y="149"/>
                  </a:cubicBezTo>
                  <a:cubicBezTo>
                    <a:pt x="288" y="149"/>
                    <a:pt x="318" y="160"/>
                    <a:pt x="341" y="179"/>
                  </a:cubicBezTo>
                  <a:cubicBezTo>
                    <a:pt x="233" y="261"/>
                    <a:pt x="233" y="261"/>
                    <a:pt x="233" y="261"/>
                  </a:cubicBezTo>
                  <a:cubicBezTo>
                    <a:pt x="233" y="262"/>
                    <a:pt x="232" y="262"/>
                    <a:pt x="232" y="262"/>
                  </a:cubicBezTo>
                  <a:cubicBezTo>
                    <a:pt x="226" y="269"/>
                    <a:pt x="222" y="277"/>
                    <a:pt x="222" y="286"/>
                  </a:cubicBezTo>
                  <a:cubicBezTo>
                    <a:pt x="222" y="295"/>
                    <a:pt x="226" y="303"/>
                    <a:pt x="232" y="310"/>
                  </a:cubicBezTo>
                  <a:cubicBezTo>
                    <a:pt x="238" y="316"/>
                    <a:pt x="247" y="320"/>
                    <a:pt x="256" y="320"/>
                  </a:cubicBezTo>
                  <a:cubicBezTo>
                    <a:pt x="256" y="320"/>
                    <a:pt x="256" y="320"/>
                    <a:pt x="256" y="320"/>
                  </a:cubicBezTo>
                  <a:cubicBezTo>
                    <a:pt x="265" y="320"/>
                    <a:pt x="273" y="316"/>
                    <a:pt x="279" y="310"/>
                  </a:cubicBezTo>
                  <a:cubicBezTo>
                    <a:pt x="280" y="310"/>
                    <a:pt x="280" y="309"/>
                    <a:pt x="280" y="309"/>
                  </a:cubicBezTo>
                  <a:cubicBezTo>
                    <a:pt x="364" y="202"/>
                    <a:pt x="364" y="202"/>
                    <a:pt x="364" y="202"/>
                  </a:cubicBezTo>
                  <a:cubicBezTo>
                    <a:pt x="383" y="225"/>
                    <a:pt x="394" y="255"/>
                    <a:pt x="394" y="288"/>
                  </a:cubicBezTo>
                  <a:cubicBezTo>
                    <a:pt x="394" y="294"/>
                    <a:pt x="399" y="298"/>
                    <a:pt x="405" y="298"/>
                  </a:cubicBezTo>
                  <a:cubicBezTo>
                    <a:pt x="411" y="298"/>
                    <a:pt x="416" y="294"/>
                    <a:pt x="416" y="288"/>
                  </a:cubicBezTo>
                  <a:close/>
                </a:path>
              </a:pathLst>
            </a:custGeom>
            <a:solidFill>
              <a:srgbClr val="478473"/>
            </a:solidFill>
            <a:ln>
              <a:noFill/>
            </a:ln>
          </p:spPr>
          <p:txBody>
            <a:bodyPr spcFirstLastPara="1" wrap="square" lIns="78200" tIns="39100" rIns="78200" bIns="39100" anchor="t" anchorCtr="0">
              <a:noAutofit/>
            </a:bodyPr>
            <a:lstStyle/>
            <a:p>
              <a:pPr marL="0" marR="0" lvl="0" indent="0" algn="l" rtl="0">
                <a:lnSpc>
                  <a:spcPct val="100000"/>
                </a:lnSpc>
                <a:spcBef>
                  <a:spcPts val="0"/>
                </a:spcBef>
                <a:spcAft>
                  <a:spcPts val="0"/>
                </a:spcAft>
                <a:buNone/>
              </a:pPr>
              <a:endParaRPr sz="1539" b="0" i="0" u="none" strike="noStrike" cap="none">
                <a:solidFill>
                  <a:srgbClr val="000000"/>
                </a:solidFill>
                <a:latin typeface="Cocomat pro"/>
                <a:sym typeface="Arial"/>
              </a:endParaRPr>
            </a:p>
          </p:txBody>
        </p:sp>
      </p:grpSp>
      <p:grpSp>
        <p:nvGrpSpPr>
          <p:cNvPr id="328" name="Google Shape;328;p29">
            <a:extLst>
              <a:ext uri="{FF2B5EF4-FFF2-40B4-BE49-F238E27FC236}">
                <a16:creationId xmlns:a16="http://schemas.microsoft.com/office/drawing/2014/main" id="{23C77324-EB7F-AD2A-23AC-7446DC8446EE}"/>
              </a:ext>
            </a:extLst>
          </p:cNvPr>
          <p:cNvGrpSpPr/>
          <p:nvPr/>
        </p:nvGrpSpPr>
        <p:grpSpPr>
          <a:xfrm>
            <a:off x="3254775" y="2056844"/>
            <a:ext cx="2193782" cy="612000"/>
            <a:chOff x="3254775" y="2056844"/>
            <a:chExt cx="2193782" cy="612000"/>
          </a:xfrm>
        </p:grpSpPr>
        <p:sp>
          <p:nvSpPr>
            <p:cNvPr id="329" name="Google Shape;329;p29">
              <a:extLst>
                <a:ext uri="{FF2B5EF4-FFF2-40B4-BE49-F238E27FC236}">
                  <a16:creationId xmlns:a16="http://schemas.microsoft.com/office/drawing/2014/main" id="{3E676097-5A64-3EC2-E2B8-7FE5D8D99618}"/>
                </a:ext>
              </a:extLst>
            </p:cNvPr>
            <p:cNvSpPr/>
            <p:nvPr/>
          </p:nvSpPr>
          <p:spPr>
            <a:xfrm>
              <a:off x="3254775" y="2056844"/>
              <a:ext cx="610207" cy="612000"/>
            </a:xfrm>
            <a:custGeom>
              <a:avLst/>
              <a:gdLst/>
              <a:ahLst/>
              <a:cxnLst/>
              <a:rect l="l" t="t" r="r" b="b"/>
              <a:pathLst>
                <a:path w="512" h="512" extrusionOk="0">
                  <a:moveTo>
                    <a:pt x="298" y="213"/>
                  </a:moveTo>
                  <a:cubicBezTo>
                    <a:pt x="349" y="213"/>
                    <a:pt x="349" y="213"/>
                    <a:pt x="349" y="213"/>
                  </a:cubicBezTo>
                  <a:cubicBezTo>
                    <a:pt x="215" y="363"/>
                    <a:pt x="215" y="363"/>
                    <a:pt x="215" y="363"/>
                  </a:cubicBezTo>
                  <a:cubicBezTo>
                    <a:pt x="245" y="259"/>
                    <a:pt x="245" y="259"/>
                    <a:pt x="245" y="259"/>
                  </a:cubicBezTo>
                  <a:cubicBezTo>
                    <a:pt x="246" y="255"/>
                    <a:pt x="245" y="252"/>
                    <a:pt x="243" y="249"/>
                  </a:cubicBezTo>
                  <a:cubicBezTo>
                    <a:pt x="241" y="247"/>
                    <a:pt x="238" y="245"/>
                    <a:pt x="234" y="245"/>
                  </a:cubicBezTo>
                  <a:cubicBezTo>
                    <a:pt x="187" y="245"/>
                    <a:pt x="187" y="245"/>
                    <a:pt x="187" y="245"/>
                  </a:cubicBezTo>
                  <a:cubicBezTo>
                    <a:pt x="241" y="117"/>
                    <a:pt x="241" y="117"/>
                    <a:pt x="241" y="117"/>
                  </a:cubicBezTo>
                  <a:cubicBezTo>
                    <a:pt x="325" y="117"/>
                    <a:pt x="325" y="117"/>
                    <a:pt x="325" y="117"/>
                  </a:cubicBezTo>
                  <a:cubicBezTo>
                    <a:pt x="289" y="198"/>
                    <a:pt x="289" y="198"/>
                    <a:pt x="289" y="198"/>
                  </a:cubicBezTo>
                  <a:cubicBezTo>
                    <a:pt x="287" y="201"/>
                    <a:pt x="287" y="205"/>
                    <a:pt x="289" y="208"/>
                  </a:cubicBezTo>
                  <a:cubicBezTo>
                    <a:pt x="291" y="211"/>
                    <a:pt x="295" y="213"/>
                    <a:pt x="298" y="21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3" y="198"/>
                  </a:moveTo>
                  <a:cubicBezTo>
                    <a:pt x="381" y="194"/>
                    <a:pt x="377" y="192"/>
                    <a:pt x="373" y="192"/>
                  </a:cubicBezTo>
                  <a:cubicBezTo>
                    <a:pt x="315" y="192"/>
                    <a:pt x="315" y="192"/>
                    <a:pt x="315" y="192"/>
                  </a:cubicBezTo>
                  <a:cubicBezTo>
                    <a:pt x="351" y="111"/>
                    <a:pt x="351" y="111"/>
                    <a:pt x="351" y="111"/>
                  </a:cubicBezTo>
                  <a:cubicBezTo>
                    <a:pt x="352" y="107"/>
                    <a:pt x="352" y="104"/>
                    <a:pt x="350" y="101"/>
                  </a:cubicBezTo>
                  <a:cubicBezTo>
                    <a:pt x="348" y="97"/>
                    <a:pt x="345" y="96"/>
                    <a:pt x="341" y="96"/>
                  </a:cubicBezTo>
                  <a:cubicBezTo>
                    <a:pt x="234" y="96"/>
                    <a:pt x="234" y="96"/>
                    <a:pt x="234" y="96"/>
                  </a:cubicBezTo>
                  <a:cubicBezTo>
                    <a:pt x="230" y="96"/>
                    <a:pt x="226" y="98"/>
                    <a:pt x="225" y="102"/>
                  </a:cubicBezTo>
                  <a:cubicBezTo>
                    <a:pt x="161" y="251"/>
                    <a:pt x="161" y="251"/>
                    <a:pt x="161" y="251"/>
                  </a:cubicBezTo>
                  <a:cubicBezTo>
                    <a:pt x="159" y="255"/>
                    <a:pt x="159" y="259"/>
                    <a:pt x="161" y="262"/>
                  </a:cubicBezTo>
                  <a:cubicBezTo>
                    <a:pt x="163" y="265"/>
                    <a:pt x="167" y="266"/>
                    <a:pt x="170" y="266"/>
                  </a:cubicBezTo>
                  <a:cubicBezTo>
                    <a:pt x="220" y="266"/>
                    <a:pt x="220" y="266"/>
                    <a:pt x="220" y="266"/>
                  </a:cubicBezTo>
                  <a:cubicBezTo>
                    <a:pt x="181" y="402"/>
                    <a:pt x="181" y="402"/>
                    <a:pt x="181" y="402"/>
                  </a:cubicBezTo>
                  <a:cubicBezTo>
                    <a:pt x="180" y="407"/>
                    <a:pt x="182" y="412"/>
                    <a:pt x="187" y="414"/>
                  </a:cubicBezTo>
                  <a:cubicBezTo>
                    <a:pt x="188" y="415"/>
                    <a:pt x="190" y="416"/>
                    <a:pt x="192" y="416"/>
                  </a:cubicBezTo>
                  <a:cubicBezTo>
                    <a:pt x="195" y="416"/>
                    <a:pt x="198" y="414"/>
                    <a:pt x="200" y="412"/>
                  </a:cubicBezTo>
                  <a:cubicBezTo>
                    <a:pt x="381" y="209"/>
                    <a:pt x="381" y="209"/>
                    <a:pt x="381" y="209"/>
                  </a:cubicBezTo>
                  <a:cubicBezTo>
                    <a:pt x="384" y="206"/>
                    <a:pt x="384" y="202"/>
                    <a:pt x="383" y="198"/>
                  </a:cubicBezTo>
                  <a:close/>
                </a:path>
              </a:pathLst>
            </a:custGeom>
            <a:solidFill>
              <a:srgbClr val="478473"/>
            </a:solidFill>
            <a:ln>
              <a:noFill/>
            </a:ln>
          </p:spPr>
          <p:txBody>
            <a:bodyPr spcFirstLastPara="1" wrap="square" lIns="78200" tIns="39100" rIns="78200" bIns="39100" anchor="t" anchorCtr="0">
              <a:noAutofit/>
            </a:bodyPr>
            <a:lstStyle/>
            <a:p>
              <a:pPr marL="0" marR="0" lvl="0" indent="0" algn="l" rtl="0">
                <a:lnSpc>
                  <a:spcPct val="100000"/>
                </a:lnSpc>
                <a:spcBef>
                  <a:spcPts val="0"/>
                </a:spcBef>
                <a:spcAft>
                  <a:spcPts val="0"/>
                </a:spcAft>
                <a:buNone/>
              </a:pPr>
              <a:endParaRPr sz="1539" b="0" i="0" u="none" strike="noStrike" cap="none">
                <a:solidFill>
                  <a:srgbClr val="000000"/>
                </a:solidFill>
                <a:latin typeface="Cocomat pro"/>
                <a:sym typeface="Arial"/>
              </a:endParaRPr>
            </a:p>
          </p:txBody>
        </p:sp>
        <p:sp>
          <p:nvSpPr>
            <p:cNvPr id="330" name="Google Shape;330;p29">
              <a:extLst>
                <a:ext uri="{FF2B5EF4-FFF2-40B4-BE49-F238E27FC236}">
                  <a16:creationId xmlns:a16="http://schemas.microsoft.com/office/drawing/2014/main" id="{3A72AF70-58C2-ED22-609E-5B371CDDBE9C}"/>
                </a:ext>
              </a:extLst>
            </p:cNvPr>
            <p:cNvSpPr txBox="1"/>
            <p:nvPr/>
          </p:nvSpPr>
          <p:spPr>
            <a:xfrm>
              <a:off x="4064101" y="2214497"/>
              <a:ext cx="1384456" cy="30600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CD00"/>
                </a:buClr>
                <a:buSzPts val="1800"/>
                <a:buFont typeface="Quattrocento Sans"/>
                <a:buNone/>
              </a:pPr>
              <a:r>
                <a:rPr lang="fr-FR" sz="2400" b="1" i="1" u="none" strike="noStrike" cap="none">
                  <a:solidFill>
                    <a:srgbClr val="004AAD"/>
                  </a:solidFill>
                  <a:latin typeface="Cocomat pro"/>
                  <a:sym typeface="Arial"/>
                </a:rPr>
                <a:t>Problem</a:t>
              </a:r>
              <a:endParaRPr sz="2400" b="1" i="1" u="none" strike="noStrike" cap="none">
                <a:solidFill>
                  <a:srgbClr val="004AAD"/>
                </a:solidFill>
                <a:highlight>
                  <a:srgbClr val="FFCD00"/>
                </a:highlight>
                <a:latin typeface="Cocomat pro"/>
                <a:sym typeface="Arial"/>
              </a:endParaRPr>
            </a:p>
          </p:txBody>
        </p:sp>
      </p:grpSp>
      <p:grpSp>
        <p:nvGrpSpPr>
          <p:cNvPr id="331" name="Google Shape;331;p29">
            <a:extLst>
              <a:ext uri="{FF2B5EF4-FFF2-40B4-BE49-F238E27FC236}">
                <a16:creationId xmlns:a16="http://schemas.microsoft.com/office/drawing/2014/main" id="{46F8A802-7993-70F4-7451-1CC395E1276A}"/>
              </a:ext>
            </a:extLst>
          </p:cNvPr>
          <p:cNvGrpSpPr/>
          <p:nvPr/>
        </p:nvGrpSpPr>
        <p:grpSpPr>
          <a:xfrm>
            <a:off x="6169574" y="2056844"/>
            <a:ext cx="2202116" cy="612000"/>
            <a:chOff x="6449922" y="2056844"/>
            <a:chExt cx="2202116" cy="612000"/>
          </a:xfrm>
        </p:grpSpPr>
        <p:sp>
          <p:nvSpPr>
            <p:cNvPr id="332" name="Google Shape;332;p29">
              <a:extLst>
                <a:ext uri="{FF2B5EF4-FFF2-40B4-BE49-F238E27FC236}">
                  <a16:creationId xmlns:a16="http://schemas.microsoft.com/office/drawing/2014/main" id="{42598A06-0AA9-4A53-AEF4-AD202B88DA97}"/>
                </a:ext>
              </a:extLst>
            </p:cNvPr>
            <p:cNvSpPr/>
            <p:nvPr/>
          </p:nvSpPr>
          <p:spPr>
            <a:xfrm>
              <a:off x="6449922" y="2056844"/>
              <a:ext cx="612000" cy="612000"/>
            </a:xfrm>
            <a:custGeom>
              <a:avLst/>
              <a:gdLst/>
              <a:ahLst/>
              <a:cxnLst/>
              <a:rect l="l" t="t" r="r" b="b"/>
              <a:pathLst>
                <a:path w="512" h="512" extrusionOk="0">
                  <a:moveTo>
                    <a:pt x="236" y="209"/>
                  </a:moveTo>
                  <a:cubicBezTo>
                    <a:pt x="244" y="236"/>
                    <a:pt x="244" y="236"/>
                    <a:pt x="244" y="236"/>
                  </a:cubicBezTo>
                  <a:cubicBezTo>
                    <a:pt x="151" y="262"/>
                    <a:pt x="151" y="262"/>
                    <a:pt x="151" y="262"/>
                  </a:cubicBezTo>
                  <a:cubicBezTo>
                    <a:pt x="144" y="234"/>
                    <a:pt x="144" y="234"/>
                    <a:pt x="144" y="234"/>
                  </a:cubicBezTo>
                  <a:lnTo>
                    <a:pt x="236" y="209"/>
                  </a:lnTo>
                  <a:close/>
                  <a:moveTo>
                    <a:pt x="327" y="177"/>
                  </a:moveTo>
                  <a:cubicBezTo>
                    <a:pt x="255" y="196"/>
                    <a:pt x="255" y="196"/>
                    <a:pt x="255" y="196"/>
                  </a:cubicBezTo>
                  <a:cubicBezTo>
                    <a:pt x="266" y="237"/>
                    <a:pt x="266" y="237"/>
                    <a:pt x="266" y="237"/>
                  </a:cubicBezTo>
                  <a:cubicBezTo>
                    <a:pt x="338" y="218"/>
                    <a:pt x="338" y="218"/>
                    <a:pt x="338" y="218"/>
                  </a:cubicBezTo>
                  <a:cubicBezTo>
                    <a:pt x="333" y="197"/>
                    <a:pt x="333" y="197"/>
                    <a:pt x="333" y="197"/>
                  </a:cubicBezTo>
                  <a:lnTo>
                    <a:pt x="327" y="177"/>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06" y="222"/>
                  </a:moveTo>
                  <a:cubicBezTo>
                    <a:pt x="383" y="139"/>
                    <a:pt x="383" y="139"/>
                    <a:pt x="383" y="139"/>
                  </a:cubicBezTo>
                  <a:cubicBezTo>
                    <a:pt x="383" y="136"/>
                    <a:pt x="381" y="134"/>
                    <a:pt x="378" y="133"/>
                  </a:cubicBezTo>
                  <a:cubicBezTo>
                    <a:pt x="376" y="131"/>
                    <a:pt x="373" y="131"/>
                    <a:pt x="370" y="132"/>
                  </a:cubicBezTo>
                  <a:cubicBezTo>
                    <a:pt x="329" y="143"/>
                    <a:pt x="329" y="143"/>
                    <a:pt x="329" y="143"/>
                  </a:cubicBezTo>
                  <a:cubicBezTo>
                    <a:pt x="323" y="145"/>
                    <a:pt x="320" y="150"/>
                    <a:pt x="322" y="156"/>
                  </a:cubicBezTo>
                  <a:cubicBezTo>
                    <a:pt x="239" y="179"/>
                    <a:pt x="239" y="179"/>
                    <a:pt x="239" y="179"/>
                  </a:cubicBezTo>
                  <a:cubicBezTo>
                    <a:pt x="235" y="180"/>
                    <a:pt x="232" y="184"/>
                    <a:pt x="232" y="188"/>
                  </a:cubicBezTo>
                  <a:cubicBezTo>
                    <a:pt x="128" y="216"/>
                    <a:pt x="128" y="216"/>
                    <a:pt x="128" y="216"/>
                  </a:cubicBezTo>
                  <a:cubicBezTo>
                    <a:pt x="126" y="209"/>
                    <a:pt x="126" y="209"/>
                    <a:pt x="126" y="209"/>
                  </a:cubicBezTo>
                  <a:cubicBezTo>
                    <a:pt x="125" y="204"/>
                    <a:pt x="119" y="200"/>
                    <a:pt x="113" y="202"/>
                  </a:cubicBezTo>
                  <a:cubicBezTo>
                    <a:pt x="107" y="204"/>
                    <a:pt x="104" y="209"/>
                    <a:pt x="106" y="215"/>
                  </a:cubicBezTo>
                  <a:cubicBezTo>
                    <a:pt x="128" y="297"/>
                    <a:pt x="128" y="297"/>
                    <a:pt x="128" y="297"/>
                  </a:cubicBezTo>
                  <a:cubicBezTo>
                    <a:pt x="129" y="302"/>
                    <a:pt x="134" y="305"/>
                    <a:pt x="138" y="305"/>
                  </a:cubicBezTo>
                  <a:cubicBezTo>
                    <a:pt x="139" y="305"/>
                    <a:pt x="140" y="305"/>
                    <a:pt x="141" y="305"/>
                  </a:cubicBezTo>
                  <a:cubicBezTo>
                    <a:pt x="147" y="303"/>
                    <a:pt x="150" y="298"/>
                    <a:pt x="149" y="292"/>
                  </a:cubicBezTo>
                  <a:cubicBezTo>
                    <a:pt x="147" y="285"/>
                    <a:pt x="147" y="285"/>
                    <a:pt x="147" y="285"/>
                  </a:cubicBezTo>
                  <a:cubicBezTo>
                    <a:pt x="243" y="259"/>
                    <a:pt x="243" y="259"/>
                    <a:pt x="243" y="259"/>
                  </a:cubicBezTo>
                  <a:cubicBezTo>
                    <a:pt x="192" y="401"/>
                    <a:pt x="192" y="401"/>
                    <a:pt x="192" y="401"/>
                  </a:cubicBezTo>
                  <a:cubicBezTo>
                    <a:pt x="190" y="407"/>
                    <a:pt x="193" y="413"/>
                    <a:pt x="199" y="415"/>
                  </a:cubicBezTo>
                  <a:cubicBezTo>
                    <a:pt x="200" y="415"/>
                    <a:pt x="201" y="416"/>
                    <a:pt x="202" y="416"/>
                  </a:cubicBezTo>
                  <a:cubicBezTo>
                    <a:pt x="207" y="416"/>
                    <a:pt x="211" y="413"/>
                    <a:pt x="212" y="409"/>
                  </a:cubicBezTo>
                  <a:cubicBezTo>
                    <a:pt x="245" y="317"/>
                    <a:pt x="245" y="317"/>
                    <a:pt x="245" y="317"/>
                  </a:cubicBezTo>
                  <a:cubicBezTo>
                    <a:pt x="245" y="405"/>
                    <a:pt x="245" y="405"/>
                    <a:pt x="245" y="405"/>
                  </a:cubicBezTo>
                  <a:cubicBezTo>
                    <a:pt x="245" y="411"/>
                    <a:pt x="250" y="416"/>
                    <a:pt x="256" y="416"/>
                  </a:cubicBezTo>
                  <a:cubicBezTo>
                    <a:pt x="262" y="416"/>
                    <a:pt x="266" y="411"/>
                    <a:pt x="266" y="405"/>
                  </a:cubicBezTo>
                  <a:cubicBezTo>
                    <a:pt x="266" y="317"/>
                    <a:pt x="266" y="317"/>
                    <a:pt x="266" y="317"/>
                  </a:cubicBezTo>
                  <a:cubicBezTo>
                    <a:pt x="299" y="409"/>
                    <a:pt x="299" y="409"/>
                    <a:pt x="299" y="409"/>
                  </a:cubicBezTo>
                  <a:cubicBezTo>
                    <a:pt x="301" y="413"/>
                    <a:pt x="305" y="416"/>
                    <a:pt x="309" y="416"/>
                  </a:cubicBezTo>
                  <a:cubicBezTo>
                    <a:pt x="310" y="416"/>
                    <a:pt x="311" y="415"/>
                    <a:pt x="313" y="415"/>
                  </a:cubicBezTo>
                  <a:cubicBezTo>
                    <a:pt x="318" y="413"/>
                    <a:pt x="321" y="407"/>
                    <a:pt x="319" y="401"/>
                  </a:cubicBezTo>
                  <a:cubicBezTo>
                    <a:pt x="268" y="259"/>
                    <a:pt x="268" y="259"/>
                    <a:pt x="268" y="259"/>
                  </a:cubicBezTo>
                  <a:cubicBezTo>
                    <a:pt x="344" y="238"/>
                    <a:pt x="344" y="238"/>
                    <a:pt x="344" y="238"/>
                  </a:cubicBezTo>
                  <a:cubicBezTo>
                    <a:pt x="344" y="238"/>
                    <a:pt x="344" y="238"/>
                    <a:pt x="344" y="238"/>
                  </a:cubicBezTo>
                  <a:cubicBezTo>
                    <a:pt x="345" y="243"/>
                    <a:pt x="350" y="246"/>
                    <a:pt x="354" y="246"/>
                  </a:cubicBezTo>
                  <a:cubicBezTo>
                    <a:pt x="355" y="246"/>
                    <a:pt x="356" y="246"/>
                    <a:pt x="357" y="246"/>
                  </a:cubicBezTo>
                  <a:cubicBezTo>
                    <a:pt x="398" y="235"/>
                    <a:pt x="398" y="235"/>
                    <a:pt x="398" y="235"/>
                  </a:cubicBezTo>
                  <a:cubicBezTo>
                    <a:pt x="401" y="234"/>
                    <a:pt x="403" y="232"/>
                    <a:pt x="405" y="230"/>
                  </a:cubicBezTo>
                  <a:cubicBezTo>
                    <a:pt x="406" y="227"/>
                    <a:pt x="407" y="224"/>
                    <a:pt x="406" y="222"/>
                  </a:cubicBezTo>
                  <a:close/>
                  <a:moveTo>
                    <a:pt x="345" y="161"/>
                  </a:moveTo>
                  <a:cubicBezTo>
                    <a:pt x="362" y="222"/>
                    <a:pt x="362" y="222"/>
                    <a:pt x="362" y="222"/>
                  </a:cubicBezTo>
                  <a:cubicBezTo>
                    <a:pt x="382" y="217"/>
                    <a:pt x="382" y="217"/>
                    <a:pt x="382" y="217"/>
                  </a:cubicBezTo>
                  <a:cubicBezTo>
                    <a:pt x="366" y="155"/>
                    <a:pt x="366" y="155"/>
                    <a:pt x="366" y="155"/>
                  </a:cubicBezTo>
                  <a:lnTo>
                    <a:pt x="345" y="161"/>
                  </a:lnTo>
                  <a:close/>
                </a:path>
              </a:pathLst>
            </a:custGeom>
            <a:solidFill>
              <a:srgbClr val="478473"/>
            </a:solidFill>
            <a:ln>
              <a:noFill/>
            </a:ln>
          </p:spPr>
          <p:txBody>
            <a:bodyPr spcFirstLastPara="1" wrap="square" lIns="78200" tIns="39100" rIns="78200" bIns="39100" anchor="t" anchorCtr="0">
              <a:noAutofit/>
            </a:bodyPr>
            <a:lstStyle/>
            <a:p>
              <a:pPr marL="0" marR="0" lvl="0" indent="0" algn="l" rtl="0">
                <a:lnSpc>
                  <a:spcPct val="100000"/>
                </a:lnSpc>
                <a:spcBef>
                  <a:spcPts val="0"/>
                </a:spcBef>
                <a:spcAft>
                  <a:spcPts val="0"/>
                </a:spcAft>
                <a:buNone/>
              </a:pPr>
              <a:endParaRPr sz="1539" b="0" i="0" u="none" strike="noStrike" cap="none">
                <a:solidFill>
                  <a:srgbClr val="000000"/>
                </a:solidFill>
                <a:latin typeface="Cocomat pro"/>
                <a:sym typeface="Arial"/>
              </a:endParaRPr>
            </a:p>
          </p:txBody>
        </p:sp>
        <p:sp>
          <p:nvSpPr>
            <p:cNvPr id="333" name="Google Shape;333;p29">
              <a:extLst>
                <a:ext uri="{FF2B5EF4-FFF2-40B4-BE49-F238E27FC236}">
                  <a16:creationId xmlns:a16="http://schemas.microsoft.com/office/drawing/2014/main" id="{5E630784-1133-5DB3-8471-D337834D255A}"/>
                </a:ext>
              </a:extLst>
            </p:cNvPr>
            <p:cNvSpPr txBox="1"/>
            <p:nvPr/>
          </p:nvSpPr>
          <p:spPr>
            <a:xfrm>
              <a:off x="7267582" y="2209842"/>
              <a:ext cx="1384456" cy="30600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CD00"/>
                </a:buClr>
                <a:buSzPts val="1800"/>
                <a:buFont typeface="Quattrocento Sans"/>
                <a:buNone/>
              </a:pPr>
              <a:r>
                <a:rPr lang="fr-FR" sz="2400" b="1" i="1" u="none" strike="noStrike" cap="none">
                  <a:solidFill>
                    <a:srgbClr val="004AAD"/>
                  </a:solidFill>
                  <a:latin typeface="Cocomat pro"/>
                  <a:sym typeface="Arial"/>
                </a:rPr>
                <a:t>Vision</a:t>
              </a:r>
              <a:endParaRPr sz="2400" b="1" i="1" u="none" strike="noStrike" cap="none">
                <a:solidFill>
                  <a:srgbClr val="004AAD"/>
                </a:solidFill>
                <a:highlight>
                  <a:srgbClr val="FFCD00"/>
                </a:highlight>
                <a:latin typeface="Cocomat pro"/>
                <a:sym typeface="Arial"/>
              </a:endParaRPr>
            </a:p>
          </p:txBody>
        </p:sp>
      </p:grpSp>
      <p:sp>
        <p:nvSpPr>
          <p:cNvPr id="334" name="Google Shape;334;p29">
            <a:extLst>
              <a:ext uri="{FF2B5EF4-FFF2-40B4-BE49-F238E27FC236}">
                <a16:creationId xmlns:a16="http://schemas.microsoft.com/office/drawing/2014/main" id="{24AEDE50-D640-9F3A-4919-2A96487FAD63}"/>
              </a:ext>
            </a:extLst>
          </p:cNvPr>
          <p:cNvSpPr txBox="1"/>
          <p:nvPr/>
        </p:nvSpPr>
        <p:spPr>
          <a:xfrm>
            <a:off x="339977" y="2927354"/>
            <a:ext cx="2634449" cy="156966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fr-FR" sz="1600" b="1" i="0" u="none" strike="noStrike" cap="none" dirty="0" err="1">
                <a:solidFill>
                  <a:srgbClr val="478473"/>
                </a:solidFill>
                <a:latin typeface="Cocomat pro"/>
                <a:sym typeface="Arial"/>
              </a:rPr>
              <a:t>Accelerating</a:t>
            </a:r>
            <a:r>
              <a:rPr lang="fr-FR" sz="1600" b="0" i="0" u="none" strike="noStrike" cap="none" dirty="0">
                <a:solidFill>
                  <a:srgbClr val="478473"/>
                </a:solidFill>
                <a:latin typeface="Cocomat pro"/>
                <a:sym typeface="Arial"/>
              </a:rPr>
              <a:t> </a:t>
            </a:r>
            <a:r>
              <a:rPr lang="fr-FR" sz="1600" b="0" i="0" u="none" strike="noStrike" cap="none" dirty="0">
                <a:solidFill>
                  <a:srgbClr val="004AAD"/>
                </a:solidFill>
                <a:latin typeface="Cocomat pro"/>
                <a:sym typeface="Arial"/>
              </a:rPr>
              <a:t>SME transmission </a:t>
            </a:r>
            <a:r>
              <a:rPr lang="fr-FR" sz="1600" b="0" i="0" u="none" strike="noStrike" cap="none" dirty="0" err="1">
                <a:solidFill>
                  <a:srgbClr val="004AAD"/>
                </a:solidFill>
                <a:latin typeface="Cocomat pro"/>
                <a:sym typeface="Arial"/>
              </a:rPr>
              <a:t>through</a:t>
            </a:r>
            <a:r>
              <a:rPr lang="fr-FR" sz="1600" b="0" i="0" u="none" strike="noStrike" cap="none" dirty="0">
                <a:solidFill>
                  <a:srgbClr val="004AAD"/>
                </a:solidFill>
                <a:latin typeface="Cocomat pro"/>
                <a:sym typeface="Arial"/>
              </a:rPr>
              <a:t> </a:t>
            </a:r>
            <a:r>
              <a:rPr lang="fr-FR" sz="1600" b="0" i="0" u="none" strike="noStrike" cap="none" dirty="0" err="1">
                <a:solidFill>
                  <a:srgbClr val="004AAD"/>
                </a:solidFill>
                <a:latin typeface="Cocomat pro"/>
                <a:sym typeface="Arial"/>
              </a:rPr>
              <a:t>rigorous</a:t>
            </a:r>
            <a:r>
              <a:rPr lang="fr-FR" sz="1600" b="0" i="0" u="none" strike="noStrike" cap="none" dirty="0">
                <a:solidFill>
                  <a:srgbClr val="004AAD"/>
                </a:solidFill>
                <a:latin typeface="Cocomat pro"/>
                <a:sym typeface="Arial"/>
              </a:rPr>
              <a:t> </a:t>
            </a:r>
            <a:r>
              <a:rPr lang="fr-FR" sz="1600" b="1" i="0" u="none" strike="noStrike" cap="none" dirty="0" err="1">
                <a:solidFill>
                  <a:srgbClr val="478473"/>
                </a:solidFill>
                <a:latin typeface="Cocomat pro"/>
                <a:sym typeface="Arial"/>
              </a:rPr>
              <a:t>selection</a:t>
            </a:r>
            <a:r>
              <a:rPr lang="fr-FR" sz="1600" b="0" i="0" u="none" strike="noStrike" cap="none" dirty="0">
                <a:solidFill>
                  <a:srgbClr val="004AAD"/>
                </a:solidFill>
                <a:latin typeface="Cocomat pro"/>
                <a:sym typeface="Arial"/>
              </a:rPr>
              <a:t>, </a:t>
            </a:r>
            <a:r>
              <a:rPr lang="fr-FR" sz="1600" b="1" i="0" u="none" strike="noStrike" cap="none" dirty="0" err="1">
                <a:solidFill>
                  <a:srgbClr val="478473"/>
                </a:solidFill>
                <a:latin typeface="Cocomat pro"/>
                <a:sym typeface="Arial"/>
              </a:rPr>
              <a:t>preparation</a:t>
            </a:r>
            <a:r>
              <a:rPr lang="fr-FR" sz="1600" b="0" i="0" u="none" strike="noStrike" cap="none" dirty="0">
                <a:solidFill>
                  <a:srgbClr val="004AAD"/>
                </a:solidFill>
                <a:latin typeface="Cocomat pro"/>
                <a:sym typeface="Arial"/>
              </a:rPr>
              <a:t> and </a:t>
            </a:r>
            <a:r>
              <a:rPr lang="fr-FR" sz="1600" b="0" i="0" u="none" strike="noStrike" cap="none" dirty="0" err="1">
                <a:solidFill>
                  <a:srgbClr val="004AAD"/>
                </a:solidFill>
                <a:latin typeface="Cocomat pro"/>
                <a:sym typeface="Arial"/>
              </a:rPr>
              <a:t>customized</a:t>
            </a:r>
            <a:r>
              <a:rPr lang="fr-FR" sz="1600" b="0" i="0" u="none" strike="noStrike" cap="none" dirty="0">
                <a:solidFill>
                  <a:srgbClr val="004AAD"/>
                </a:solidFill>
                <a:latin typeface="Cocomat pro"/>
                <a:sym typeface="Arial"/>
              </a:rPr>
              <a:t> </a:t>
            </a:r>
            <a:r>
              <a:rPr lang="fr-FR" sz="1600" b="1" i="0" u="none" strike="noStrike" cap="none" dirty="0">
                <a:solidFill>
                  <a:srgbClr val="478473"/>
                </a:solidFill>
                <a:latin typeface="Cocomat pro"/>
                <a:sym typeface="Arial"/>
              </a:rPr>
              <a:t>support</a:t>
            </a:r>
            <a:r>
              <a:rPr lang="fr-FR" sz="1600" b="1" i="0" u="none" strike="noStrike" cap="none" dirty="0">
                <a:solidFill>
                  <a:srgbClr val="004AAD"/>
                </a:solidFill>
                <a:latin typeface="Cocomat pro"/>
                <a:sym typeface="Arial"/>
              </a:rPr>
              <a:t> </a:t>
            </a:r>
            <a:r>
              <a:rPr lang="fr-FR" sz="1600" b="0" i="0" u="none" strike="noStrike" cap="none" dirty="0">
                <a:solidFill>
                  <a:srgbClr val="004AAD"/>
                </a:solidFill>
                <a:latin typeface="Cocomat pro"/>
                <a:sym typeface="Arial"/>
              </a:rPr>
              <a:t>of </a:t>
            </a:r>
            <a:r>
              <a:rPr lang="fr-FR" sz="1600" b="0" i="0" u="none" strike="noStrike" cap="none" dirty="0" err="1">
                <a:solidFill>
                  <a:srgbClr val="004AAD"/>
                </a:solidFill>
                <a:latin typeface="Cocomat pro"/>
                <a:sym typeface="Arial"/>
              </a:rPr>
              <a:t>individual</a:t>
            </a:r>
            <a:r>
              <a:rPr lang="fr-FR" sz="1600" b="0" i="0" u="none" strike="noStrike" cap="none" dirty="0">
                <a:solidFill>
                  <a:srgbClr val="004AAD"/>
                </a:solidFill>
                <a:latin typeface="Cocomat pro"/>
                <a:sym typeface="Arial"/>
              </a:rPr>
              <a:t> SME </a:t>
            </a:r>
            <a:r>
              <a:rPr lang="fr-FR" sz="1600" b="0" i="0" u="none" strike="noStrike" cap="none" dirty="0" err="1">
                <a:solidFill>
                  <a:srgbClr val="004AAD"/>
                </a:solidFill>
                <a:latin typeface="Cocomat pro"/>
                <a:sym typeface="Arial"/>
              </a:rPr>
              <a:t>buyers</a:t>
            </a:r>
            <a:endParaRPr sz="1600" b="0" i="0" u="none" strike="noStrike" cap="none" dirty="0">
              <a:solidFill>
                <a:srgbClr val="004AAD"/>
              </a:solidFill>
              <a:latin typeface="Cocomat pro"/>
              <a:sym typeface="Arial"/>
            </a:endParaRPr>
          </a:p>
        </p:txBody>
      </p:sp>
      <p:sp>
        <p:nvSpPr>
          <p:cNvPr id="335" name="Google Shape;335;p29">
            <a:extLst>
              <a:ext uri="{FF2B5EF4-FFF2-40B4-BE49-F238E27FC236}">
                <a16:creationId xmlns:a16="http://schemas.microsoft.com/office/drawing/2014/main" id="{4030BF1C-5264-BBCA-B398-8D8ED6158253}"/>
              </a:ext>
            </a:extLst>
          </p:cNvPr>
          <p:cNvSpPr txBox="1"/>
          <p:nvPr/>
        </p:nvSpPr>
        <p:spPr>
          <a:xfrm>
            <a:off x="3254775" y="2927354"/>
            <a:ext cx="2634449" cy="18158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fr-FR" sz="1600" b="1" i="0" u="none" strike="noStrike" cap="none" dirty="0" err="1">
                <a:solidFill>
                  <a:srgbClr val="478473"/>
                </a:solidFill>
                <a:latin typeface="Cocomat pro"/>
                <a:sym typeface="Arial"/>
              </a:rPr>
              <a:t>Fragmented</a:t>
            </a:r>
            <a:r>
              <a:rPr lang="fr-FR" sz="1600" b="0" i="0" u="none" strike="noStrike" cap="none" dirty="0">
                <a:solidFill>
                  <a:srgbClr val="000000"/>
                </a:solidFill>
                <a:latin typeface="Cocomat pro"/>
                <a:sym typeface="Arial"/>
              </a:rPr>
              <a:t>, </a:t>
            </a:r>
            <a:r>
              <a:rPr lang="fr-FR" sz="1600" b="1" i="0" u="none" strike="noStrike" cap="none" dirty="0" err="1">
                <a:solidFill>
                  <a:srgbClr val="478473"/>
                </a:solidFill>
                <a:latin typeface="Cocomat pro"/>
                <a:sym typeface="Arial"/>
              </a:rPr>
              <a:t>complex</a:t>
            </a:r>
            <a:r>
              <a:rPr lang="fr-FR" sz="1600" b="0" i="0" u="none" strike="noStrike" cap="none" dirty="0">
                <a:solidFill>
                  <a:srgbClr val="000000"/>
                </a:solidFill>
                <a:latin typeface="Cocomat pro"/>
                <a:sym typeface="Arial"/>
              </a:rPr>
              <a:t>, </a:t>
            </a:r>
            <a:r>
              <a:rPr lang="fr-FR" sz="1600" b="1" i="0" u="none" strike="noStrike" cap="none" dirty="0">
                <a:solidFill>
                  <a:srgbClr val="478473"/>
                </a:solidFill>
                <a:latin typeface="Cocomat pro"/>
                <a:sym typeface="Arial"/>
              </a:rPr>
              <a:t>inefficient</a:t>
            </a:r>
            <a:r>
              <a:rPr lang="fr-FR" sz="1600" b="0" i="0" u="none" strike="noStrike" cap="none" dirty="0">
                <a:solidFill>
                  <a:srgbClr val="000000"/>
                </a:solidFill>
                <a:latin typeface="Cocomat pro"/>
                <a:sym typeface="Arial"/>
              </a:rPr>
              <a:t> </a:t>
            </a:r>
            <a:r>
              <a:rPr lang="fr-FR" sz="1600" b="0" i="0" u="none" strike="noStrike" cap="none" dirty="0">
                <a:solidFill>
                  <a:srgbClr val="004AAD"/>
                </a:solidFill>
                <a:latin typeface="Cocomat pro"/>
                <a:sym typeface="Arial"/>
              </a:rPr>
              <a:t>SME transmission </a:t>
            </a:r>
            <a:r>
              <a:rPr lang="fr-FR" sz="1600" b="0" i="0" u="none" strike="noStrike" cap="none" dirty="0" err="1">
                <a:solidFill>
                  <a:srgbClr val="004AAD"/>
                </a:solidFill>
                <a:latin typeface="Cocomat pro"/>
                <a:sym typeface="Arial"/>
              </a:rPr>
              <a:t>market</a:t>
            </a:r>
            <a:r>
              <a:rPr lang="fr-FR" sz="1600" b="0" i="0" u="none" strike="noStrike" cap="none" dirty="0">
                <a:solidFill>
                  <a:srgbClr val="004AAD"/>
                </a:solidFill>
                <a:latin typeface="Cocomat pro"/>
                <a:sym typeface="Arial"/>
              </a:rPr>
              <a:t>, </a:t>
            </a:r>
            <a:r>
              <a:rPr lang="fr-FR" sz="1600" b="0" i="0" u="none" strike="noStrike" cap="none" dirty="0" err="1">
                <a:solidFill>
                  <a:srgbClr val="004AAD"/>
                </a:solidFill>
                <a:latin typeface="Cocomat pro"/>
                <a:sym typeface="Arial"/>
              </a:rPr>
              <a:t>where</a:t>
            </a:r>
            <a:r>
              <a:rPr lang="fr-FR" sz="1600" b="0" i="0" u="none" strike="noStrike" cap="none" dirty="0">
                <a:solidFill>
                  <a:srgbClr val="004AAD"/>
                </a:solidFill>
                <a:latin typeface="Cocomat pro"/>
                <a:sym typeface="Arial"/>
              </a:rPr>
              <a:t> </a:t>
            </a:r>
            <a:r>
              <a:rPr lang="fr-FR" sz="1600" b="1" i="0" u="none" strike="noStrike" cap="none" dirty="0" err="1">
                <a:solidFill>
                  <a:srgbClr val="478473"/>
                </a:solidFill>
                <a:latin typeface="Cocomat pro"/>
                <a:sym typeface="Arial"/>
              </a:rPr>
              <a:t>buyers</a:t>
            </a:r>
            <a:r>
              <a:rPr lang="fr-FR" sz="1600" b="0" i="0" u="none" strike="noStrike" cap="none" dirty="0">
                <a:solidFill>
                  <a:srgbClr val="000000"/>
                </a:solidFill>
                <a:latin typeface="Cocomat pro"/>
                <a:sym typeface="Arial"/>
              </a:rPr>
              <a:t> </a:t>
            </a:r>
            <a:r>
              <a:rPr lang="fr-FR" sz="1600" b="0" i="0" u="none" strike="noStrike" cap="none" dirty="0" err="1">
                <a:solidFill>
                  <a:srgbClr val="004AAD"/>
                </a:solidFill>
                <a:latin typeface="Cocomat pro"/>
                <a:sym typeface="Arial"/>
              </a:rPr>
              <a:t>lack</a:t>
            </a:r>
            <a:r>
              <a:rPr lang="fr-FR" sz="1600" b="0" i="0" u="none" strike="noStrike" cap="none" dirty="0">
                <a:solidFill>
                  <a:srgbClr val="004AAD"/>
                </a:solidFill>
                <a:latin typeface="Cocomat pro"/>
                <a:sym typeface="Arial"/>
              </a:rPr>
              <a:t> support to </a:t>
            </a:r>
            <a:r>
              <a:rPr lang="fr-FR" sz="1600" b="0" i="0" u="none" strike="noStrike" cap="none" dirty="0" err="1">
                <a:solidFill>
                  <a:srgbClr val="004AAD"/>
                </a:solidFill>
                <a:latin typeface="Cocomat pro"/>
                <a:sym typeface="Arial"/>
              </a:rPr>
              <a:t>succeed</a:t>
            </a:r>
            <a:r>
              <a:rPr lang="fr-FR" sz="1600" b="0" i="0" u="none" strike="noStrike" cap="none" dirty="0">
                <a:solidFill>
                  <a:srgbClr val="004AAD"/>
                </a:solidFill>
                <a:latin typeface="Cocomat pro"/>
                <a:sym typeface="Arial"/>
              </a:rPr>
              <a:t> and </a:t>
            </a:r>
            <a:r>
              <a:rPr lang="fr-FR" sz="1600" b="1" i="0" u="none" strike="noStrike" cap="none" dirty="0">
                <a:solidFill>
                  <a:srgbClr val="478473"/>
                </a:solidFill>
                <a:latin typeface="Cocomat pro"/>
                <a:sym typeface="Arial"/>
              </a:rPr>
              <a:t>fail 40% </a:t>
            </a:r>
            <a:r>
              <a:rPr lang="fr-FR" sz="1600" b="0" i="0" u="none" strike="noStrike" cap="none" dirty="0">
                <a:solidFill>
                  <a:srgbClr val="004AAD"/>
                </a:solidFill>
                <a:latin typeface="Cocomat pro"/>
                <a:sym typeface="Arial"/>
              </a:rPr>
              <a:t>of </a:t>
            </a:r>
            <a:r>
              <a:rPr lang="fr-FR" sz="1600" b="0" i="0" u="none" strike="noStrike" cap="none" dirty="0" err="1">
                <a:solidFill>
                  <a:srgbClr val="004AAD"/>
                </a:solidFill>
                <a:latin typeface="Cocomat pro"/>
                <a:sym typeface="Arial"/>
              </a:rPr>
              <a:t>attempts</a:t>
            </a:r>
            <a:r>
              <a:rPr lang="fr-FR" sz="1600" b="0" i="0" u="none" strike="noStrike" cap="none" dirty="0">
                <a:solidFill>
                  <a:srgbClr val="004AAD"/>
                </a:solidFill>
                <a:latin typeface="Cocomat pro"/>
                <a:sym typeface="Arial"/>
              </a:rPr>
              <a:t>, and </a:t>
            </a:r>
            <a:r>
              <a:rPr lang="fr-FR" sz="1600" b="0" i="0" u="none" strike="noStrike" cap="none" dirty="0" err="1">
                <a:solidFill>
                  <a:srgbClr val="004AAD"/>
                </a:solidFill>
                <a:latin typeface="Cocomat pro"/>
                <a:sym typeface="Arial"/>
              </a:rPr>
              <a:t>sellers</a:t>
            </a:r>
            <a:r>
              <a:rPr lang="fr-FR" sz="1600" b="0" i="0" u="none" strike="noStrike" cap="none" dirty="0">
                <a:solidFill>
                  <a:srgbClr val="004AAD"/>
                </a:solidFill>
                <a:latin typeface="Cocomat pro"/>
                <a:sym typeface="Arial"/>
              </a:rPr>
              <a:t> struggle to </a:t>
            </a:r>
            <a:r>
              <a:rPr lang="fr-FR" sz="1600" b="0" i="0" u="none" strike="noStrike" cap="none" dirty="0" err="1">
                <a:solidFill>
                  <a:srgbClr val="004AAD"/>
                </a:solidFill>
                <a:latin typeface="Cocomat pro"/>
                <a:sym typeface="Arial"/>
              </a:rPr>
              <a:t>find</a:t>
            </a:r>
            <a:r>
              <a:rPr lang="fr-FR" sz="1600" b="0" i="0" u="none" strike="noStrike" cap="none" dirty="0">
                <a:solidFill>
                  <a:srgbClr val="004AAD"/>
                </a:solidFill>
                <a:latin typeface="Cocomat pro"/>
                <a:sym typeface="Arial"/>
              </a:rPr>
              <a:t> the right </a:t>
            </a:r>
            <a:r>
              <a:rPr lang="fr-FR" sz="1600" b="0" i="0" u="none" strike="noStrike" cap="none" dirty="0" err="1">
                <a:solidFill>
                  <a:srgbClr val="004AAD"/>
                </a:solidFill>
                <a:latin typeface="Cocomat pro"/>
                <a:sym typeface="Arial"/>
              </a:rPr>
              <a:t>buyers</a:t>
            </a:r>
            <a:r>
              <a:rPr lang="fr-FR" sz="1600" b="0" i="0" u="none" strike="noStrike" cap="none" dirty="0">
                <a:solidFill>
                  <a:srgbClr val="004AAD"/>
                </a:solidFill>
                <a:latin typeface="Cocomat pro"/>
                <a:sym typeface="Arial"/>
              </a:rPr>
              <a:t>.</a:t>
            </a:r>
            <a:endParaRPr sz="1600" b="0" i="0" u="none" strike="noStrike" cap="none" dirty="0">
              <a:solidFill>
                <a:srgbClr val="004AAD"/>
              </a:solidFill>
              <a:latin typeface="Cocomat pro"/>
              <a:sym typeface="Arial"/>
            </a:endParaRPr>
          </a:p>
        </p:txBody>
      </p:sp>
      <p:sp>
        <p:nvSpPr>
          <p:cNvPr id="336" name="Google Shape;336;p29">
            <a:extLst>
              <a:ext uri="{FF2B5EF4-FFF2-40B4-BE49-F238E27FC236}">
                <a16:creationId xmlns:a16="http://schemas.microsoft.com/office/drawing/2014/main" id="{D7D54FD7-4E17-DCDD-A967-DCF5DB1206D0}"/>
              </a:ext>
            </a:extLst>
          </p:cNvPr>
          <p:cNvSpPr txBox="1"/>
          <p:nvPr/>
        </p:nvSpPr>
        <p:spPr>
          <a:xfrm>
            <a:off x="6169574" y="2927354"/>
            <a:ext cx="2634449" cy="156966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fr-FR" sz="1600" b="0" i="0" u="none" strike="noStrike" cap="none" dirty="0" err="1">
                <a:solidFill>
                  <a:srgbClr val="004AAD"/>
                </a:solidFill>
                <a:latin typeface="Cocomat pro"/>
                <a:sym typeface="Arial"/>
              </a:rPr>
              <a:t>Become</a:t>
            </a:r>
            <a:r>
              <a:rPr lang="fr-FR" sz="1600" b="0" i="0" u="none" strike="noStrike" cap="none" dirty="0">
                <a:solidFill>
                  <a:srgbClr val="004AAD"/>
                </a:solidFill>
                <a:latin typeface="Cocomat pro"/>
                <a:sym typeface="Arial"/>
              </a:rPr>
              <a:t> the </a:t>
            </a:r>
            <a:r>
              <a:rPr lang="fr-FR" sz="1600" b="1" i="0" u="none" strike="noStrike" cap="none" dirty="0">
                <a:solidFill>
                  <a:srgbClr val="478473"/>
                </a:solidFill>
                <a:latin typeface="Cocomat pro"/>
                <a:sym typeface="Arial"/>
              </a:rPr>
              <a:t>Y </a:t>
            </a:r>
            <a:r>
              <a:rPr lang="fr-FR" sz="1600" b="1" i="0" u="none" strike="noStrike" cap="none" dirty="0" err="1">
                <a:solidFill>
                  <a:srgbClr val="478473"/>
                </a:solidFill>
                <a:latin typeface="Cocomat pro"/>
                <a:sym typeface="Arial"/>
              </a:rPr>
              <a:t>Combinator</a:t>
            </a:r>
            <a:r>
              <a:rPr lang="fr-FR" sz="1600" b="1" i="0" u="none" strike="noStrike" cap="none" dirty="0">
                <a:solidFill>
                  <a:srgbClr val="478473"/>
                </a:solidFill>
                <a:latin typeface="Cocomat pro"/>
                <a:sym typeface="Arial"/>
              </a:rPr>
              <a:t> for SME transmission </a:t>
            </a:r>
            <a:r>
              <a:rPr lang="fr-FR" sz="1600" b="0" i="0" u="none" strike="noStrike" cap="none" dirty="0">
                <a:solidFill>
                  <a:srgbClr val="004AAD"/>
                </a:solidFill>
                <a:latin typeface="Cocomat pro"/>
                <a:sym typeface="Arial"/>
              </a:rPr>
              <a:t>in Europe, </a:t>
            </a:r>
            <a:r>
              <a:rPr lang="fr-FR" sz="1600" b="0" i="0" u="none" strike="noStrike" cap="none" dirty="0" err="1">
                <a:solidFill>
                  <a:srgbClr val="004AAD"/>
                </a:solidFill>
                <a:latin typeface="Cocomat pro"/>
                <a:sym typeface="Arial"/>
              </a:rPr>
              <a:t>empowering</a:t>
            </a:r>
            <a:r>
              <a:rPr lang="fr-FR" sz="1600" b="0" i="0" u="none" strike="noStrike" cap="none" dirty="0">
                <a:solidFill>
                  <a:srgbClr val="004AAD"/>
                </a:solidFill>
                <a:latin typeface="Cocomat pro"/>
                <a:sym typeface="Arial"/>
              </a:rPr>
              <a:t> </a:t>
            </a:r>
            <a:r>
              <a:rPr lang="fr-FR" sz="1600" b="0" i="0" u="none" strike="noStrike" cap="none" dirty="0" err="1">
                <a:solidFill>
                  <a:srgbClr val="004AAD"/>
                </a:solidFill>
                <a:latin typeface="Cocomat pro"/>
                <a:sym typeface="Arial"/>
              </a:rPr>
              <a:t>sustainable</a:t>
            </a:r>
            <a:r>
              <a:rPr lang="fr-FR" sz="1600" b="0" i="0" u="none" strike="noStrike" cap="none" dirty="0">
                <a:solidFill>
                  <a:srgbClr val="004AAD"/>
                </a:solidFill>
                <a:latin typeface="Cocomat pro"/>
                <a:sym typeface="Arial"/>
              </a:rPr>
              <a:t> </a:t>
            </a:r>
            <a:r>
              <a:rPr lang="fr-FR" sz="1600" b="0" i="0" u="none" strike="noStrike" cap="none" dirty="0" err="1">
                <a:solidFill>
                  <a:srgbClr val="004AAD"/>
                </a:solidFill>
                <a:latin typeface="Cocomat pro"/>
                <a:sym typeface="Arial"/>
              </a:rPr>
              <a:t>renewal</a:t>
            </a:r>
            <a:r>
              <a:rPr lang="fr-FR" sz="1600" b="0" i="0" u="none" strike="noStrike" cap="none" dirty="0">
                <a:solidFill>
                  <a:srgbClr val="004AAD"/>
                </a:solidFill>
                <a:latin typeface="Cocomat pro"/>
                <a:sym typeface="Arial"/>
              </a:rPr>
              <a:t> and </a:t>
            </a:r>
            <a:r>
              <a:rPr lang="fr-FR" sz="1600" b="0" i="0" u="none" strike="noStrike" cap="none" dirty="0" err="1">
                <a:solidFill>
                  <a:srgbClr val="004AAD"/>
                </a:solidFill>
                <a:latin typeface="Cocomat pro"/>
                <a:sym typeface="Arial"/>
              </a:rPr>
              <a:t>growth</a:t>
            </a:r>
            <a:r>
              <a:rPr lang="fr-FR" sz="1600" b="0" i="0" u="none" strike="noStrike" cap="none" dirty="0">
                <a:solidFill>
                  <a:srgbClr val="004AAD"/>
                </a:solidFill>
                <a:latin typeface="Cocomat pro"/>
                <a:sym typeface="Arial"/>
              </a:rPr>
              <a:t> </a:t>
            </a:r>
            <a:r>
              <a:rPr lang="fr-FR" sz="1600" b="0" i="0" u="none" strike="noStrike" cap="none" dirty="0" err="1">
                <a:solidFill>
                  <a:srgbClr val="004AAD"/>
                </a:solidFill>
                <a:latin typeface="Cocomat pro"/>
                <a:sym typeface="Arial"/>
              </a:rPr>
              <a:t>across</a:t>
            </a:r>
            <a:r>
              <a:rPr lang="fr-FR" sz="1600" b="0" i="0" u="none" strike="noStrike" cap="none" dirty="0">
                <a:solidFill>
                  <a:srgbClr val="004AAD"/>
                </a:solidFill>
                <a:latin typeface="Cocomat pro"/>
                <a:sym typeface="Arial"/>
              </a:rPr>
              <a:t> the real </a:t>
            </a:r>
            <a:r>
              <a:rPr lang="fr-FR" sz="1600" b="0" i="0" u="none" strike="noStrike" cap="none" dirty="0" err="1">
                <a:solidFill>
                  <a:srgbClr val="004AAD"/>
                </a:solidFill>
                <a:latin typeface="Cocomat pro"/>
                <a:sym typeface="Arial"/>
              </a:rPr>
              <a:t>economy</a:t>
            </a:r>
            <a:r>
              <a:rPr lang="fr-FR" sz="1600" b="0" i="0" u="none" strike="noStrike" cap="none" dirty="0">
                <a:solidFill>
                  <a:srgbClr val="004AAD"/>
                </a:solidFill>
                <a:latin typeface="Cocomat pro"/>
                <a:sym typeface="Arial"/>
              </a:rPr>
              <a:t>.</a:t>
            </a:r>
            <a:endParaRPr sz="1600" b="0" i="0" u="none" strike="noStrike" cap="none" dirty="0">
              <a:solidFill>
                <a:srgbClr val="004AAD"/>
              </a:solidFill>
              <a:latin typeface="Cocomat pro"/>
              <a:sym typeface="Arial"/>
            </a:endParaRPr>
          </a:p>
        </p:txBody>
      </p:sp>
    </p:spTree>
    <p:extLst>
      <p:ext uri="{BB962C8B-B14F-4D97-AF65-F5344CB8AC3E}">
        <p14:creationId xmlns:p14="http://schemas.microsoft.com/office/powerpoint/2010/main" val="10165454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0">
          <a:extLst>
            <a:ext uri="{FF2B5EF4-FFF2-40B4-BE49-F238E27FC236}">
              <a16:creationId xmlns:a16="http://schemas.microsoft.com/office/drawing/2014/main" id="{9BD61CC4-B16C-1A13-C247-7BB64825EE19}"/>
            </a:ext>
          </a:extLst>
        </p:cNvPr>
        <p:cNvGrpSpPr/>
        <p:nvPr/>
      </p:nvGrpSpPr>
      <p:grpSpPr>
        <a:xfrm>
          <a:off x="0" y="0"/>
          <a:ext cx="0" cy="0"/>
          <a:chOff x="0" y="0"/>
          <a:chExt cx="0" cy="0"/>
        </a:xfrm>
      </p:grpSpPr>
      <p:sp>
        <p:nvSpPr>
          <p:cNvPr id="341" name="Google Shape;341;p30">
            <a:extLst>
              <a:ext uri="{FF2B5EF4-FFF2-40B4-BE49-F238E27FC236}">
                <a16:creationId xmlns:a16="http://schemas.microsoft.com/office/drawing/2014/main" id="{0827F4F1-F743-AD7F-2FD8-5A4F005A9D76}"/>
              </a:ext>
            </a:extLst>
          </p:cNvPr>
          <p:cNvSpPr txBox="1">
            <a:spLocks noGrp="1"/>
          </p:cNvSpPr>
          <p:nvPr>
            <p:ph type="title"/>
          </p:nvPr>
        </p:nvSpPr>
        <p:spPr>
          <a:xfrm>
            <a:off x="391106" y="256722"/>
            <a:ext cx="7886700" cy="740081"/>
          </a:xfrm>
          <a:prstGeom prst="rect">
            <a:avLst/>
          </a:prstGeom>
          <a:noFill/>
          <a:ln>
            <a:noFill/>
          </a:ln>
        </p:spPr>
        <p:txBody>
          <a:bodyPr spcFirstLastPara="1" wrap="square" lIns="68550" tIns="34275" rIns="68550" bIns="34275" anchor="ctr" anchorCtr="0">
            <a:normAutofit/>
          </a:bodyPr>
          <a:lstStyle/>
          <a:p>
            <a:pPr marL="0" lvl="0" indent="0" algn="l" rtl="0">
              <a:lnSpc>
                <a:spcPct val="90000"/>
              </a:lnSpc>
              <a:spcBef>
                <a:spcPts val="0"/>
              </a:spcBef>
              <a:spcAft>
                <a:spcPts val="0"/>
              </a:spcAft>
              <a:buSzPts val="4400"/>
              <a:buNone/>
            </a:pPr>
            <a:r>
              <a:rPr lang="fr-FR" sz="2800" b="1">
                <a:solidFill>
                  <a:srgbClr val="004AAD"/>
                </a:solidFill>
                <a:latin typeface="Cocomat pro"/>
                <a:ea typeface="Arial"/>
                <a:cs typeface="Arial"/>
                <a:sym typeface="Arial"/>
              </a:rPr>
              <a:t>Problem</a:t>
            </a:r>
            <a:endParaRPr sz="2800" b="1">
              <a:solidFill>
                <a:srgbClr val="004AAD"/>
              </a:solidFill>
              <a:latin typeface="Cocomat pro"/>
              <a:ea typeface="Arial"/>
              <a:cs typeface="Arial"/>
              <a:sym typeface="Arial"/>
            </a:endParaRPr>
          </a:p>
        </p:txBody>
      </p:sp>
      <p:cxnSp>
        <p:nvCxnSpPr>
          <p:cNvPr id="342" name="Google Shape;342;p30">
            <a:extLst>
              <a:ext uri="{FF2B5EF4-FFF2-40B4-BE49-F238E27FC236}">
                <a16:creationId xmlns:a16="http://schemas.microsoft.com/office/drawing/2014/main" id="{F704ECF3-DCFB-A2C4-D584-0C5ED2B07E80}"/>
              </a:ext>
            </a:extLst>
          </p:cNvPr>
          <p:cNvCxnSpPr/>
          <p:nvPr/>
        </p:nvCxnSpPr>
        <p:spPr>
          <a:xfrm>
            <a:off x="444031" y="917064"/>
            <a:ext cx="8036960" cy="0"/>
          </a:xfrm>
          <a:prstGeom prst="straightConnector1">
            <a:avLst/>
          </a:prstGeom>
          <a:noFill/>
          <a:ln w="28575" cap="flat" cmpd="sng">
            <a:solidFill>
              <a:srgbClr val="004AAD"/>
            </a:solidFill>
            <a:prstDash val="solid"/>
            <a:round/>
            <a:headEnd type="none" w="sm" len="sm"/>
            <a:tailEnd type="none" w="sm" len="sm"/>
          </a:ln>
        </p:spPr>
      </p:cxnSp>
      <p:pic>
        <p:nvPicPr>
          <p:cNvPr id="343" name="Google Shape;343;p30" title="Re-New (1).png">
            <a:extLst>
              <a:ext uri="{FF2B5EF4-FFF2-40B4-BE49-F238E27FC236}">
                <a16:creationId xmlns:a16="http://schemas.microsoft.com/office/drawing/2014/main" id="{C4C09537-FC60-7BD3-51F7-C7559AAEC868}"/>
              </a:ext>
            </a:extLst>
          </p:cNvPr>
          <p:cNvPicPr preferRelativeResize="0"/>
          <p:nvPr/>
        </p:nvPicPr>
        <p:blipFill rotWithShape="1">
          <a:blip r:embed="rId3">
            <a:alphaModFix/>
          </a:blip>
          <a:srcRect l="10831" t="16013" r="13656" b="13005"/>
          <a:stretch/>
        </p:blipFill>
        <p:spPr>
          <a:xfrm>
            <a:off x="8277806" y="39696"/>
            <a:ext cx="832267" cy="782355"/>
          </a:xfrm>
          <a:prstGeom prst="rect">
            <a:avLst/>
          </a:prstGeom>
          <a:noFill/>
          <a:ln>
            <a:noFill/>
          </a:ln>
        </p:spPr>
      </p:pic>
      <p:sp>
        <p:nvSpPr>
          <p:cNvPr id="344" name="Google Shape;344;p30">
            <a:extLst>
              <a:ext uri="{FF2B5EF4-FFF2-40B4-BE49-F238E27FC236}">
                <a16:creationId xmlns:a16="http://schemas.microsoft.com/office/drawing/2014/main" id="{387E27C3-D6BC-533C-F03C-564275586287}"/>
              </a:ext>
            </a:extLst>
          </p:cNvPr>
          <p:cNvSpPr txBox="1"/>
          <p:nvPr/>
        </p:nvSpPr>
        <p:spPr>
          <a:xfrm>
            <a:off x="416658" y="989637"/>
            <a:ext cx="8310684" cy="769555"/>
          </a:xfrm>
          <a:prstGeom prst="rect">
            <a:avLst/>
          </a:prstGeom>
          <a:noFill/>
          <a:ln>
            <a:noFill/>
          </a:ln>
        </p:spPr>
        <p:txBody>
          <a:bodyPr spcFirstLastPara="1" wrap="square" lIns="68550" tIns="34275" rIns="68550" bIns="34275" anchor="ctr" anchorCtr="0">
            <a:normAutofit/>
          </a:bodyPr>
          <a:lstStyle/>
          <a:p>
            <a:pPr marL="0" marR="0" lvl="0" indent="0" algn="ctr" rtl="0">
              <a:lnSpc>
                <a:spcPct val="90000"/>
              </a:lnSpc>
              <a:spcBef>
                <a:spcPts val="0"/>
              </a:spcBef>
              <a:spcAft>
                <a:spcPts val="0"/>
              </a:spcAft>
              <a:buClr>
                <a:schemeClr val="dk1"/>
              </a:buClr>
              <a:buSzPts val="4400"/>
              <a:buFont typeface="Play"/>
              <a:buNone/>
            </a:pPr>
            <a:r>
              <a:rPr lang="fr-FR" sz="2400" b="0" i="1" u="none" strike="noStrike" cap="none" dirty="0">
                <a:solidFill>
                  <a:srgbClr val="478473"/>
                </a:solidFill>
                <a:latin typeface="Cocomat pro"/>
                <a:sym typeface="Arial"/>
              </a:rPr>
              <a:t>An </a:t>
            </a:r>
            <a:r>
              <a:rPr lang="fr-FR" sz="2400" b="0" i="1" u="none" strike="noStrike" cap="none" dirty="0" err="1">
                <a:solidFill>
                  <a:srgbClr val="478473"/>
                </a:solidFill>
                <a:latin typeface="Cocomat pro"/>
                <a:sym typeface="Arial"/>
              </a:rPr>
              <a:t>overly</a:t>
            </a:r>
            <a:r>
              <a:rPr lang="fr-FR" sz="2400" b="0" i="1" u="none" strike="noStrike" cap="none" dirty="0">
                <a:solidFill>
                  <a:srgbClr val="478473"/>
                </a:solidFill>
                <a:latin typeface="Cocomat pro"/>
                <a:sym typeface="Arial"/>
              </a:rPr>
              <a:t> inefficient SME transmission </a:t>
            </a:r>
            <a:r>
              <a:rPr lang="fr-FR" sz="2400" b="0" i="1" u="none" strike="noStrike" cap="none" dirty="0" err="1">
                <a:solidFill>
                  <a:srgbClr val="478473"/>
                </a:solidFill>
                <a:latin typeface="Cocomat pro"/>
                <a:sym typeface="Arial"/>
              </a:rPr>
              <a:t>market</a:t>
            </a:r>
            <a:r>
              <a:rPr lang="fr-FR" sz="2400" b="0" i="1" u="none" strike="noStrike" cap="none" dirty="0">
                <a:solidFill>
                  <a:srgbClr val="478473"/>
                </a:solidFill>
                <a:latin typeface="Cocomat pro"/>
                <a:sym typeface="Arial"/>
              </a:rPr>
              <a:t> </a:t>
            </a:r>
            <a:r>
              <a:rPr lang="fr-FR" sz="2400" b="0" i="1" u="none" strike="noStrike" cap="none" dirty="0" err="1">
                <a:solidFill>
                  <a:srgbClr val="478473"/>
                </a:solidFill>
                <a:latin typeface="Cocomat pro"/>
                <a:sym typeface="Arial"/>
              </a:rPr>
              <a:t>impacting</a:t>
            </a:r>
            <a:r>
              <a:rPr lang="fr-FR" sz="2400" b="0" i="1" u="none" strike="noStrike" cap="none" dirty="0">
                <a:solidFill>
                  <a:srgbClr val="478473"/>
                </a:solidFill>
                <a:latin typeface="Cocomat pro"/>
                <a:sym typeface="Arial"/>
              </a:rPr>
              <a:t> </a:t>
            </a:r>
            <a:r>
              <a:rPr lang="fr-FR" sz="2400" b="0" i="1" u="none" strike="noStrike" cap="none" dirty="0" err="1">
                <a:solidFill>
                  <a:srgbClr val="478473"/>
                </a:solidFill>
                <a:latin typeface="Cocomat pro"/>
                <a:sym typeface="Arial"/>
              </a:rPr>
              <a:t>negatively</a:t>
            </a:r>
            <a:r>
              <a:rPr lang="fr-FR" sz="2400" b="0" i="1" u="none" strike="noStrike" cap="none" dirty="0">
                <a:solidFill>
                  <a:srgbClr val="478473"/>
                </a:solidFill>
                <a:latin typeface="Cocomat pro"/>
                <a:sym typeface="Arial"/>
              </a:rPr>
              <a:t> all stakeholders</a:t>
            </a:r>
            <a:endParaRPr sz="1200" dirty="0">
              <a:latin typeface="Cocomat pro"/>
            </a:endParaRPr>
          </a:p>
        </p:txBody>
      </p:sp>
      <p:sp>
        <p:nvSpPr>
          <p:cNvPr id="347" name="Google Shape;347;p30">
            <a:extLst>
              <a:ext uri="{FF2B5EF4-FFF2-40B4-BE49-F238E27FC236}">
                <a16:creationId xmlns:a16="http://schemas.microsoft.com/office/drawing/2014/main" id="{38F50A38-13C0-5D41-286E-1223E7CF9A47}"/>
              </a:ext>
            </a:extLst>
          </p:cNvPr>
          <p:cNvSpPr txBox="1"/>
          <p:nvPr/>
        </p:nvSpPr>
        <p:spPr>
          <a:xfrm>
            <a:off x="3829124" y="2377633"/>
            <a:ext cx="1577263"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fr-FR" sz="1200" b="1" i="1" u="none" strike="noStrike" cap="none" dirty="0" err="1">
                <a:solidFill>
                  <a:srgbClr val="FFC000"/>
                </a:solidFill>
                <a:latin typeface="Cocomat pro"/>
                <a:sym typeface="Arial"/>
              </a:rPr>
              <a:t>Missed</a:t>
            </a:r>
            <a:r>
              <a:rPr lang="fr-FR" sz="1200" b="1" i="1" u="none" strike="noStrike" cap="none" dirty="0">
                <a:solidFill>
                  <a:srgbClr val="FFC000"/>
                </a:solidFill>
                <a:latin typeface="Cocomat pro"/>
                <a:sym typeface="Arial"/>
              </a:rPr>
              <a:t> </a:t>
            </a:r>
            <a:r>
              <a:rPr lang="fr-FR" sz="1200" b="1" i="1" u="none" strike="noStrike" cap="none" dirty="0" err="1">
                <a:solidFill>
                  <a:srgbClr val="FFC000"/>
                </a:solidFill>
                <a:latin typeface="Cocomat pro"/>
                <a:sym typeface="Arial"/>
              </a:rPr>
              <a:t>opportunities</a:t>
            </a:r>
            <a:endParaRPr sz="1200" dirty="0">
              <a:latin typeface="Cocomat pro"/>
            </a:endParaRPr>
          </a:p>
        </p:txBody>
      </p:sp>
      <p:pic>
        <p:nvPicPr>
          <p:cNvPr id="3" name="Google Shape;783;p69" descr="Une image contenant dessin humoristique, clipart, capture d’écran, symbole&#10;&#10;Le contenu généré par l’IA peut être incorrect.">
            <a:extLst>
              <a:ext uri="{FF2B5EF4-FFF2-40B4-BE49-F238E27FC236}">
                <a16:creationId xmlns:a16="http://schemas.microsoft.com/office/drawing/2014/main" id="{D2EB1E13-4712-7792-FB85-8A6BCDE0C701}"/>
              </a:ext>
            </a:extLst>
          </p:cNvPr>
          <p:cNvPicPr preferRelativeResize="0"/>
          <p:nvPr/>
        </p:nvPicPr>
        <p:blipFill rotWithShape="1">
          <a:blip r:embed="rId4">
            <a:alphaModFix/>
          </a:blip>
          <a:srcRect/>
          <a:stretch/>
        </p:blipFill>
        <p:spPr>
          <a:xfrm>
            <a:off x="7728970" y="3350998"/>
            <a:ext cx="875438" cy="875438"/>
          </a:xfrm>
          <a:prstGeom prst="rect">
            <a:avLst/>
          </a:prstGeom>
          <a:noFill/>
          <a:ln>
            <a:noFill/>
          </a:ln>
        </p:spPr>
      </p:pic>
      <p:pic>
        <p:nvPicPr>
          <p:cNvPr id="4" name="Google Shape;784;p69" descr="Une image contenant clipart, symbole, Graphique, Police&#10;&#10;Le contenu généré par l’IA peut être incorrect.">
            <a:extLst>
              <a:ext uri="{FF2B5EF4-FFF2-40B4-BE49-F238E27FC236}">
                <a16:creationId xmlns:a16="http://schemas.microsoft.com/office/drawing/2014/main" id="{334157CF-9E31-842B-40CE-C82AB5D55289}"/>
              </a:ext>
            </a:extLst>
          </p:cNvPr>
          <p:cNvPicPr preferRelativeResize="0"/>
          <p:nvPr/>
        </p:nvPicPr>
        <p:blipFill rotWithShape="1">
          <a:blip r:embed="rId5">
            <a:alphaModFix/>
          </a:blip>
          <a:srcRect/>
          <a:stretch/>
        </p:blipFill>
        <p:spPr>
          <a:xfrm>
            <a:off x="609309" y="2516113"/>
            <a:ext cx="875438" cy="875438"/>
          </a:xfrm>
          <a:prstGeom prst="rect">
            <a:avLst/>
          </a:prstGeom>
          <a:noFill/>
          <a:ln>
            <a:noFill/>
          </a:ln>
        </p:spPr>
      </p:pic>
      <p:pic>
        <p:nvPicPr>
          <p:cNvPr id="5" name="Google Shape;785;p69" descr="Une image contenant clipart, Graphique, Dessin animé, graphisme&#10;&#10;Le contenu généré par l’IA peut être incorrect.">
            <a:extLst>
              <a:ext uri="{FF2B5EF4-FFF2-40B4-BE49-F238E27FC236}">
                <a16:creationId xmlns:a16="http://schemas.microsoft.com/office/drawing/2014/main" id="{52E2EC91-9459-D9FE-1A94-24CE36D576EF}"/>
              </a:ext>
            </a:extLst>
          </p:cNvPr>
          <p:cNvPicPr preferRelativeResize="0"/>
          <p:nvPr/>
        </p:nvPicPr>
        <p:blipFill rotWithShape="1">
          <a:blip r:embed="rId6">
            <a:alphaModFix/>
          </a:blip>
          <a:srcRect/>
          <a:stretch/>
        </p:blipFill>
        <p:spPr>
          <a:xfrm>
            <a:off x="7728970" y="1831764"/>
            <a:ext cx="875438" cy="875438"/>
          </a:xfrm>
          <a:prstGeom prst="rect">
            <a:avLst/>
          </a:prstGeom>
          <a:noFill/>
          <a:ln>
            <a:noFill/>
          </a:ln>
        </p:spPr>
      </p:pic>
      <p:sp>
        <p:nvSpPr>
          <p:cNvPr id="6" name="Google Shape;787;p69">
            <a:extLst>
              <a:ext uri="{FF2B5EF4-FFF2-40B4-BE49-F238E27FC236}">
                <a16:creationId xmlns:a16="http://schemas.microsoft.com/office/drawing/2014/main" id="{13382458-CD65-9D5A-6F90-D4A78E3FBFEB}"/>
              </a:ext>
            </a:extLst>
          </p:cNvPr>
          <p:cNvSpPr txBox="1"/>
          <p:nvPr/>
        </p:nvSpPr>
        <p:spPr>
          <a:xfrm>
            <a:off x="7563692" y="2707202"/>
            <a:ext cx="1205993" cy="306001"/>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CD00"/>
              </a:buClr>
              <a:buSzPts val="1800"/>
              <a:buFont typeface="Quattrocento Sans"/>
              <a:buNone/>
            </a:pPr>
            <a:r>
              <a:rPr lang="fr-FR" sz="2000" b="1" i="1" u="none" strike="noStrike" cap="none">
                <a:solidFill>
                  <a:srgbClr val="004AAD"/>
                </a:solidFill>
                <a:latin typeface="Cocomat pro"/>
                <a:sym typeface="Arial"/>
              </a:rPr>
              <a:t>Sellers</a:t>
            </a:r>
            <a:endParaRPr sz="2400" b="1" i="1" u="none" strike="noStrike" cap="none">
              <a:solidFill>
                <a:srgbClr val="004AAD"/>
              </a:solidFill>
              <a:highlight>
                <a:srgbClr val="FFCD00"/>
              </a:highlight>
              <a:latin typeface="Cocomat pro"/>
              <a:sym typeface="Arial"/>
            </a:endParaRPr>
          </a:p>
        </p:txBody>
      </p:sp>
      <p:sp>
        <p:nvSpPr>
          <p:cNvPr id="7" name="Google Shape;788;p69">
            <a:extLst>
              <a:ext uri="{FF2B5EF4-FFF2-40B4-BE49-F238E27FC236}">
                <a16:creationId xmlns:a16="http://schemas.microsoft.com/office/drawing/2014/main" id="{2D382899-C394-E9B7-F952-C9DF4F2F9466}"/>
              </a:ext>
            </a:extLst>
          </p:cNvPr>
          <p:cNvSpPr txBox="1"/>
          <p:nvPr/>
        </p:nvSpPr>
        <p:spPr>
          <a:xfrm>
            <a:off x="444031" y="3464843"/>
            <a:ext cx="1205993" cy="306001"/>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CD00"/>
              </a:buClr>
              <a:buSzPts val="1800"/>
              <a:buFont typeface="Quattrocento Sans"/>
              <a:buNone/>
            </a:pPr>
            <a:r>
              <a:rPr lang="fr-FR" sz="2000" b="1" i="1" u="none" strike="noStrike" cap="none">
                <a:solidFill>
                  <a:srgbClr val="004AAD"/>
                </a:solidFill>
                <a:latin typeface="Cocomat pro"/>
                <a:sym typeface="Arial"/>
              </a:rPr>
              <a:t>Buyers</a:t>
            </a:r>
            <a:endParaRPr sz="2400" b="1" i="1" u="none" strike="noStrike" cap="none">
              <a:solidFill>
                <a:srgbClr val="004AAD"/>
              </a:solidFill>
              <a:highlight>
                <a:srgbClr val="FFCD00"/>
              </a:highlight>
              <a:latin typeface="Cocomat pro"/>
              <a:sym typeface="Arial"/>
            </a:endParaRPr>
          </a:p>
        </p:txBody>
      </p:sp>
      <p:sp>
        <p:nvSpPr>
          <p:cNvPr id="8" name="Google Shape;789;p69">
            <a:extLst>
              <a:ext uri="{FF2B5EF4-FFF2-40B4-BE49-F238E27FC236}">
                <a16:creationId xmlns:a16="http://schemas.microsoft.com/office/drawing/2014/main" id="{6A511B6F-6E9B-DD9C-2673-62FE332F063C}"/>
              </a:ext>
            </a:extLst>
          </p:cNvPr>
          <p:cNvSpPr txBox="1"/>
          <p:nvPr/>
        </p:nvSpPr>
        <p:spPr>
          <a:xfrm>
            <a:off x="7563692" y="4226436"/>
            <a:ext cx="1205993" cy="306001"/>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CD00"/>
              </a:buClr>
              <a:buSzPts val="1800"/>
              <a:buFont typeface="Quattrocento Sans"/>
              <a:buNone/>
            </a:pPr>
            <a:r>
              <a:rPr lang="fr-FR" sz="2000" b="1" i="1" u="none" strike="noStrike" cap="none">
                <a:solidFill>
                  <a:srgbClr val="004AAD"/>
                </a:solidFill>
                <a:latin typeface="Cocomat pro"/>
                <a:sym typeface="Arial"/>
              </a:rPr>
              <a:t>Investors</a:t>
            </a:r>
            <a:endParaRPr sz="2400" b="1" i="1" u="none" strike="noStrike" cap="none">
              <a:solidFill>
                <a:srgbClr val="004AAD"/>
              </a:solidFill>
              <a:highlight>
                <a:srgbClr val="FFCD00"/>
              </a:highlight>
              <a:latin typeface="Cocomat pro"/>
              <a:sym typeface="Arial"/>
            </a:endParaRPr>
          </a:p>
        </p:txBody>
      </p:sp>
      <p:sp>
        <p:nvSpPr>
          <p:cNvPr id="9" name="Google Shape;790;p69">
            <a:extLst>
              <a:ext uri="{FF2B5EF4-FFF2-40B4-BE49-F238E27FC236}">
                <a16:creationId xmlns:a16="http://schemas.microsoft.com/office/drawing/2014/main" id="{4731C210-0419-65A0-7029-ED4290057377}"/>
              </a:ext>
            </a:extLst>
          </p:cNvPr>
          <p:cNvSpPr txBox="1"/>
          <p:nvPr/>
        </p:nvSpPr>
        <p:spPr>
          <a:xfrm>
            <a:off x="1654150" y="2529581"/>
            <a:ext cx="2121504" cy="9591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200" b="0" i="0" u="none" strike="noStrike" cap="none" dirty="0">
                <a:solidFill>
                  <a:srgbClr val="004AAD"/>
                </a:solidFill>
                <a:latin typeface="Cocomat pro"/>
                <a:sym typeface="Arial"/>
              </a:rPr>
              <a:t>-A </a:t>
            </a:r>
            <a:r>
              <a:rPr lang="fr-FR" sz="1200" b="0" i="0" u="none" strike="noStrike" cap="none" dirty="0" err="1">
                <a:solidFill>
                  <a:srgbClr val="004AAD"/>
                </a:solidFill>
                <a:latin typeface="Cocomat pro"/>
                <a:sym typeface="Arial"/>
              </a:rPr>
              <a:t>fragmented</a:t>
            </a:r>
            <a:r>
              <a:rPr lang="fr-FR" sz="1200" b="0" i="0" u="none" strike="noStrike" cap="none" dirty="0">
                <a:solidFill>
                  <a:srgbClr val="004AAD"/>
                </a:solidFill>
                <a:latin typeface="Cocomat pro"/>
                <a:sym typeface="Arial"/>
              </a:rPr>
              <a:t> and opaque </a:t>
            </a:r>
            <a:r>
              <a:rPr lang="fr-FR" sz="1200" b="1" i="0" u="none" strike="noStrike" cap="none" dirty="0">
                <a:solidFill>
                  <a:srgbClr val="478473"/>
                </a:solidFill>
                <a:latin typeface="Cocomat pro"/>
                <a:sym typeface="Arial"/>
              </a:rPr>
              <a:t>deal flow</a:t>
            </a:r>
            <a:endParaRPr sz="1200" dirty="0">
              <a:latin typeface="Cocomat pro"/>
            </a:endParaRPr>
          </a:p>
          <a:p>
            <a:pPr marL="0" marR="0" lvl="0" indent="0" algn="l" rtl="0">
              <a:lnSpc>
                <a:spcPct val="100000"/>
              </a:lnSpc>
              <a:spcBef>
                <a:spcPts val="500"/>
              </a:spcBef>
              <a:spcAft>
                <a:spcPts val="0"/>
              </a:spcAft>
              <a:buNone/>
            </a:pPr>
            <a:r>
              <a:rPr lang="fr-FR" sz="1200" b="0" i="0" u="none" strike="noStrike" cap="none" dirty="0">
                <a:solidFill>
                  <a:srgbClr val="004AAD"/>
                </a:solidFill>
                <a:latin typeface="Cocomat pro"/>
                <a:sym typeface="Arial"/>
              </a:rPr>
              <a:t>-An </a:t>
            </a:r>
            <a:r>
              <a:rPr lang="fr-FR" sz="1200" b="0" i="0" u="none" strike="noStrike" cap="none" dirty="0" err="1">
                <a:solidFill>
                  <a:srgbClr val="004AAD"/>
                </a:solidFill>
                <a:latin typeface="Cocomat pro"/>
                <a:sym typeface="Arial"/>
              </a:rPr>
              <a:t>overwhelming</a:t>
            </a:r>
            <a:r>
              <a:rPr lang="fr-FR" sz="1200" b="0" i="0" u="none" strike="noStrike" cap="none" dirty="0">
                <a:solidFill>
                  <a:srgbClr val="004AAD"/>
                </a:solidFill>
                <a:latin typeface="Cocomat pro"/>
                <a:sym typeface="Arial"/>
              </a:rPr>
              <a:t> </a:t>
            </a:r>
            <a:r>
              <a:rPr lang="fr-FR" sz="1200" b="1" i="0" u="none" strike="noStrike" cap="none" dirty="0">
                <a:solidFill>
                  <a:srgbClr val="478473"/>
                </a:solidFill>
                <a:latin typeface="Cocomat pro"/>
                <a:sym typeface="Arial"/>
              </a:rPr>
              <a:t>process</a:t>
            </a:r>
            <a:r>
              <a:rPr lang="fr-FR" sz="1200" b="0" i="0" u="none" strike="noStrike" cap="none" dirty="0">
                <a:solidFill>
                  <a:srgbClr val="004AAD"/>
                </a:solidFill>
                <a:latin typeface="Cocomat pro"/>
                <a:sym typeface="Arial"/>
              </a:rPr>
              <a:t> </a:t>
            </a:r>
            <a:endParaRPr sz="1200" dirty="0">
              <a:latin typeface="Cocomat pro"/>
            </a:endParaRPr>
          </a:p>
          <a:p>
            <a:pPr marL="0" marR="0" lvl="0" indent="0" algn="l" rtl="0">
              <a:lnSpc>
                <a:spcPct val="100000"/>
              </a:lnSpc>
              <a:spcBef>
                <a:spcPts val="500"/>
              </a:spcBef>
              <a:spcAft>
                <a:spcPts val="0"/>
              </a:spcAft>
              <a:buNone/>
            </a:pPr>
            <a:r>
              <a:rPr lang="fr-FR" sz="1200" b="0" i="0" u="none" strike="noStrike" cap="none" dirty="0">
                <a:solidFill>
                  <a:srgbClr val="004AAD"/>
                </a:solidFill>
                <a:latin typeface="Cocomat pro"/>
                <a:sym typeface="Arial"/>
              </a:rPr>
              <a:t>-Isolation &amp; </a:t>
            </a:r>
            <a:r>
              <a:rPr lang="fr-FR" sz="1200" b="0" i="0" u="none" strike="noStrike" cap="none" dirty="0" err="1">
                <a:solidFill>
                  <a:srgbClr val="004AAD"/>
                </a:solidFill>
                <a:latin typeface="Cocomat pro"/>
                <a:sym typeface="Arial"/>
              </a:rPr>
              <a:t>lack</a:t>
            </a:r>
            <a:r>
              <a:rPr lang="fr-FR" sz="1200" b="0" i="0" u="none" strike="noStrike" cap="none" dirty="0">
                <a:solidFill>
                  <a:srgbClr val="004AAD"/>
                </a:solidFill>
                <a:latin typeface="Cocomat pro"/>
                <a:sym typeface="Arial"/>
              </a:rPr>
              <a:t> of </a:t>
            </a:r>
            <a:r>
              <a:rPr lang="fr-FR" sz="1200" b="1" i="0" u="none" strike="noStrike" cap="none" dirty="0">
                <a:solidFill>
                  <a:srgbClr val="478473"/>
                </a:solidFill>
                <a:latin typeface="Cocomat pro"/>
                <a:sym typeface="Arial"/>
              </a:rPr>
              <a:t>support</a:t>
            </a:r>
            <a:r>
              <a:rPr lang="fr-FR" sz="1200" b="0" i="0" u="none" strike="noStrike" cap="none" dirty="0">
                <a:solidFill>
                  <a:srgbClr val="004AAD"/>
                </a:solidFill>
                <a:latin typeface="Cocomat pro"/>
                <a:sym typeface="Arial"/>
              </a:rPr>
              <a:t> </a:t>
            </a:r>
            <a:endParaRPr sz="1200" b="0" i="0" u="none" strike="noStrike" cap="none" dirty="0">
              <a:solidFill>
                <a:srgbClr val="004AAD"/>
              </a:solidFill>
              <a:latin typeface="Cocomat pro"/>
              <a:sym typeface="Arial"/>
            </a:endParaRPr>
          </a:p>
        </p:txBody>
      </p:sp>
      <p:sp>
        <p:nvSpPr>
          <p:cNvPr id="10" name="Google Shape;791;p69">
            <a:extLst>
              <a:ext uri="{FF2B5EF4-FFF2-40B4-BE49-F238E27FC236}">
                <a16:creationId xmlns:a16="http://schemas.microsoft.com/office/drawing/2014/main" id="{4D2A4DE8-6648-DDC8-94C8-9634DCB5ADA7}"/>
              </a:ext>
            </a:extLst>
          </p:cNvPr>
          <p:cNvSpPr txBox="1"/>
          <p:nvPr/>
        </p:nvSpPr>
        <p:spPr>
          <a:xfrm>
            <a:off x="5781651" y="1914525"/>
            <a:ext cx="2129258" cy="7104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200" b="0" i="0" u="none" strike="noStrike" cap="none" dirty="0">
                <a:solidFill>
                  <a:srgbClr val="004AAD"/>
                </a:solidFill>
                <a:latin typeface="Cocomat pro"/>
                <a:sym typeface="Arial"/>
              </a:rPr>
              <a:t>-</a:t>
            </a:r>
            <a:r>
              <a:rPr lang="fr-FR" sz="1200" b="0" i="0" u="none" strike="noStrike" cap="none" dirty="0" err="1">
                <a:solidFill>
                  <a:srgbClr val="004AAD"/>
                </a:solidFill>
                <a:latin typeface="Cocomat pro"/>
                <a:sym typeface="Arial"/>
              </a:rPr>
              <a:t>Lack</a:t>
            </a:r>
            <a:r>
              <a:rPr lang="fr-FR" sz="1200" b="0" i="0" u="none" strike="noStrike" cap="none" dirty="0">
                <a:solidFill>
                  <a:srgbClr val="004AAD"/>
                </a:solidFill>
                <a:latin typeface="Cocomat pro"/>
                <a:sym typeface="Arial"/>
              </a:rPr>
              <a:t> of </a:t>
            </a:r>
            <a:r>
              <a:rPr lang="fr-FR" sz="1200" b="1" i="0" u="none" strike="noStrike" cap="none" dirty="0" err="1">
                <a:solidFill>
                  <a:srgbClr val="478473"/>
                </a:solidFill>
                <a:latin typeface="Cocomat pro"/>
                <a:sym typeface="Arial"/>
              </a:rPr>
              <a:t>preparation</a:t>
            </a:r>
            <a:endParaRPr sz="1200" dirty="0">
              <a:latin typeface="Cocomat pro"/>
            </a:endParaRPr>
          </a:p>
          <a:p>
            <a:pPr marL="0" marR="0" lvl="0" indent="0" algn="l" rtl="0">
              <a:lnSpc>
                <a:spcPct val="100000"/>
              </a:lnSpc>
              <a:spcBef>
                <a:spcPts val="500"/>
              </a:spcBef>
              <a:spcAft>
                <a:spcPts val="0"/>
              </a:spcAft>
              <a:buNone/>
            </a:pPr>
            <a:r>
              <a:rPr lang="fr-FR" sz="1200" b="0" i="0" u="none" strike="noStrike" cap="none" dirty="0">
                <a:solidFill>
                  <a:srgbClr val="004AAD"/>
                </a:solidFill>
                <a:latin typeface="Cocomat pro"/>
                <a:sym typeface="Arial"/>
              </a:rPr>
              <a:t>-</a:t>
            </a:r>
            <a:r>
              <a:rPr lang="fr-FR" sz="1200" b="0" i="0" u="none" strike="noStrike" cap="none" dirty="0" err="1">
                <a:solidFill>
                  <a:srgbClr val="004AAD"/>
                </a:solidFill>
                <a:latin typeface="Cocomat pro"/>
                <a:sym typeface="Arial"/>
              </a:rPr>
              <a:t>Difficulty</a:t>
            </a:r>
            <a:r>
              <a:rPr lang="fr-FR" sz="1200" b="0" i="0" u="none" strike="noStrike" cap="none" dirty="0">
                <a:solidFill>
                  <a:srgbClr val="004AAD"/>
                </a:solidFill>
                <a:latin typeface="Cocomat pro"/>
                <a:sym typeface="Arial"/>
              </a:rPr>
              <a:t> to </a:t>
            </a:r>
            <a:r>
              <a:rPr lang="fr-FR" sz="1200" b="0" i="0" u="none" strike="noStrike" cap="none" dirty="0" err="1">
                <a:solidFill>
                  <a:srgbClr val="004AAD"/>
                </a:solidFill>
                <a:latin typeface="Cocomat pro"/>
                <a:sym typeface="Arial"/>
              </a:rPr>
              <a:t>find</a:t>
            </a:r>
            <a:r>
              <a:rPr lang="fr-FR" sz="1200" b="0" i="0" u="none" strike="noStrike" cap="none" dirty="0">
                <a:solidFill>
                  <a:srgbClr val="004AAD"/>
                </a:solidFill>
                <a:latin typeface="Cocomat pro"/>
                <a:sym typeface="Arial"/>
              </a:rPr>
              <a:t> </a:t>
            </a:r>
            <a:r>
              <a:rPr lang="fr-FR" sz="1200" b="1" i="0" u="none" strike="noStrike" cap="none" dirty="0" err="1">
                <a:solidFill>
                  <a:srgbClr val="478473"/>
                </a:solidFill>
                <a:latin typeface="Cocomat pro"/>
                <a:sym typeface="Arial"/>
              </a:rPr>
              <a:t>suitable</a:t>
            </a:r>
            <a:r>
              <a:rPr lang="fr-FR" sz="1200" b="1" i="0" u="none" strike="noStrike" cap="none" dirty="0">
                <a:solidFill>
                  <a:srgbClr val="478473"/>
                </a:solidFill>
                <a:latin typeface="Cocomat pro"/>
                <a:sym typeface="Arial"/>
              </a:rPr>
              <a:t> </a:t>
            </a:r>
            <a:r>
              <a:rPr lang="fr-FR" sz="1200" b="1" i="0" u="none" strike="noStrike" cap="none" dirty="0" err="1">
                <a:solidFill>
                  <a:srgbClr val="478473"/>
                </a:solidFill>
                <a:latin typeface="Cocomat pro"/>
                <a:sym typeface="Arial"/>
              </a:rPr>
              <a:t>successor</a:t>
            </a:r>
            <a:endParaRPr sz="1200" b="1" i="0" u="none" strike="noStrike" cap="none" dirty="0">
              <a:solidFill>
                <a:srgbClr val="478473"/>
              </a:solidFill>
              <a:latin typeface="Cocomat pro"/>
              <a:sym typeface="Arial"/>
            </a:endParaRPr>
          </a:p>
        </p:txBody>
      </p:sp>
      <p:sp>
        <p:nvSpPr>
          <p:cNvPr id="11" name="Google Shape;792;p69">
            <a:extLst>
              <a:ext uri="{FF2B5EF4-FFF2-40B4-BE49-F238E27FC236}">
                <a16:creationId xmlns:a16="http://schemas.microsoft.com/office/drawing/2014/main" id="{BD31AF98-5F22-ECA9-ACF4-B4070CC1E5D2}"/>
              </a:ext>
            </a:extLst>
          </p:cNvPr>
          <p:cNvSpPr txBox="1"/>
          <p:nvPr/>
        </p:nvSpPr>
        <p:spPr>
          <a:xfrm>
            <a:off x="5781651" y="3433511"/>
            <a:ext cx="2129258" cy="7104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200" b="0" i="0" u="none" strike="noStrike" cap="none" dirty="0">
                <a:solidFill>
                  <a:srgbClr val="004AAD"/>
                </a:solidFill>
                <a:latin typeface="Cocomat pro"/>
                <a:sym typeface="Arial"/>
              </a:rPr>
              <a:t>-</a:t>
            </a:r>
            <a:r>
              <a:rPr lang="fr-FR" sz="1200" b="0" i="0" u="none" strike="noStrike" cap="none" dirty="0" err="1">
                <a:solidFill>
                  <a:srgbClr val="004AAD"/>
                </a:solidFill>
                <a:latin typeface="Cocomat pro"/>
                <a:sym typeface="Arial"/>
              </a:rPr>
              <a:t>Difficulty</a:t>
            </a:r>
            <a:r>
              <a:rPr lang="fr-FR" sz="1200" b="0" i="0" u="none" strike="noStrike" cap="none" dirty="0">
                <a:solidFill>
                  <a:srgbClr val="004AAD"/>
                </a:solidFill>
                <a:latin typeface="Cocomat pro"/>
                <a:sym typeface="Arial"/>
              </a:rPr>
              <a:t> to </a:t>
            </a:r>
            <a:r>
              <a:rPr lang="fr-FR" sz="1200" b="0" i="0" u="none" strike="noStrike" cap="none" dirty="0" err="1">
                <a:solidFill>
                  <a:srgbClr val="004AAD"/>
                </a:solidFill>
                <a:latin typeface="Cocomat pro"/>
                <a:sym typeface="Arial"/>
              </a:rPr>
              <a:t>find</a:t>
            </a:r>
            <a:r>
              <a:rPr lang="fr-FR" sz="1200" b="0" i="0" u="none" strike="noStrike" cap="none" dirty="0">
                <a:solidFill>
                  <a:srgbClr val="004AAD"/>
                </a:solidFill>
                <a:latin typeface="Cocomat pro"/>
                <a:sym typeface="Arial"/>
              </a:rPr>
              <a:t> </a:t>
            </a:r>
            <a:r>
              <a:rPr lang="fr-FR" sz="1200" b="1" i="0" u="none" strike="noStrike" cap="none" dirty="0">
                <a:solidFill>
                  <a:srgbClr val="478473"/>
                </a:solidFill>
                <a:latin typeface="Cocomat pro"/>
                <a:sym typeface="Arial"/>
              </a:rPr>
              <a:t>bankable </a:t>
            </a:r>
            <a:r>
              <a:rPr lang="fr-FR" sz="1200" b="1" i="0" u="none" strike="noStrike" cap="none" dirty="0" err="1">
                <a:solidFill>
                  <a:srgbClr val="478473"/>
                </a:solidFill>
                <a:latin typeface="Cocomat pro"/>
                <a:sym typeface="Arial"/>
              </a:rPr>
              <a:t>buyers</a:t>
            </a:r>
            <a:endParaRPr sz="1200" dirty="0">
              <a:latin typeface="Cocomat pro"/>
            </a:endParaRPr>
          </a:p>
          <a:p>
            <a:pPr marL="0" marR="0" lvl="0" indent="0" algn="l" rtl="0">
              <a:lnSpc>
                <a:spcPct val="100000"/>
              </a:lnSpc>
              <a:spcBef>
                <a:spcPts val="500"/>
              </a:spcBef>
              <a:spcAft>
                <a:spcPts val="0"/>
              </a:spcAft>
              <a:buNone/>
            </a:pPr>
            <a:r>
              <a:rPr lang="fr-FR" sz="1200" b="0" i="0" u="none" strike="noStrike" cap="none" dirty="0">
                <a:solidFill>
                  <a:srgbClr val="004AAD"/>
                </a:solidFill>
                <a:latin typeface="Cocomat pro"/>
                <a:sym typeface="Arial"/>
              </a:rPr>
              <a:t>-</a:t>
            </a:r>
            <a:r>
              <a:rPr lang="fr-FR" sz="1200" b="1" i="0" u="none" strike="noStrike" cap="none" dirty="0">
                <a:solidFill>
                  <a:srgbClr val="478473"/>
                </a:solidFill>
                <a:latin typeface="Cocomat pro"/>
                <a:sym typeface="Arial"/>
              </a:rPr>
              <a:t>De-</a:t>
            </a:r>
            <a:r>
              <a:rPr lang="fr-FR" sz="1200" b="1" i="0" u="none" strike="noStrike" cap="none" dirty="0" err="1">
                <a:solidFill>
                  <a:srgbClr val="478473"/>
                </a:solidFill>
                <a:latin typeface="Cocomat pro"/>
                <a:sym typeface="Arial"/>
              </a:rPr>
              <a:t>risk</a:t>
            </a:r>
            <a:r>
              <a:rPr lang="fr-FR" sz="1200" b="0" i="0" u="none" strike="noStrike" cap="none" dirty="0">
                <a:solidFill>
                  <a:srgbClr val="004AAD"/>
                </a:solidFill>
                <a:latin typeface="Cocomat pro"/>
                <a:sym typeface="Arial"/>
              </a:rPr>
              <a:t> portfolio</a:t>
            </a:r>
            <a:endParaRPr sz="1200" b="1" i="0" u="none" strike="noStrike" cap="none" dirty="0">
              <a:solidFill>
                <a:srgbClr val="478473"/>
              </a:solidFill>
              <a:latin typeface="Cocomat pro"/>
              <a:sym typeface="Arial"/>
            </a:endParaRPr>
          </a:p>
        </p:txBody>
      </p:sp>
      <p:sp>
        <p:nvSpPr>
          <p:cNvPr id="14" name="Google Shape;795;p69">
            <a:extLst>
              <a:ext uri="{FF2B5EF4-FFF2-40B4-BE49-F238E27FC236}">
                <a16:creationId xmlns:a16="http://schemas.microsoft.com/office/drawing/2014/main" id="{A2BFE810-4EA6-248E-0524-BEF027C057C3}"/>
              </a:ext>
            </a:extLst>
          </p:cNvPr>
          <p:cNvSpPr/>
          <p:nvPr/>
        </p:nvSpPr>
        <p:spPr>
          <a:xfrm>
            <a:off x="4358724" y="2893615"/>
            <a:ext cx="511915" cy="595163"/>
          </a:xfrm>
          <a:prstGeom prst="irregularSeal1">
            <a:avLst/>
          </a:prstGeom>
          <a:solidFill>
            <a:srgbClr val="FFC000"/>
          </a:solidFill>
          <a:ln w="25400" cap="flat" cmpd="sng">
            <a:solidFill>
              <a:srgbClr val="F2A9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Cocomat pro"/>
              <a:sym typeface="Arial"/>
            </a:endParaRPr>
          </a:p>
        </p:txBody>
      </p:sp>
      <p:sp>
        <p:nvSpPr>
          <p:cNvPr id="15" name="Google Shape;347;p30">
            <a:extLst>
              <a:ext uri="{FF2B5EF4-FFF2-40B4-BE49-F238E27FC236}">
                <a16:creationId xmlns:a16="http://schemas.microsoft.com/office/drawing/2014/main" id="{D590F009-7F8A-9151-C51B-35979C93EF80}"/>
              </a:ext>
            </a:extLst>
          </p:cNvPr>
          <p:cNvSpPr txBox="1"/>
          <p:nvPr/>
        </p:nvSpPr>
        <p:spPr>
          <a:xfrm>
            <a:off x="3826049" y="3600304"/>
            <a:ext cx="1577263" cy="34107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500"/>
              </a:spcBef>
              <a:spcAft>
                <a:spcPts val="0"/>
              </a:spcAft>
              <a:buNone/>
            </a:pPr>
            <a:r>
              <a:rPr lang="fr-FR" sz="1200" b="1" i="1" u="none" strike="noStrike" cap="none" dirty="0">
                <a:solidFill>
                  <a:srgbClr val="FFC000"/>
                </a:solidFill>
                <a:latin typeface="Cocomat pro"/>
                <a:sym typeface="Arial"/>
              </a:rPr>
              <a:t>Value </a:t>
            </a:r>
            <a:r>
              <a:rPr lang="fr-FR" sz="1200" b="1" i="1" u="none" strike="noStrike" cap="none" dirty="0" err="1">
                <a:solidFill>
                  <a:srgbClr val="FFC000"/>
                </a:solidFill>
                <a:latin typeface="Cocomat pro"/>
                <a:sym typeface="Arial"/>
              </a:rPr>
              <a:t>loss</a:t>
            </a:r>
            <a:endParaRPr sz="1200" b="1" i="1" u="none" strike="noStrike" cap="none" dirty="0">
              <a:solidFill>
                <a:srgbClr val="FFC000"/>
              </a:solidFill>
              <a:latin typeface="Cocomat pro"/>
              <a:sym typeface="Arial"/>
            </a:endParaRPr>
          </a:p>
        </p:txBody>
      </p:sp>
    </p:spTree>
    <p:extLst>
      <p:ext uri="{BB962C8B-B14F-4D97-AF65-F5344CB8AC3E}">
        <p14:creationId xmlns:p14="http://schemas.microsoft.com/office/powerpoint/2010/main" val="142343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44"/>
                                        </p:tgtEl>
                                        <p:attrNameLst>
                                          <p:attrName>style.visibility</p:attrName>
                                        </p:attrNameLst>
                                      </p:cBhvr>
                                      <p:to>
                                        <p:strVal val="visible"/>
                                      </p:to>
                                    </p:set>
                                    <p:animEffect transition="in" filter="randombar(horizontal)">
                                      <p:cBhvr>
                                        <p:cTn id="7" dur="500"/>
                                        <p:tgtEl>
                                          <p:spTgt spid="34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horizontal)">
                                      <p:cBhvr>
                                        <p:cTn id="15" dur="500"/>
                                        <p:tgtEl>
                                          <p:spTgt spid="7"/>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randombar(horizont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randombar(horizontal)">
                                      <p:cBhvr>
                                        <p:cTn id="23" dur="500"/>
                                        <p:tgtEl>
                                          <p:spTgt spid="10"/>
                                        </p:tgtEl>
                                      </p:cBhvr>
                                    </p:animEffect>
                                  </p:childTnLst>
                                </p:cTn>
                              </p:par>
                              <p:par>
                                <p:cTn id="24" presetID="14" presetClass="entr" presetSubtype="1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randombar(horizontal)">
                                      <p:cBhvr>
                                        <p:cTn id="26" dur="500"/>
                                        <p:tgtEl>
                                          <p:spTgt spid="5"/>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randombar(horizontal)">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randombar(horizontal)">
                                      <p:cBhvr>
                                        <p:cTn id="34" dur="500"/>
                                        <p:tgtEl>
                                          <p:spTgt spid="11"/>
                                        </p:tgtEl>
                                      </p:cBhvr>
                                    </p:animEffect>
                                  </p:childTnLst>
                                </p:cTn>
                              </p:par>
                              <p:par>
                                <p:cTn id="35" presetID="14" presetClass="entr" presetSubtype="1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randombar(horizontal)">
                                      <p:cBhvr>
                                        <p:cTn id="37" dur="500"/>
                                        <p:tgtEl>
                                          <p:spTgt spid="3"/>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randombar(horizontal)">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347"/>
                                        </p:tgtEl>
                                        <p:attrNameLst>
                                          <p:attrName>style.visibility</p:attrName>
                                        </p:attrNameLst>
                                      </p:cBhvr>
                                      <p:to>
                                        <p:strVal val="visible"/>
                                      </p:to>
                                    </p:set>
                                    <p:animEffect transition="in" filter="randombar(horizontal)">
                                      <p:cBhvr>
                                        <p:cTn id="45" dur="500"/>
                                        <p:tgtEl>
                                          <p:spTgt spid="347"/>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randombar(horizontal)">
                                      <p:cBhvr>
                                        <p:cTn id="48" dur="500"/>
                                        <p:tgtEl>
                                          <p:spTgt spid="14"/>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randombar(horizontal)">
                                      <p:cBhvr>
                                        <p:cTn id="5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 grpId="0"/>
      <p:bldP spid="347" grpId="0"/>
      <p:bldP spid="6" grpId="0"/>
      <p:bldP spid="7" grpId="0"/>
      <p:bldP spid="8" grpId="0"/>
      <p:bldP spid="9" grpId="0"/>
      <p:bldP spid="10" grpId="0"/>
      <p:bldP spid="11" grpId="0"/>
      <p:bldP spid="14" grpId="0" animBg="1"/>
      <p:bldP spid="1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1"/>
          <p:cNvSpPr txBox="1"/>
          <p:nvPr/>
        </p:nvSpPr>
        <p:spPr>
          <a:xfrm>
            <a:off x="5680493" y="2444540"/>
            <a:ext cx="200992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200" b="1" i="0" u="none" strike="noStrike" cap="none">
                <a:solidFill>
                  <a:srgbClr val="478473"/>
                </a:solidFill>
                <a:latin typeface="Cocomat pro"/>
                <a:sym typeface="Arial"/>
              </a:rPr>
              <a:t>Coaching</a:t>
            </a:r>
            <a:endParaRPr sz="1200" b="0" i="0" u="none" strike="noStrike" cap="none">
              <a:solidFill>
                <a:srgbClr val="478473"/>
              </a:solidFill>
              <a:latin typeface="Cocomat pro"/>
              <a:sym typeface="Arial"/>
            </a:endParaRPr>
          </a:p>
        </p:txBody>
      </p:sp>
      <p:sp>
        <p:nvSpPr>
          <p:cNvPr id="353" name="Google Shape;353;p31"/>
          <p:cNvSpPr txBox="1">
            <a:spLocks noGrp="1"/>
          </p:cNvSpPr>
          <p:nvPr>
            <p:ph type="title"/>
          </p:nvPr>
        </p:nvSpPr>
        <p:spPr>
          <a:xfrm>
            <a:off x="391106" y="256722"/>
            <a:ext cx="7886700" cy="740081"/>
          </a:xfrm>
          <a:prstGeom prst="rect">
            <a:avLst/>
          </a:prstGeom>
          <a:noFill/>
          <a:ln>
            <a:noFill/>
          </a:ln>
        </p:spPr>
        <p:txBody>
          <a:bodyPr spcFirstLastPara="1" wrap="square" lIns="68550" tIns="34275" rIns="68550" bIns="34275" anchor="ctr" anchorCtr="0">
            <a:normAutofit/>
          </a:bodyPr>
          <a:lstStyle/>
          <a:p>
            <a:pPr marL="0" lvl="0" indent="0" algn="l" rtl="0">
              <a:lnSpc>
                <a:spcPct val="90000"/>
              </a:lnSpc>
              <a:spcBef>
                <a:spcPts val="0"/>
              </a:spcBef>
              <a:spcAft>
                <a:spcPts val="0"/>
              </a:spcAft>
              <a:buSzPts val="4400"/>
              <a:buNone/>
            </a:pPr>
            <a:r>
              <a:rPr lang="fr-FR" sz="2800" b="1">
                <a:solidFill>
                  <a:srgbClr val="004AAD"/>
                </a:solidFill>
                <a:latin typeface="Cocomat pro"/>
                <a:ea typeface="Arial"/>
                <a:cs typeface="Arial"/>
                <a:sym typeface="Arial"/>
              </a:rPr>
              <a:t>Solution </a:t>
            </a:r>
            <a:endParaRPr sz="2800" b="1">
              <a:solidFill>
                <a:srgbClr val="004AAD"/>
              </a:solidFill>
              <a:latin typeface="Cocomat pro"/>
              <a:ea typeface="Arial"/>
              <a:cs typeface="Arial"/>
              <a:sym typeface="Arial"/>
            </a:endParaRPr>
          </a:p>
        </p:txBody>
      </p:sp>
      <p:cxnSp>
        <p:nvCxnSpPr>
          <p:cNvPr id="354" name="Google Shape;354;p31"/>
          <p:cNvCxnSpPr/>
          <p:nvPr/>
        </p:nvCxnSpPr>
        <p:spPr>
          <a:xfrm>
            <a:off x="444031" y="917064"/>
            <a:ext cx="8036960" cy="0"/>
          </a:xfrm>
          <a:prstGeom prst="straightConnector1">
            <a:avLst/>
          </a:prstGeom>
          <a:noFill/>
          <a:ln w="28575" cap="flat" cmpd="sng">
            <a:solidFill>
              <a:srgbClr val="004AAD"/>
            </a:solidFill>
            <a:prstDash val="solid"/>
            <a:round/>
            <a:headEnd type="none" w="sm" len="sm"/>
            <a:tailEnd type="none" w="sm" len="sm"/>
          </a:ln>
        </p:spPr>
      </p:cxnSp>
      <p:pic>
        <p:nvPicPr>
          <p:cNvPr id="355" name="Google Shape;355;p31" title="Re-New (1).png"/>
          <p:cNvPicPr preferRelativeResize="0"/>
          <p:nvPr/>
        </p:nvPicPr>
        <p:blipFill rotWithShape="1">
          <a:blip r:embed="rId3">
            <a:alphaModFix/>
          </a:blip>
          <a:srcRect l="10831" t="16013" r="13656" b="13005"/>
          <a:stretch/>
        </p:blipFill>
        <p:spPr>
          <a:xfrm>
            <a:off x="8277806" y="39696"/>
            <a:ext cx="832267" cy="782355"/>
          </a:xfrm>
          <a:prstGeom prst="rect">
            <a:avLst/>
          </a:prstGeom>
          <a:noFill/>
          <a:ln>
            <a:noFill/>
          </a:ln>
        </p:spPr>
      </p:pic>
      <p:pic>
        <p:nvPicPr>
          <p:cNvPr id="356" name="Google Shape;356;p31"/>
          <p:cNvPicPr preferRelativeResize="0"/>
          <p:nvPr/>
        </p:nvPicPr>
        <p:blipFill rotWithShape="1">
          <a:blip r:embed="rId4">
            <a:alphaModFix/>
          </a:blip>
          <a:srcRect/>
          <a:stretch/>
        </p:blipFill>
        <p:spPr>
          <a:xfrm rot="-5400000">
            <a:off x="855701" y="1907754"/>
            <a:ext cx="1186579" cy="2009920"/>
          </a:xfrm>
          <a:prstGeom prst="rect">
            <a:avLst/>
          </a:prstGeom>
          <a:noFill/>
          <a:ln>
            <a:noFill/>
          </a:ln>
        </p:spPr>
      </p:pic>
      <p:sp>
        <p:nvSpPr>
          <p:cNvPr id="357" name="Google Shape;357;p31"/>
          <p:cNvSpPr txBox="1"/>
          <p:nvPr/>
        </p:nvSpPr>
        <p:spPr>
          <a:xfrm>
            <a:off x="416658" y="989637"/>
            <a:ext cx="8310684" cy="769555"/>
          </a:xfrm>
          <a:prstGeom prst="rect">
            <a:avLst/>
          </a:prstGeom>
          <a:noFill/>
          <a:ln>
            <a:noFill/>
          </a:ln>
        </p:spPr>
        <p:txBody>
          <a:bodyPr spcFirstLastPara="1" wrap="square" lIns="68550" tIns="34275" rIns="68550" bIns="34275" anchor="ctr" anchorCtr="0">
            <a:normAutofit fontScale="92500" lnSpcReduction="10000"/>
          </a:bodyPr>
          <a:lstStyle/>
          <a:p>
            <a:pPr marL="0" marR="0" lvl="0" indent="0" algn="ctr" rtl="0">
              <a:lnSpc>
                <a:spcPct val="90000"/>
              </a:lnSpc>
              <a:spcBef>
                <a:spcPts val="0"/>
              </a:spcBef>
              <a:spcAft>
                <a:spcPts val="0"/>
              </a:spcAft>
              <a:buClr>
                <a:schemeClr val="dk1"/>
              </a:buClr>
              <a:buSzPct val="169884"/>
              <a:buFont typeface="Play"/>
              <a:buNone/>
            </a:pPr>
            <a:r>
              <a:rPr lang="fr-FR" sz="2800" b="0" i="1" u="none" strike="noStrike" cap="none">
                <a:solidFill>
                  <a:srgbClr val="478473"/>
                </a:solidFill>
                <a:latin typeface="Cocomat pro"/>
                <a:sym typeface="Arial"/>
              </a:rPr>
              <a:t>The </a:t>
            </a:r>
            <a:r>
              <a:rPr lang="fr-FR" sz="2800" b="1" i="1" u="none" strike="noStrike" cap="none">
                <a:solidFill>
                  <a:srgbClr val="004AAD"/>
                </a:solidFill>
                <a:latin typeface="Cocomat pro"/>
                <a:sym typeface="Arial"/>
              </a:rPr>
              <a:t>first</a:t>
            </a:r>
            <a:r>
              <a:rPr lang="fr-FR" sz="2800" b="0" i="1" u="none" strike="noStrike" cap="none">
                <a:solidFill>
                  <a:srgbClr val="478473"/>
                </a:solidFill>
                <a:latin typeface="Cocomat pro"/>
                <a:sym typeface="Arial"/>
              </a:rPr>
              <a:t> structured </a:t>
            </a:r>
            <a:r>
              <a:rPr lang="fr-FR" sz="2800" b="1" i="1" u="none" strike="noStrike" cap="none">
                <a:solidFill>
                  <a:srgbClr val="004AAD"/>
                </a:solidFill>
                <a:latin typeface="Cocomat pro"/>
                <a:sym typeface="Arial"/>
              </a:rPr>
              <a:t>acceleration program</a:t>
            </a:r>
            <a:r>
              <a:rPr lang="fr-FR" sz="2800" b="0" i="1" u="none" strike="noStrike" cap="none">
                <a:solidFill>
                  <a:srgbClr val="478473"/>
                </a:solidFill>
                <a:latin typeface="Cocomat pro"/>
                <a:sym typeface="Arial"/>
              </a:rPr>
              <a:t>, connecting buyers, partners, experts and investors, and partners</a:t>
            </a:r>
            <a:endParaRPr sz="2800" b="0" i="1" u="none" strike="noStrike" cap="none">
              <a:solidFill>
                <a:srgbClr val="478473"/>
              </a:solidFill>
              <a:latin typeface="Cocomat pro"/>
              <a:sym typeface="Arial"/>
            </a:endParaRPr>
          </a:p>
        </p:txBody>
      </p:sp>
      <p:grpSp>
        <p:nvGrpSpPr>
          <p:cNvPr id="358" name="Google Shape;358;p31"/>
          <p:cNvGrpSpPr/>
          <p:nvPr/>
        </p:nvGrpSpPr>
        <p:grpSpPr>
          <a:xfrm>
            <a:off x="416657" y="3842876"/>
            <a:ext cx="7010509" cy="634482"/>
            <a:chOff x="444031" y="3384307"/>
            <a:chExt cx="7473285" cy="634482"/>
          </a:xfrm>
        </p:grpSpPr>
        <p:sp>
          <p:nvSpPr>
            <p:cNvPr id="359" name="Google Shape;359;p31"/>
            <p:cNvSpPr/>
            <p:nvPr/>
          </p:nvSpPr>
          <p:spPr>
            <a:xfrm>
              <a:off x="444031" y="3384307"/>
              <a:ext cx="7473285" cy="634482"/>
            </a:xfrm>
            <a:prstGeom prst="chevron">
              <a:avLst>
                <a:gd name="adj" fmla="val 50000"/>
              </a:avLst>
            </a:prstGeom>
            <a:solidFill>
              <a:srgbClr val="478473">
                <a:alpha val="25490"/>
              </a:srgbClr>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1" i="1" u="none" strike="noStrike" cap="none">
                  <a:solidFill>
                    <a:srgbClr val="478473"/>
                  </a:solidFill>
                  <a:latin typeface="Cocomat pro"/>
                  <a:sym typeface="Arial"/>
                </a:rPr>
                <a:t>Sustainability fully anchored from candidate selection to value creation</a:t>
              </a:r>
              <a:endParaRPr sz="1400" b="1" i="1" u="none" strike="noStrike" cap="none">
                <a:solidFill>
                  <a:srgbClr val="478473"/>
                </a:solidFill>
                <a:latin typeface="Cocomat pro"/>
                <a:sym typeface="Arial"/>
              </a:endParaRPr>
            </a:p>
          </p:txBody>
        </p:sp>
        <p:sp>
          <p:nvSpPr>
            <p:cNvPr id="360" name="Google Shape;360;p31"/>
            <p:cNvSpPr/>
            <p:nvPr/>
          </p:nvSpPr>
          <p:spPr>
            <a:xfrm>
              <a:off x="794276" y="3457599"/>
              <a:ext cx="499127" cy="487897"/>
            </a:xfrm>
            <a:custGeom>
              <a:avLst/>
              <a:gdLst/>
              <a:ahLst/>
              <a:cxnLst/>
              <a:rect l="l" t="t" r="r" b="b"/>
              <a:pathLst>
                <a:path w="1567900" h="1532622" extrusionOk="0">
                  <a:moveTo>
                    <a:pt x="0" y="0"/>
                  </a:moveTo>
                  <a:lnTo>
                    <a:pt x="1567900" y="0"/>
                  </a:lnTo>
                  <a:lnTo>
                    <a:pt x="1567900" y="1532622"/>
                  </a:lnTo>
                  <a:lnTo>
                    <a:pt x="0" y="1532622"/>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Cocomat pro"/>
                <a:sym typeface="Arial"/>
              </a:endParaRPr>
            </a:p>
          </p:txBody>
        </p:sp>
      </p:grpSp>
      <p:sp>
        <p:nvSpPr>
          <p:cNvPr id="361" name="Google Shape;361;p31"/>
          <p:cNvSpPr txBox="1"/>
          <p:nvPr/>
        </p:nvSpPr>
        <p:spPr>
          <a:xfrm>
            <a:off x="444031" y="2015298"/>
            <a:ext cx="200992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fr-FR" sz="1200" b="1" i="0" u="none" strike="noStrike" cap="none">
                <a:solidFill>
                  <a:srgbClr val="004AAD"/>
                </a:solidFill>
                <a:latin typeface="Cocomat pro"/>
                <a:sym typeface="Arial"/>
              </a:rPr>
              <a:t>Multi-step proprietary selection process</a:t>
            </a:r>
            <a:endParaRPr sz="1200" b="0" i="0" u="none" strike="noStrike" cap="none">
              <a:solidFill>
                <a:srgbClr val="004AAD"/>
              </a:solidFill>
              <a:latin typeface="Cocomat pro"/>
              <a:sym typeface="Arial"/>
            </a:endParaRPr>
          </a:p>
        </p:txBody>
      </p:sp>
      <p:sp>
        <p:nvSpPr>
          <p:cNvPr id="362" name="Google Shape;362;p31"/>
          <p:cNvSpPr txBox="1"/>
          <p:nvPr/>
        </p:nvSpPr>
        <p:spPr>
          <a:xfrm>
            <a:off x="444031" y="3431996"/>
            <a:ext cx="200992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fr-FR" sz="1200" b="1" i="1" u="none" strike="noStrike" cap="none">
                <a:solidFill>
                  <a:srgbClr val="478473"/>
                </a:solidFill>
                <a:latin typeface="Cocomat pro"/>
                <a:sym typeface="Arial"/>
              </a:rPr>
              <a:t>Attract &amp; select the best</a:t>
            </a:r>
            <a:endParaRPr sz="1200" b="0" i="1" u="none" strike="noStrike" cap="none">
              <a:solidFill>
                <a:srgbClr val="478473"/>
              </a:solidFill>
              <a:latin typeface="Cocomat pro"/>
              <a:sym typeface="Arial"/>
            </a:endParaRPr>
          </a:p>
        </p:txBody>
      </p:sp>
      <p:sp>
        <p:nvSpPr>
          <p:cNvPr id="363" name="Google Shape;363;p31"/>
          <p:cNvSpPr/>
          <p:nvPr/>
        </p:nvSpPr>
        <p:spPr>
          <a:xfrm>
            <a:off x="2715209" y="2693444"/>
            <a:ext cx="439200" cy="438539"/>
          </a:xfrm>
          <a:prstGeom prst="ellipse">
            <a:avLst/>
          </a:prstGeom>
          <a:solidFill>
            <a:srgbClr val="004AAD"/>
          </a:solidFill>
          <a:ln w="9525" cap="flat" cmpd="sng">
            <a:solidFill>
              <a:srgbClr val="47847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Cocomat pro"/>
              <a:sym typeface="Arial"/>
            </a:endParaRPr>
          </a:p>
        </p:txBody>
      </p:sp>
      <p:pic>
        <p:nvPicPr>
          <p:cNvPr id="364" name="Google Shape;364;p31"/>
          <p:cNvPicPr preferRelativeResize="0"/>
          <p:nvPr/>
        </p:nvPicPr>
        <p:blipFill rotWithShape="1">
          <a:blip r:embed="rId6">
            <a:alphaModFix/>
          </a:blip>
          <a:srcRect/>
          <a:stretch/>
        </p:blipFill>
        <p:spPr>
          <a:xfrm>
            <a:off x="3415667" y="2319424"/>
            <a:ext cx="1897954" cy="1193308"/>
          </a:xfrm>
          <a:prstGeom prst="rect">
            <a:avLst/>
          </a:prstGeom>
          <a:noFill/>
          <a:ln>
            <a:noFill/>
          </a:ln>
        </p:spPr>
      </p:pic>
      <p:sp>
        <p:nvSpPr>
          <p:cNvPr id="365" name="Google Shape;365;p31"/>
          <p:cNvSpPr txBox="1"/>
          <p:nvPr/>
        </p:nvSpPr>
        <p:spPr>
          <a:xfrm>
            <a:off x="3329496" y="2015298"/>
            <a:ext cx="200992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fr-FR" sz="1200" b="1" i="0" u="none" strike="noStrike" cap="none">
                <a:solidFill>
                  <a:srgbClr val="004AAD"/>
                </a:solidFill>
                <a:latin typeface="Cocomat pro"/>
                <a:sym typeface="Arial"/>
              </a:rPr>
              <a:t>Modular acceleration program</a:t>
            </a:r>
            <a:endParaRPr sz="1200" b="0" i="0" u="none" strike="noStrike" cap="none">
              <a:solidFill>
                <a:srgbClr val="004AAD"/>
              </a:solidFill>
              <a:latin typeface="Cocomat pro"/>
              <a:sym typeface="Arial"/>
            </a:endParaRPr>
          </a:p>
        </p:txBody>
      </p:sp>
      <p:sp>
        <p:nvSpPr>
          <p:cNvPr id="366" name="Google Shape;366;p31"/>
          <p:cNvSpPr txBox="1"/>
          <p:nvPr/>
        </p:nvSpPr>
        <p:spPr>
          <a:xfrm>
            <a:off x="3175712" y="3431996"/>
            <a:ext cx="200992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fr-FR" sz="1200" b="1" i="1" u="none" strike="noStrike" cap="none">
                <a:solidFill>
                  <a:srgbClr val="478473"/>
                </a:solidFill>
                <a:latin typeface="Cocomat pro"/>
                <a:sym typeface="Arial"/>
              </a:rPr>
              <a:t>Connecting with partners</a:t>
            </a:r>
            <a:endParaRPr sz="1200" b="0" i="1" u="none" strike="noStrike" cap="none">
              <a:solidFill>
                <a:srgbClr val="478473"/>
              </a:solidFill>
              <a:latin typeface="Cocomat pro"/>
              <a:sym typeface="Arial"/>
            </a:endParaRPr>
          </a:p>
        </p:txBody>
      </p:sp>
      <p:sp>
        <p:nvSpPr>
          <p:cNvPr id="367" name="Google Shape;367;p31"/>
          <p:cNvSpPr/>
          <p:nvPr/>
        </p:nvSpPr>
        <p:spPr>
          <a:xfrm rot="-1009984">
            <a:off x="5411593" y="2235445"/>
            <a:ext cx="326571" cy="157539"/>
          </a:xfrm>
          <a:prstGeom prst="rightArrow">
            <a:avLst>
              <a:gd name="adj1" fmla="val 50000"/>
              <a:gd name="adj2" fmla="val 50000"/>
            </a:avLst>
          </a:prstGeom>
          <a:solidFill>
            <a:srgbClr val="FFC000"/>
          </a:solidFill>
          <a:ln w="9525" cap="flat" cmpd="sng">
            <a:solidFill>
              <a:srgbClr val="FAE2D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Cocomat pro"/>
              <a:sym typeface="Arial"/>
            </a:endParaRPr>
          </a:p>
        </p:txBody>
      </p:sp>
      <p:sp>
        <p:nvSpPr>
          <p:cNvPr id="368" name="Google Shape;368;p31"/>
          <p:cNvSpPr/>
          <p:nvPr/>
        </p:nvSpPr>
        <p:spPr>
          <a:xfrm rot="1301732">
            <a:off x="5413329" y="3433647"/>
            <a:ext cx="326571" cy="157539"/>
          </a:xfrm>
          <a:prstGeom prst="rightArrow">
            <a:avLst>
              <a:gd name="adj1" fmla="val 50000"/>
              <a:gd name="adj2" fmla="val 50000"/>
            </a:avLst>
          </a:prstGeom>
          <a:solidFill>
            <a:srgbClr val="FFC000"/>
          </a:solidFill>
          <a:ln w="9525" cap="flat" cmpd="sng">
            <a:solidFill>
              <a:srgbClr val="FAE2D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Cocomat pro"/>
              <a:sym typeface="Arial"/>
            </a:endParaRPr>
          </a:p>
        </p:txBody>
      </p:sp>
      <p:sp>
        <p:nvSpPr>
          <p:cNvPr id="369" name="Google Shape;369;p31"/>
          <p:cNvSpPr/>
          <p:nvPr/>
        </p:nvSpPr>
        <p:spPr>
          <a:xfrm>
            <a:off x="5411592" y="2510432"/>
            <a:ext cx="326571" cy="157539"/>
          </a:xfrm>
          <a:prstGeom prst="rightArrow">
            <a:avLst>
              <a:gd name="adj1" fmla="val 50000"/>
              <a:gd name="adj2" fmla="val 50000"/>
            </a:avLst>
          </a:prstGeom>
          <a:solidFill>
            <a:srgbClr val="FFC000"/>
          </a:solidFill>
          <a:ln w="9525" cap="flat" cmpd="sng">
            <a:solidFill>
              <a:srgbClr val="FAE2D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Cocomat pro"/>
              <a:sym typeface="Arial"/>
            </a:endParaRPr>
          </a:p>
        </p:txBody>
      </p:sp>
      <p:sp>
        <p:nvSpPr>
          <p:cNvPr id="370" name="Google Shape;370;p31"/>
          <p:cNvSpPr/>
          <p:nvPr/>
        </p:nvSpPr>
        <p:spPr>
          <a:xfrm>
            <a:off x="5411591" y="3099366"/>
            <a:ext cx="326571" cy="157539"/>
          </a:xfrm>
          <a:prstGeom prst="rightArrow">
            <a:avLst>
              <a:gd name="adj1" fmla="val 50000"/>
              <a:gd name="adj2" fmla="val 50000"/>
            </a:avLst>
          </a:prstGeom>
          <a:solidFill>
            <a:srgbClr val="FFC000"/>
          </a:solidFill>
          <a:ln w="9525" cap="flat" cmpd="sng">
            <a:solidFill>
              <a:srgbClr val="FAE2D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Cocomat pro"/>
              <a:sym typeface="Arial"/>
            </a:endParaRPr>
          </a:p>
        </p:txBody>
      </p:sp>
      <p:sp>
        <p:nvSpPr>
          <p:cNvPr id="371" name="Google Shape;371;p31"/>
          <p:cNvSpPr txBox="1"/>
          <p:nvPr/>
        </p:nvSpPr>
        <p:spPr>
          <a:xfrm>
            <a:off x="5680493" y="2109615"/>
            <a:ext cx="200992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200" b="1" i="0" u="none" strike="noStrike" cap="none">
                <a:solidFill>
                  <a:srgbClr val="478473"/>
                </a:solidFill>
                <a:latin typeface="Cocomat pro"/>
                <a:sym typeface="Arial"/>
              </a:rPr>
              <a:t>Access to deal flow</a:t>
            </a:r>
            <a:endParaRPr sz="1200" b="0" i="0" u="none" strike="noStrike" cap="none">
              <a:solidFill>
                <a:srgbClr val="478473"/>
              </a:solidFill>
              <a:latin typeface="Cocomat pro"/>
              <a:sym typeface="Arial"/>
            </a:endParaRPr>
          </a:p>
        </p:txBody>
      </p:sp>
      <p:sp>
        <p:nvSpPr>
          <p:cNvPr id="372" name="Google Shape;372;p31"/>
          <p:cNvSpPr/>
          <p:nvPr/>
        </p:nvSpPr>
        <p:spPr>
          <a:xfrm>
            <a:off x="5411593" y="2796531"/>
            <a:ext cx="326571" cy="157539"/>
          </a:xfrm>
          <a:prstGeom prst="rightArrow">
            <a:avLst>
              <a:gd name="adj1" fmla="val 50000"/>
              <a:gd name="adj2" fmla="val 50000"/>
            </a:avLst>
          </a:prstGeom>
          <a:solidFill>
            <a:srgbClr val="FFC000"/>
          </a:solidFill>
          <a:ln w="9525" cap="flat" cmpd="sng">
            <a:solidFill>
              <a:srgbClr val="FAE2D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Cocomat pro"/>
              <a:sym typeface="Arial"/>
            </a:endParaRPr>
          </a:p>
        </p:txBody>
      </p:sp>
      <p:sp>
        <p:nvSpPr>
          <p:cNvPr id="373" name="Google Shape;373;p31"/>
          <p:cNvSpPr txBox="1"/>
          <p:nvPr/>
        </p:nvSpPr>
        <p:spPr>
          <a:xfrm>
            <a:off x="5680493" y="2736987"/>
            <a:ext cx="200992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200" b="1" i="0" u="none" strike="noStrike" cap="none">
                <a:solidFill>
                  <a:srgbClr val="478473"/>
                </a:solidFill>
                <a:latin typeface="Cocomat pro"/>
                <a:sym typeface="Arial"/>
              </a:rPr>
              <a:t>Due diligence &amp; legal</a:t>
            </a:r>
            <a:endParaRPr sz="1200" b="0" i="0" u="none" strike="noStrike" cap="none">
              <a:solidFill>
                <a:srgbClr val="478473"/>
              </a:solidFill>
              <a:latin typeface="Cocomat pro"/>
              <a:sym typeface="Arial"/>
            </a:endParaRPr>
          </a:p>
        </p:txBody>
      </p:sp>
      <p:sp>
        <p:nvSpPr>
          <p:cNvPr id="374" name="Google Shape;374;p31"/>
          <p:cNvSpPr txBox="1"/>
          <p:nvPr/>
        </p:nvSpPr>
        <p:spPr>
          <a:xfrm>
            <a:off x="5680493" y="3036708"/>
            <a:ext cx="200992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200" b="1" i="0" u="none" strike="noStrike" cap="none">
                <a:solidFill>
                  <a:srgbClr val="478473"/>
                </a:solidFill>
                <a:latin typeface="Cocomat pro"/>
                <a:sym typeface="Arial"/>
              </a:rPr>
              <a:t>Financing</a:t>
            </a:r>
            <a:endParaRPr sz="1200" b="0" i="0" u="none" strike="noStrike" cap="none">
              <a:solidFill>
                <a:srgbClr val="478473"/>
              </a:solidFill>
              <a:latin typeface="Cocomat pro"/>
              <a:sym typeface="Arial"/>
            </a:endParaRPr>
          </a:p>
        </p:txBody>
      </p:sp>
      <p:sp>
        <p:nvSpPr>
          <p:cNvPr id="375" name="Google Shape;375;p31"/>
          <p:cNvSpPr txBox="1"/>
          <p:nvPr/>
        </p:nvSpPr>
        <p:spPr>
          <a:xfrm>
            <a:off x="5680493" y="3411301"/>
            <a:ext cx="200992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200" b="1" i="0" u="none" strike="noStrike" cap="none">
                <a:solidFill>
                  <a:srgbClr val="478473"/>
                </a:solidFill>
                <a:latin typeface="Cocomat pro"/>
                <a:sym typeface="Arial"/>
              </a:rPr>
              <a:t>Support post-acquisition</a:t>
            </a:r>
            <a:endParaRPr sz="1200" b="0" i="0" u="none" strike="noStrike" cap="none">
              <a:solidFill>
                <a:srgbClr val="478473"/>
              </a:solidFill>
              <a:latin typeface="Cocomat pro"/>
              <a:sym typeface="Arial"/>
            </a:endParaRPr>
          </a:p>
        </p:txBody>
      </p:sp>
      <p:sp>
        <p:nvSpPr>
          <p:cNvPr id="376" name="Google Shape;376;p31"/>
          <p:cNvSpPr/>
          <p:nvPr/>
        </p:nvSpPr>
        <p:spPr>
          <a:xfrm>
            <a:off x="7397186" y="2109614"/>
            <a:ext cx="127949" cy="2360683"/>
          </a:xfrm>
          <a:prstGeom prst="rightBracket">
            <a:avLst>
              <a:gd name="adj" fmla="val 8333"/>
            </a:avLst>
          </a:prstGeom>
          <a:noFill/>
          <a:ln w="19050" cap="flat" cmpd="sng">
            <a:solidFill>
              <a:srgbClr val="47847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Cocomat pro"/>
              <a:sym typeface="Arial"/>
            </a:endParaRPr>
          </a:p>
        </p:txBody>
      </p:sp>
      <p:sp>
        <p:nvSpPr>
          <p:cNvPr id="377" name="Google Shape;377;p31"/>
          <p:cNvSpPr txBox="1"/>
          <p:nvPr/>
        </p:nvSpPr>
        <p:spPr>
          <a:xfrm>
            <a:off x="7580416" y="2192431"/>
            <a:ext cx="1616931" cy="23801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200" b="1" i="0" u="none" strike="noStrike" cap="none">
                <a:solidFill>
                  <a:srgbClr val="004AAD"/>
                </a:solidFill>
                <a:latin typeface="Cocomat pro"/>
                <a:sym typeface="Arial"/>
              </a:rPr>
              <a:t>-Increase probability of </a:t>
            </a:r>
            <a:r>
              <a:rPr lang="fr-FR" sz="1200" b="1" i="0" u="none" strike="noStrike" cap="none">
                <a:solidFill>
                  <a:srgbClr val="478473"/>
                </a:solidFill>
                <a:latin typeface="Cocomat pro"/>
                <a:sym typeface="Arial"/>
              </a:rPr>
              <a:t>target search success</a:t>
            </a:r>
            <a:endParaRPr>
              <a:latin typeface="Cocomat pro"/>
            </a:endParaRPr>
          </a:p>
          <a:p>
            <a:pPr marL="0" marR="0" lvl="0" indent="0" algn="l" rtl="0">
              <a:lnSpc>
                <a:spcPct val="100000"/>
              </a:lnSpc>
              <a:spcBef>
                <a:spcPts val="500"/>
              </a:spcBef>
              <a:spcAft>
                <a:spcPts val="0"/>
              </a:spcAft>
              <a:buNone/>
            </a:pPr>
            <a:r>
              <a:rPr lang="fr-FR" sz="1200" b="1" i="0" u="none" strike="noStrike" cap="none">
                <a:solidFill>
                  <a:srgbClr val="004AAD"/>
                </a:solidFill>
                <a:latin typeface="Cocomat pro"/>
                <a:sym typeface="Arial"/>
              </a:rPr>
              <a:t>-Improve </a:t>
            </a:r>
            <a:r>
              <a:rPr lang="fr-FR" sz="1200" b="1" i="0" u="none" strike="noStrike" cap="none">
                <a:solidFill>
                  <a:srgbClr val="478473"/>
                </a:solidFill>
                <a:latin typeface="Cocomat pro"/>
                <a:sym typeface="Arial"/>
              </a:rPr>
              <a:t>negation</a:t>
            </a:r>
            <a:r>
              <a:rPr lang="fr-FR" sz="1200" b="1" i="0" u="none" strike="noStrike" cap="none">
                <a:solidFill>
                  <a:srgbClr val="004AAD"/>
                </a:solidFill>
                <a:latin typeface="Cocomat pro"/>
                <a:sym typeface="Arial"/>
              </a:rPr>
              <a:t> outcome</a:t>
            </a:r>
            <a:endParaRPr>
              <a:latin typeface="Cocomat pro"/>
            </a:endParaRPr>
          </a:p>
          <a:p>
            <a:pPr marL="0" marR="0" lvl="0" indent="0" algn="l" rtl="0">
              <a:lnSpc>
                <a:spcPct val="100000"/>
              </a:lnSpc>
              <a:spcBef>
                <a:spcPts val="500"/>
              </a:spcBef>
              <a:spcAft>
                <a:spcPts val="0"/>
              </a:spcAft>
              <a:buNone/>
            </a:pPr>
            <a:r>
              <a:rPr lang="fr-FR" sz="1200" b="1" i="0" u="none" strike="noStrike" cap="none">
                <a:solidFill>
                  <a:srgbClr val="004AAD"/>
                </a:solidFill>
                <a:latin typeface="Cocomat pro"/>
                <a:sym typeface="Arial"/>
              </a:rPr>
              <a:t>-Improve</a:t>
            </a:r>
            <a:r>
              <a:rPr lang="fr-FR" sz="1200" b="1" i="0" u="none" strike="noStrike" cap="none">
                <a:solidFill>
                  <a:srgbClr val="478473"/>
                </a:solidFill>
                <a:latin typeface="Cocomat pro"/>
                <a:sym typeface="Arial"/>
              </a:rPr>
              <a:t> financing </a:t>
            </a:r>
            <a:r>
              <a:rPr lang="fr-FR" sz="1200" b="1" i="0" u="none" strike="noStrike" cap="none">
                <a:solidFill>
                  <a:srgbClr val="004AAD"/>
                </a:solidFill>
                <a:latin typeface="Cocomat pro"/>
                <a:sym typeface="Arial"/>
              </a:rPr>
              <a:t>conditions</a:t>
            </a:r>
            <a:endParaRPr>
              <a:latin typeface="Cocomat pro"/>
            </a:endParaRPr>
          </a:p>
          <a:p>
            <a:pPr marL="0" marR="0" lvl="0" indent="0" algn="l" rtl="0">
              <a:lnSpc>
                <a:spcPct val="100000"/>
              </a:lnSpc>
              <a:spcBef>
                <a:spcPts val="500"/>
              </a:spcBef>
              <a:spcAft>
                <a:spcPts val="0"/>
              </a:spcAft>
              <a:buNone/>
            </a:pPr>
            <a:r>
              <a:rPr lang="fr-FR" sz="1200" b="1" i="0" u="none" strike="noStrike" cap="none">
                <a:solidFill>
                  <a:srgbClr val="004AAD"/>
                </a:solidFill>
                <a:latin typeface="Cocomat pro"/>
                <a:sym typeface="Arial"/>
              </a:rPr>
              <a:t>-Support company « </a:t>
            </a:r>
            <a:r>
              <a:rPr lang="fr-FR" sz="1200" b="1" i="0" u="none" strike="noStrike" cap="none">
                <a:solidFill>
                  <a:srgbClr val="478473"/>
                </a:solidFill>
                <a:latin typeface="Cocomat pro"/>
                <a:sym typeface="Arial"/>
              </a:rPr>
              <a:t>grey-to-green</a:t>
            </a:r>
            <a:r>
              <a:rPr lang="fr-FR" sz="1200" b="1" i="0" u="none" strike="noStrike" cap="none">
                <a:solidFill>
                  <a:srgbClr val="004AAD"/>
                </a:solidFill>
                <a:latin typeface="Cocomat pro"/>
                <a:sym typeface="Arial"/>
              </a:rPr>
              <a:t> » transformation</a:t>
            </a:r>
            <a:endParaRPr>
              <a:latin typeface="Cocomat pro"/>
            </a:endParaRPr>
          </a:p>
          <a:p>
            <a:pPr marL="0" marR="0" lvl="0" indent="0" algn="l" rtl="0">
              <a:lnSpc>
                <a:spcPct val="100000"/>
              </a:lnSpc>
              <a:spcBef>
                <a:spcPts val="500"/>
              </a:spcBef>
              <a:spcAft>
                <a:spcPts val="0"/>
              </a:spcAft>
              <a:buNone/>
            </a:pPr>
            <a:endParaRPr sz="1200" b="0" i="0" u="none" strike="noStrike" cap="none">
              <a:solidFill>
                <a:srgbClr val="004AAD"/>
              </a:solidFill>
              <a:latin typeface="Cocomat pro"/>
              <a:sym typeface="Arial"/>
            </a:endParaRPr>
          </a:p>
        </p:txBody>
      </p:sp>
    </p:spTree>
    <p:extLst>
      <p:ext uri="{BB962C8B-B14F-4D97-AF65-F5344CB8AC3E}">
        <p14:creationId xmlns:p14="http://schemas.microsoft.com/office/powerpoint/2010/main" val="6012093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5">
          <a:extLst>
            <a:ext uri="{FF2B5EF4-FFF2-40B4-BE49-F238E27FC236}">
              <a16:creationId xmlns:a16="http://schemas.microsoft.com/office/drawing/2014/main" id="{B0914B6D-FF88-D286-267D-79965F939629}"/>
            </a:ext>
          </a:extLst>
        </p:cNvPr>
        <p:cNvGrpSpPr/>
        <p:nvPr/>
      </p:nvGrpSpPr>
      <p:grpSpPr>
        <a:xfrm>
          <a:off x="0" y="0"/>
          <a:ext cx="0" cy="0"/>
          <a:chOff x="0" y="0"/>
          <a:chExt cx="0" cy="0"/>
        </a:xfrm>
      </p:grpSpPr>
      <p:sp>
        <p:nvSpPr>
          <p:cNvPr id="466" name="Google Shape;466;g35f5681e131_0_26">
            <a:extLst>
              <a:ext uri="{FF2B5EF4-FFF2-40B4-BE49-F238E27FC236}">
                <a16:creationId xmlns:a16="http://schemas.microsoft.com/office/drawing/2014/main" id="{6E079490-0185-0C55-611D-6BD3AEA1C821}"/>
              </a:ext>
            </a:extLst>
          </p:cNvPr>
          <p:cNvSpPr txBox="1">
            <a:spLocks noGrp="1"/>
          </p:cNvSpPr>
          <p:nvPr>
            <p:ph type="title"/>
          </p:nvPr>
        </p:nvSpPr>
        <p:spPr>
          <a:xfrm>
            <a:off x="391106" y="256722"/>
            <a:ext cx="7886700" cy="740100"/>
          </a:xfrm>
          <a:prstGeom prst="rect">
            <a:avLst/>
          </a:prstGeom>
          <a:noFill/>
          <a:ln>
            <a:noFill/>
          </a:ln>
        </p:spPr>
        <p:txBody>
          <a:bodyPr spcFirstLastPara="1" wrap="square" lIns="68550" tIns="34275" rIns="68550" bIns="34275" anchor="ctr" anchorCtr="0">
            <a:normAutofit/>
          </a:bodyPr>
          <a:lstStyle/>
          <a:p>
            <a:pPr marL="0" lvl="0" indent="0" algn="l" rtl="0">
              <a:lnSpc>
                <a:spcPct val="90000"/>
              </a:lnSpc>
              <a:spcBef>
                <a:spcPts val="0"/>
              </a:spcBef>
              <a:spcAft>
                <a:spcPts val="0"/>
              </a:spcAft>
              <a:buSzPts val="4400"/>
              <a:buNone/>
            </a:pPr>
            <a:r>
              <a:rPr lang="fr-FR" sz="2800" b="1" dirty="0" err="1">
                <a:solidFill>
                  <a:srgbClr val="004AAD"/>
                </a:solidFill>
                <a:latin typeface="Cocomat pro"/>
                <a:ea typeface="Arial"/>
                <a:cs typeface="Arial"/>
                <a:sym typeface="Arial"/>
              </a:rPr>
              <a:t>Coopetition</a:t>
            </a:r>
            <a:r>
              <a:rPr lang="fr-FR" sz="2800" b="1" dirty="0">
                <a:solidFill>
                  <a:srgbClr val="004AAD"/>
                </a:solidFill>
                <a:latin typeface="Cocomat pro"/>
                <a:ea typeface="Arial"/>
                <a:cs typeface="Arial"/>
                <a:sym typeface="Arial"/>
              </a:rPr>
              <a:t> – </a:t>
            </a:r>
            <a:r>
              <a:rPr lang="fr-FR" sz="2800" b="1" dirty="0" err="1">
                <a:solidFill>
                  <a:srgbClr val="004AAD"/>
                </a:solidFill>
                <a:latin typeface="Cocomat pro"/>
                <a:ea typeface="Arial"/>
                <a:cs typeface="Arial"/>
                <a:sym typeface="Arial"/>
              </a:rPr>
              <a:t>partners</a:t>
            </a:r>
            <a:r>
              <a:rPr lang="fr-FR" sz="2800" b="1" dirty="0">
                <a:solidFill>
                  <a:srgbClr val="004AAD"/>
                </a:solidFill>
                <a:latin typeface="Cocomat pro"/>
                <a:ea typeface="Arial"/>
                <a:cs typeface="Arial"/>
                <a:sym typeface="Arial"/>
              </a:rPr>
              <a:t> and </a:t>
            </a:r>
            <a:r>
              <a:rPr lang="fr-FR" sz="2800" b="1" dirty="0" err="1">
                <a:solidFill>
                  <a:srgbClr val="004AAD"/>
                </a:solidFill>
                <a:latin typeface="Cocomat pro"/>
                <a:ea typeface="Arial"/>
                <a:cs typeface="Arial"/>
                <a:sym typeface="Arial"/>
              </a:rPr>
              <a:t>soon</a:t>
            </a:r>
            <a:r>
              <a:rPr lang="fr-FR" sz="2800" b="1" dirty="0">
                <a:solidFill>
                  <a:srgbClr val="004AAD"/>
                </a:solidFill>
                <a:latin typeface="Cocomat pro"/>
                <a:ea typeface="Arial"/>
                <a:cs typeface="Arial"/>
                <a:sym typeface="Arial"/>
              </a:rPr>
              <a:t> to </a:t>
            </a:r>
            <a:r>
              <a:rPr lang="fr-FR" sz="2800" b="1" dirty="0" err="1">
                <a:solidFill>
                  <a:srgbClr val="004AAD"/>
                </a:solidFill>
                <a:latin typeface="Cocomat pro"/>
                <a:ea typeface="Arial"/>
                <a:cs typeface="Arial"/>
                <a:sym typeface="Arial"/>
              </a:rPr>
              <a:t>be</a:t>
            </a:r>
            <a:r>
              <a:rPr lang="fr-FR" sz="2800" b="1" dirty="0">
                <a:solidFill>
                  <a:srgbClr val="004AAD"/>
                </a:solidFill>
                <a:latin typeface="Cocomat pro"/>
                <a:ea typeface="Arial"/>
                <a:cs typeface="Arial"/>
                <a:sym typeface="Arial"/>
              </a:rPr>
              <a:t> </a:t>
            </a:r>
            <a:r>
              <a:rPr lang="fr-FR" sz="2800" b="1" dirty="0" err="1">
                <a:solidFill>
                  <a:srgbClr val="004AAD"/>
                </a:solidFill>
                <a:latin typeface="Cocomat pro"/>
                <a:ea typeface="Arial"/>
                <a:cs typeface="Arial"/>
                <a:sym typeface="Arial"/>
              </a:rPr>
              <a:t>partners</a:t>
            </a:r>
            <a:endParaRPr sz="2800" b="1" dirty="0">
              <a:solidFill>
                <a:srgbClr val="004AAD"/>
              </a:solidFill>
              <a:latin typeface="Cocomat pro"/>
              <a:ea typeface="Arial"/>
              <a:cs typeface="Arial"/>
              <a:sym typeface="Arial"/>
            </a:endParaRPr>
          </a:p>
        </p:txBody>
      </p:sp>
      <p:cxnSp>
        <p:nvCxnSpPr>
          <p:cNvPr id="467" name="Google Shape;467;g35f5681e131_0_26">
            <a:extLst>
              <a:ext uri="{FF2B5EF4-FFF2-40B4-BE49-F238E27FC236}">
                <a16:creationId xmlns:a16="http://schemas.microsoft.com/office/drawing/2014/main" id="{9F3FD74C-B70F-0203-E0AB-266420BB80DC}"/>
              </a:ext>
            </a:extLst>
          </p:cNvPr>
          <p:cNvCxnSpPr/>
          <p:nvPr/>
        </p:nvCxnSpPr>
        <p:spPr>
          <a:xfrm>
            <a:off x="444031" y="917064"/>
            <a:ext cx="8037000" cy="0"/>
          </a:xfrm>
          <a:prstGeom prst="straightConnector1">
            <a:avLst/>
          </a:prstGeom>
          <a:noFill/>
          <a:ln w="28575" cap="flat" cmpd="sng">
            <a:solidFill>
              <a:srgbClr val="004AAD"/>
            </a:solidFill>
            <a:prstDash val="solid"/>
            <a:round/>
            <a:headEnd type="none" w="sm" len="sm"/>
            <a:tailEnd type="none" w="sm" len="sm"/>
          </a:ln>
        </p:spPr>
      </p:cxnSp>
      <p:pic>
        <p:nvPicPr>
          <p:cNvPr id="468" name="Google Shape;468;g35f5681e131_0_26" title="Re-New (1).png">
            <a:extLst>
              <a:ext uri="{FF2B5EF4-FFF2-40B4-BE49-F238E27FC236}">
                <a16:creationId xmlns:a16="http://schemas.microsoft.com/office/drawing/2014/main" id="{5E524822-B718-55DA-A0A2-AE9D0C989ACE}"/>
              </a:ext>
            </a:extLst>
          </p:cNvPr>
          <p:cNvPicPr preferRelativeResize="0"/>
          <p:nvPr/>
        </p:nvPicPr>
        <p:blipFill rotWithShape="1">
          <a:blip r:embed="rId3">
            <a:alphaModFix/>
          </a:blip>
          <a:srcRect l="10828" t="16013" r="13660" b="13003"/>
          <a:stretch/>
        </p:blipFill>
        <p:spPr>
          <a:xfrm>
            <a:off x="8277806" y="39696"/>
            <a:ext cx="832267" cy="782356"/>
          </a:xfrm>
          <a:prstGeom prst="rect">
            <a:avLst/>
          </a:prstGeom>
          <a:noFill/>
          <a:ln>
            <a:noFill/>
          </a:ln>
        </p:spPr>
      </p:pic>
      <p:sp>
        <p:nvSpPr>
          <p:cNvPr id="469" name="Google Shape;469;g35f5681e131_0_26">
            <a:extLst>
              <a:ext uri="{FF2B5EF4-FFF2-40B4-BE49-F238E27FC236}">
                <a16:creationId xmlns:a16="http://schemas.microsoft.com/office/drawing/2014/main" id="{92074906-77AE-C8D3-F0E7-88491F7F8AC8}"/>
              </a:ext>
            </a:extLst>
          </p:cNvPr>
          <p:cNvSpPr txBox="1"/>
          <p:nvPr/>
        </p:nvSpPr>
        <p:spPr>
          <a:xfrm>
            <a:off x="444031" y="1042616"/>
            <a:ext cx="8089800" cy="390300"/>
          </a:xfrm>
          <a:prstGeom prst="rect">
            <a:avLst/>
          </a:prstGeom>
          <a:noFill/>
          <a:ln>
            <a:noFill/>
          </a:ln>
        </p:spPr>
        <p:txBody>
          <a:bodyPr spcFirstLastPara="1" wrap="square" lIns="68550" tIns="34275" rIns="68550" bIns="34275" anchor="ctr" anchorCtr="0">
            <a:normAutofit/>
          </a:bodyPr>
          <a:lstStyle/>
          <a:p>
            <a:pPr marL="0" marR="0" lvl="0" indent="0" algn="l" rtl="0">
              <a:lnSpc>
                <a:spcPct val="90000"/>
              </a:lnSpc>
              <a:spcBef>
                <a:spcPts val="0"/>
              </a:spcBef>
              <a:spcAft>
                <a:spcPts val="0"/>
              </a:spcAft>
              <a:buClr>
                <a:schemeClr val="dk1"/>
              </a:buClr>
              <a:buSzPct val="258823"/>
              <a:buFont typeface="Play"/>
              <a:buNone/>
            </a:pPr>
            <a:r>
              <a:rPr lang="fr-FR" sz="2000" b="1" i="0" u="none" strike="noStrike" cap="none" dirty="0">
                <a:solidFill>
                  <a:srgbClr val="004AAD"/>
                </a:solidFill>
                <a:latin typeface="Cocomat pro"/>
                <a:sym typeface="Arial"/>
              </a:rPr>
              <a:t>Re-</a:t>
            </a:r>
            <a:r>
              <a:rPr lang="fr-FR" sz="2000" b="1" i="0" u="none" strike="noStrike" cap="none" dirty="0" err="1">
                <a:solidFill>
                  <a:srgbClr val="004AAD"/>
                </a:solidFill>
                <a:latin typeface="Cocomat pro"/>
                <a:sym typeface="Arial"/>
              </a:rPr>
              <a:t>New’s</a:t>
            </a:r>
            <a:r>
              <a:rPr lang="fr-FR" sz="2000" b="1" i="0" u="none" strike="noStrike" cap="none" dirty="0">
                <a:solidFill>
                  <a:srgbClr val="004AAD"/>
                </a:solidFill>
                <a:latin typeface="Cocomat pro"/>
                <a:sym typeface="Arial"/>
              </a:rPr>
              <a:t> unique </a:t>
            </a:r>
            <a:r>
              <a:rPr lang="fr-FR" sz="2000" b="1" i="0" u="none" strike="noStrike" cap="none" dirty="0" err="1">
                <a:solidFill>
                  <a:srgbClr val="004AAD"/>
                </a:solidFill>
                <a:latin typeface="Cocomat pro"/>
                <a:sym typeface="Arial"/>
              </a:rPr>
              <a:t>acceleration</a:t>
            </a:r>
            <a:r>
              <a:rPr lang="fr-FR" sz="2000" b="1" i="0" u="none" strike="noStrike" cap="none" dirty="0">
                <a:solidFill>
                  <a:srgbClr val="004AAD"/>
                </a:solidFill>
                <a:latin typeface="Cocomat pro"/>
                <a:sym typeface="Arial"/>
              </a:rPr>
              <a:t> programme </a:t>
            </a:r>
            <a:r>
              <a:rPr lang="fr-FR" sz="2000" b="1" i="0" u="none" strike="noStrike" cap="none" dirty="0" err="1">
                <a:solidFill>
                  <a:srgbClr val="004AAD"/>
                </a:solidFill>
                <a:latin typeface="Cocomat pro"/>
                <a:sym typeface="Arial"/>
              </a:rPr>
              <a:t>offers</a:t>
            </a:r>
            <a:r>
              <a:rPr lang="fr-FR" sz="2000" b="1" i="0" u="none" strike="noStrike" cap="none" dirty="0">
                <a:solidFill>
                  <a:srgbClr val="004AAD"/>
                </a:solidFill>
                <a:latin typeface="Cocomat pro"/>
                <a:sym typeface="Arial"/>
              </a:rPr>
              <a:t> the </a:t>
            </a:r>
            <a:r>
              <a:rPr lang="fr-FR" sz="2000" b="1" i="0" u="none" strike="noStrike" cap="none" dirty="0" err="1">
                <a:solidFill>
                  <a:srgbClr val="004AAD"/>
                </a:solidFill>
                <a:latin typeface="Cocomat pro"/>
                <a:sym typeface="Arial"/>
              </a:rPr>
              <a:t>strongest</a:t>
            </a:r>
            <a:r>
              <a:rPr lang="fr-FR" sz="2000" b="1" i="0" u="none" strike="noStrike" cap="none" dirty="0">
                <a:solidFill>
                  <a:srgbClr val="004AAD"/>
                </a:solidFill>
                <a:latin typeface="Cocomat pro"/>
                <a:sym typeface="Arial"/>
              </a:rPr>
              <a:t> support</a:t>
            </a:r>
            <a:endParaRPr sz="1100" b="0" i="0" u="none" strike="noStrike" cap="none" dirty="0">
              <a:solidFill>
                <a:srgbClr val="000000"/>
              </a:solidFill>
              <a:latin typeface="Cocomat pro"/>
              <a:sym typeface="Arial"/>
            </a:endParaRPr>
          </a:p>
        </p:txBody>
      </p:sp>
      <p:sp>
        <p:nvSpPr>
          <p:cNvPr id="470" name="Google Shape;470;g35f5681e131_0_26">
            <a:extLst>
              <a:ext uri="{FF2B5EF4-FFF2-40B4-BE49-F238E27FC236}">
                <a16:creationId xmlns:a16="http://schemas.microsoft.com/office/drawing/2014/main" id="{E743A94D-90B0-D2F4-52D5-97B9CDAF65FA}"/>
              </a:ext>
            </a:extLst>
          </p:cNvPr>
          <p:cNvSpPr/>
          <p:nvPr/>
        </p:nvSpPr>
        <p:spPr>
          <a:xfrm>
            <a:off x="2839006" y="1947906"/>
            <a:ext cx="832200" cy="339000"/>
          </a:xfrm>
          <a:prstGeom prst="homePlate">
            <a:avLst>
              <a:gd name="adj" fmla="val 50000"/>
            </a:avLst>
          </a:prstGeom>
          <a:solidFill>
            <a:srgbClr val="478473"/>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fr-FR" sz="700" b="1" i="0" u="none" strike="noStrike" cap="none">
                <a:solidFill>
                  <a:schemeClr val="lt1"/>
                </a:solidFill>
                <a:latin typeface="Cocomat pro"/>
                <a:sym typeface="Arial"/>
              </a:rPr>
              <a:t>Project clarification</a:t>
            </a:r>
            <a:endParaRPr sz="1400" b="0" i="0" u="none" strike="noStrike" cap="none">
              <a:solidFill>
                <a:srgbClr val="000000"/>
              </a:solidFill>
              <a:latin typeface="Cocomat pro"/>
              <a:sym typeface="Arial"/>
            </a:endParaRPr>
          </a:p>
        </p:txBody>
      </p:sp>
      <p:sp>
        <p:nvSpPr>
          <p:cNvPr id="471" name="Google Shape;471;g35f5681e131_0_26">
            <a:extLst>
              <a:ext uri="{FF2B5EF4-FFF2-40B4-BE49-F238E27FC236}">
                <a16:creationId xmlns:a16="http://schemas.microsoft.com/office/drawing/2014/main" id="{D9ACED66-A067-4BCD-2844-686B45E3AAC3}"/>
              </a:ext>
            </a:extLst>
          </p:cNvPr>
          <p:cNvSpPr/>
          <p:nvPr/>
        </p:nvSpPr>
        <p:spPr>
          <a:xfrm>
            <a:off x="3700859" y="1941534"/>
            <a:ext cx="832200" cy="339000"/>
          </a:xfrm>
          <a:prstGeom prst="homePlate">
            <a:avLst>
              <a:gd name="adj" fmla="val 50000"/>
            </a:avLst>
          </a:prstGeom>
          <a:solidFill>
            <a:srgbClr val="478473"/>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fr-FR" sz="700" b="1" i="0" u="none" strike="noStrike" cap="none">
                <a:solidFill>
                  <a:schemeClr val="lt1"/>
                </a:solidFill>
                <a:latin typeface="Cocomat pro"/>
                <a:sym typeface="Arial"/>
              </a:rPr>
              <a:t>Coaching</a:t>
            </a:r>
            <a:endParaRPr sz="1400" b="0" i="0" u="none" strike="noStrike" cap="none">
              <a:solidFill>
                <a:srgbClr val="000000"/>
              </a:solidFill>
              <a:latin typeface="Cocomat pro"/>
              <a:sym typeface="Arial"/>
            </a:endParaRPr>
          </a:p>
        </p:txBody>
      </p:sp>
      <p:sp>
        <p:nvSpPr>
          <p:cNvPr id="472" name="Google Shape;472;g35f5681e131_0_26">
            <a:extLst>
              <a:ext uri="{FF2B5EF4-FFF2-40B4-BE49-F238E27FC236}">
                <a16:creationId xmlns:a16="http://schemas.microsoft.com/office/drawing/2014/main" id="{85CF74A5-C920-2D60-541D-1706B60D10F8}"/>
              </a:ext>
            </a:extLst>
          </p:cNvPr>
          <p:cNvSpPr/>
          <p:nvPr/>
        </p:nvSpPr>
        <p:spPr>
          <a:xfrm>
            <a:off x="4562712" y="1947906"/>
            <a:ext cx="832200" cy="339000"/>
          </a:xfrm>
          <a:prstGeom prst="homePlate">
            <a:avLst>
              <a:gd name="adj" fmla="val 50000"/>
            </a:avLst>
          </a:prstGeom>
          <a:solidFill>
            <a:srgbClr val="478473"/>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fr-FR" sz="700" b="1" i="0" u="none" strike="noStrike" cap="none">
                <a:solidFill>
                  <a:schemeClr val="lt1"/>
                </a:solidFill>
                <a:latin typeface="Cocomat pro"/>
                <a:sym typeface="Arial"/>
              </a:rPr>
              <a:t>Target Research</a:t>
            </a:r>
            <a:endParaRPr sz="700" b="1" i="0" u="none" strike="noStrike" cap="none">
              <a:solidFill>
                <a:schemeClr val="lt1"/>
              </a:solidFill>
              <a:latin typeface="Cocomat pro"/>
              <a:sym typeface="Arial"/>
            </a:endParaRPr>
          </a:p>
        </p:txBody>
      </p:sp>
      <p:sp>
        <p:nvSpPr>
          <p:cNvPr id="473" name="Google Shape;473;g35f5681e131_0_26">
            <a:extLst>
              <a:ext uri="{FF2B5EF4-FFF2-40B4-BE49-F238E27FC236}">
                <a16:creationId xmlns:a16="http://schemas.microsoft.com/office/drawing/2014/main" id="{41F6B422-80BF-FAAA-8DAE-65CFA23D0B4D}"/>
              </a:ext>
            </a:extLst>
          </p:cNvPr>
          <p:cNvSpPr/>
          <p:nvPr/>
        </p:nvSpPr>
        <p:spPr>
          <a:xfrm>
            <a:off x="5424565" y="1947906"/>
            <a:ext cx="832200" cy="339000"/>
          </a:xfrm>
          <a:prstGeom prst="homePlate">
            <a:avLst>
              <a:gd name="adj" fmla="val 50000"/>
            </a:avLst>
          </a:prstGeom>
          <a:solidFill>
            <a:srgbClr val="478473"/>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fr-FR" sz="700" b="1" i="0" u="none" strike="noStrike" cap="none">
                <a:solidFill>
                  <a:schemeClr val="lt1"/>
                </a:solidFill>
                <a:latin typeface="Cocomat pro"/>
                <a:sym typeface="Arial"/>
              </a:rPr>
              <a:t>Due Diligence</a:t>
            </a:r>
            <a:endParaRPr sz="1400" b="0" i="0" u="none" strike="noStrike" cap="none">
              <a:solidFill>
                <a:srgbClr val="000000"/>
              </a:solidFill>
              <a:latin typeface="Cocomat pro"/>
              <a:sym typeface="Arial"/>
            </a:endParaRPr>
          </a:p>
        </p:txBody>
      </p:sp>
      <p:sp>
        <p:nvSpPr>
          <p:cNvPr id="474" name="Google Shape;474;g35f5681e131_0_26">
            <a:extLst>
              <a:ext uri="{FF2B5EF4-FFF2-40B4-BE49-F238E27FC236}">
                <a16:creationId xmlns:a16="http://schemas.microsoft.com/office/drawing/2014/main" id="{F7EA8690-F021-7C89-CBFD-AA4A6B3482C0}"/>
              </a:ext>
            </a:extLst>
          </p:cNvPr>
          <p:cNvSpPr/>
          <p:nvPr/>
        </p:nvSpPr>
        <p:spPr>
          <a:xfrm>
            <a:off x="6286418" y="1947906"/>
            <a:ext cx="832200" cy="339000"/>
          </a:xfrm>
          <a:prstGeom prst="homePlate">
            <a:avLst>
              <a:gd name="adj" fmla="val 50000"/>
            </a:avLst>
          </a:prstGeom>
          <a:solidFill>
            <a:srgbClr val="478473"/>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fr-FR" sz="700" b="1" i="0" u="none" strike="noStrike" cap="none">
                <a:solidFill>
                  <a:schemeClr val="lt1"/>
                </a:solidFill>
                <a:latin typeface="Cocomat pro"/>
                <a:sym typeface="Arial"/>
              </a:rPr>
              <a:t>Financing</a:t>
            </a:r>
            <a:endParaRPr sz="700" b="1" i="0" u="none" strike="noStrike" cap="none">
              <a:solidFill>
                <a:schemeClr val="lt1"/>
              </a:solidFill>
              <a:latin typeface="Cocomat pro"/>
              <a:sym typeface="Arial"/>
            </a:endParaRPr>
          </a:p>
        </p:txBody>
      </p:sp>
      <p:sp>
        <p:nvSpPr>
          <p:cNvPr id="475" name="Google Shape;475;g35f5681e131_0_26">
            <a:extLst>
              <a:ext uri="{FF2B5EF4-FFF2-40B4-BE49-F238E27FC236}">
                <a16:creationId xmlns:a16="http://schemas.microsoft.com/office/drawing/2014/main" id="{9E0D07A0-3C31-B05B-2985-90C60FDCEDCD}"/>
              </a:ext>
            </a:extLst>
          </p:cNvPr>
          <p:cNvSpPr/>
          <p:nvPr/>
        </p:nvSpPr>
        <p:spPr>
          <a:xfrm>
            <a:off x="7148271" y="1945513"/>
            <a:ext cx="832200" cy="339000"/>
          </a:xfrm>
          <a:prstGeom prst="homePlate">
            <a:avLst>
              <a:gd name="adj" fmla="val 50000"/>
            </a:avLst>
          </a:prstGeom>
          <a:solidFill>
            <a:srgbClr val="478473"/>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fr-FR" sz="700" b="1" i="0" u="none" strike="noStrike" cap="none">
                <a:solidFill>
                  <a:schemeClr val="lt1"/>
                </a:solidFill>
                <a:latin typeface="Cocomat pro"/>
                <a:sym typeface="Arial"/>
              </a:rPr>
              <a:t>Legal &amp; closing</a:t>
            </a:r>
            <a:endParaRPr sz="700" b="1" i="0" u="none" strike="noStrike" cap="none">
              <a:solidFill>
                <a:schemeClr val="lt1"/>
              </a:solidFill>
              <a:latin typeface="Cocomat pro"/>
              <a:sym typeface="Arial"/>
            </a:endParaRPr>
          </a:p>
        </p:txBody>
      </p:sp>
      <p:sp>
        <p:nvSpPr>
          <p:cNvPr id="476" name="Google Shape;476;g35f5681e131_0_26">
            <a:extLst>
              <a:ext uri="{FF2B5EF4-FFF2-40B4-BE49-F238E27FC236}">
                <a16:creationId xmlns:a16="http://schemas.microsoft.com/office/drawing/2014/main" id="{F749B0C8-F1FB-2E24-8202-7BA410801DEC}"/>
              </a:ext>
            </a:extLst>
          </p:cNvPr>
          <p:cNvSpPr/>
          <p:nvPr/>
        </p:nvSpPr>
        <p:spPr>
          <a:xfrm>
            <a:off x="8010124" y="1941534"/>
            <a:ext cx="832200" cy="339000"/>
          </a:xfrm>
          <a:prstGeom prst="homePlate">
            <a:avLst>
              <a:gd name="adj" fmla="val 50000"/>
            </a:avLst>
          </a:prstGeom>
          <a:solidFill>
            <a:srgbClr val="478473"/>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fr-FR" sz="700" b="1" i="0" u="none" strike="noStrike" cap="none">
                <a:solidFill>
                  <a:schemeClr val="lt1"/>
                </a:solidFill>
                <a:latin typeface="Cocomat pro"/>
                <a:sym typeface="Arial"/>
              </a:rPr>
              <a:t>Post acquisition support</a:t>
            </a:r>
            <a:endParaRPr sz="1400" b="0" i="0" u="none" strike="noStrike" cap="none">
              <a:solidFill>
                <a:srgbClr val="000000"/>
              </a:solidFill>
              <a:latin typeface="Cocomat pro"/>
              <a:sym typeface="Arial"/>
            </a:endParaRPr>
          </a:p>
        </p:txBody>
      </p:sp>
      <p:sp>
        <p:nvSpPr>
          <p:cNvPr id="477" name="Google Shape;477;g35f5681e131_0_26">
            <a:extLst>
              <a:ext uri="{FF2B5EF4-FFF2-40B4-BE49-F238E27FC236}">
                <a16:creationId xmlns:a16="http://schemas.microsoft.com/office/drawing/2014/main" id="{B7033368-2B25-B171-3CE7-3E58993711DD}"/>
              </a:ext>
            </a:extLst>
          </p:cNvPr>
          <p:cNvSpPr/>
          <p:nvPr/>
        </p:nvSpPr>
        <p:spPr>
          <a:xfrm>
            <a:off x="1977153" y="1936543"/>
            <a:ext cx="832200" cy="339000"/>
          </a:xfrm>
          <a:prstGeom prst="homePlate">
            <a:avLst>
              <a:gd name="adj" fmla="val 50000"/>
            </a:avLst>
          </a:prstGeom>
          <a:solidFill>
            <a:srgbClr val="478473"/>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fr-FR" sz="700" b="1" i="0" u="none" strike="noStrike" cap="none">
                <a:solidFill>
                  <a:schemeClr val="lt1"/>
                </a:solidFill>
                <a:latin typeface="Cocomat pro"/>
                <a:sym typeface="Arial"/>
              </a:rPr>
              <a:t>Training</a:t>
            </a:r>
            <a:endParaRPr sz="1400" b="0" i="0" u="none" strike="noStrike" cap="none">
              <a:solidFill>
                <a:srgbClr val="000000"/>
              </a:solidFill>
              <a:latin typeface="Cocomat pro"/>
              <a:sym typeface="Arial"/>
            </a:endParaRPr>
          </a:p>
        </p:txBody>
      </p:sp>
      <p:sp>
        <p:nvSpPr>
          <p:cNvPr id="478" name="Google Shape;478;g35f5681e131_0_26">
            <a:extLst>
              <a:ext uri="{FF2B5EF4-FFF2-40B4-BE49-F238E27FC236}">
                <a16:creationId xmlns:a16="http://schemas.microsoft.com/office/drawing/2014/main" id="{5CCB77B2-A150-8005-0482-FD96CB979BDB}"/>
              </a:ext>
            </a:extLst>
          </p:cNvPr>
          <p:cNvSpPr/>
          <p:nvPr/>
        </p:nvSpPr>
        <p:spPr>
          <a:xfrm>
            <a:off x="1977153" y="2743156"/>
            <a:ext cx="832200" cy="195000"/>
          </a:xfrm>
          <a:prstGeom prst="roundRect">
            <a:avLst>
              <a:gd name="adj" fmla="val 16667"/>
            </a:avLst>
          </a:prstGeom>
          <a:solidFill>
            <a:srgbClr val="002060"/>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comat pro"/>
              <a:sym typeface="Arial"/>
            </a:endParaRPr>
          </a:p>
        </p:txBody>
      </p:sp>
      <p:sp>
        <p:nvSpPr>
          <p:cNvPr id="479" name="Google Shape;479;g35f5681e131_0_26">
            <a:extLst>
              <a:ext uri="{FF2B5EF4-FFF2-40B4-BE49-F238E27FC236}">
                <a16:creationId xmlns:a16="http://schemas.microsoft.com/office/drawing/2014/main" id="{84248185-D2F5-DC9E-DF55-713EAA9B123C}"/>
              </a:ext>
            </a:extLst>
          </p:cNvPr>
          <p:cNvSpPr/>
          <p:nvPr/>
        </p:nvSpPr>
        <p:spPr>
          <a:xfrm>
            <a:off x="2839006" y="2743156"/>
            <a:ext cx="832200" cy="195000"/>
          </a:xfrm>
          <a:prstGeom prst="roundRect">
            <a:avLst>
              <a:gd name="adj" fmla="val 16667"/>
            </a:avLst>
          </a:prstGeom>
          <a:solidFill>
            <a:srgbClr val="002060"/>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comat pro"/>
              <a:sym typeface="Arial"/>
            </a:endParaRPr>
          </a:p>
        </p:txBody>
      </p:sp>
      <p:sp>
        <p:nvSpPr>
          <p:cNvPr id="480" name="Google Shape;480;g35f5681e131_0_26">
            <a:extLst>
              <a:ext uri="{FF2B5EF4-FFF2-40B4-BE49-F238E27FC236}">
                <a16:creationId xmlns:a16="http://schemas.microsoft.com/office/drawing/2014/main" id="{B6CB7114-F5BF-E089-A48B-DC93DC1B54FA}"/>
              </a:ext>
            </a:extLst>
          </p:cNvPr>
          <p:cNvSpPr/>
          <p:nvPr/>
        </p:nvSpPr>
        <p:spPr>
          <a:xfrm>
            <a:off x="3700859" y="2743156"/>
            <a:ext cx="832200" cy="195000"/>
          </a:xfrm>
          <a:prstGeom prst="roundRect">
            <a:avLst>
              <a:gd name="adj" fmla="val 16667"/>
            </a:avLst>
          </a:prstGeom>
          <a:solidFill>
            <a:srgbClr val="002060"/>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comat pro"/>
              <a:sym typeface="Arial"/>
            </a:endParaRPr>
          </a:p>
        </p:txBody>
      </p:sp>
      <p:sp>
        <p:nvSpPr>
          <p:cNvPr id="481" name="Google Shape;481;g35f5681e131_0_26">
            <a:extLst>
              <a:ext uri="{FF2B5EF4-FFF2-40B4-BE49-F238E27FC236}">
                <a16:creationId xmlns:a16="http://schemas.microsoft.com/office/drawing/2014/main" id="{60DFAA0B-5A6B-95E8-129E-8F37101B415D}"/>
              </a:ext>
            </a:extLst>
          </p:cNvPr>
          <p:cNvSpPr/>
          <p:nvPr/>
        </p:nvSpPr>
        <p:spPr>
          <a:xfrm>
            <a:off x="4562712" y="2743156"/>
            <a:ext cx="832200" cy="195000"/>
          </a:xfrm>
          <a:prstGeom prst="roundRect">
            <a:avLst>
              <a:gd name="adj" fmla="val 16667"/>
            </a:avLst>
          </a:prstGeom>
          <a:solidFill>
            <a:srgbClr val="002060"/>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comat pro"/>
              <a:sym typeface="Arial"/>
            </a:endParaRPr>
          </a:p>
        </p:txBody>
      </p:sp>
      <p:sp>
        <p:nvSpPr>
          <p:cNvPr id="482" name="Google Shape;482;g35f5681e131_0_26">
            <a:extLst>
              <a:ext uri="{FF2B5EF4-FFF2-40B4-BE49-F238E27FC236}">
                <a16:creationId xmlns:a16="http://schemas.microsoft.com/office/drawing/2014/main" id="{23EFB61F-069E-7C35-B758-D58898D0FDCA}"/>
              </a:ext>
            </a:extLst>
          </p:cNvPr>
          <p:cNvSpPr/>
          <p:nvPr/>
        </p:nvSpPr>
        <p:spPr>
          <a:xfrm>
            <a:off x="1977153" y="2976430"/>
            <a:ext cx="832200" cy="195000"/>
          </a:xfrm>
          <a:prstGeom prst="roundRect">
            <a:avLst>
              <a:gd name="adj" fmla="val 16667"/>
            </a:avLst>
          </a:prstGeom>
          <a:solidFill>
            <a:srgbClr val="D9E5F8"/>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comat pro"/>
              <a:sym typeface="Arial"/>
            </a:endParaRPr>
          </a:p>
        </p:txBody>
      </p:sp>
      <p:sp>
        <p:nvSpPr>
          <p:cNvPr id="483" name="Google Shape;483;g35f5681e131_0_26">
            <a:extLst>
              <a:ext uri="{FF2B5EF4-FFF2-40B4-BE49-F238E27FC236}">
                <a16:creationId xmlns:a16="http://schemas.microsoft.com/office/drawing/2014/main" id="{118094FC-DCB0-4DDA-D32F-CAD4D6E8258E}"/>
              </a:ext>
            </a:extLst>
          </p:cNvPr>
          <p:cNvSpPr/>
          <p:nvPr/>
        </p:nvSpPr>
        <p:spPr>
          <a:xfrm>
            <a:off x="2839006" y="2976430"/>
            <a:ext cx="832200" cy="195000"/>
          </a:xfrm>
          <a:prstGeom prst="roundRect">
            <a:avLst>
              <a:gd name="adj" fmla="val 16667"/>
            </a:avLst>
          </a:prstGeom>
          <a:solidFill>
            <a:srgbClr val="D9E5F8"/>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comat pro"/>
              <a:sym typeface="Arial"/>
            </a:endParaRPr>
          </a:p>
        </p:txBody>
      </p:sp>
      <p:sp>
        <p:nvSpPr>
          <p:cNvPr id="484" name="Google Shape;484;g35f5681e131_0_26">
            <a:extLst>
              <a:ext uri="{FF2B5EF4-FFF2-40B4-BE49-F238E27FC236}">
                <a16:creationId xmlns:a16="http://schemas.microsoft.com/office/drawing/2014/main" id="{460883AD-E52C-9A0B-E8C6-933C51053849}"/>
              </a:ext>
            </a:extLst>
          </p:cNvPr>
          <p:cNvSpPr/>
          <p:nvPr/>
        </p:nvSpPr>
        <p:spPr>
          <a:xfrm>
            <a:off x="3700859" y="2976430"/>
            <a:ext cx="832200" cy="195000"/>
          </a:xfrm>
          <a:prstGeom prst="roundRect">
            <a:avLst>
              <a:gd name="adj" fmla="val 16667"/>
            </a:avLst>
          </a:prstGeom>
          <a:solidFill>
            <a:srgbClr val="D9E5F8"/>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comat pro"/>
              <a:sym typeface="Arial"/>
            </a:endParaRPr>
          </a:p>
        </p:txBody>
      </p:sp>
      <p:sp>
        <p:nvSpPr>
          <p:cNvPr id="485" name="Google Shape;485;g35f5681e131_0_26">
            <a:extLst>
              <a:ext uri="{FF2B5EF4-FFF2-40B4-BE49-F238E27FC236}">
                <a16:creationId xmlns:a16="http://schemas.microsoft.com/office/drawing/2014/main" id="{56105F6C-FC3E-DF5B-3880-F774C8EEA59F}"/>
              </a:ext>
            </a:extLst>
          </p:cNvPr>
          <p:cNvSpPr/>
          <p:nvPr/>
        </p:nvSpPr>
        <p:spPr>
          <a:xfrm>
            <a:off x="4562712" y="2976430"/>
            <a:ext cx="832200" cy="195000"/>
          </a:xfrm>
          <a:prstGeom prst="roundRect">
            <a:avLst>
              <a:gd name="adj" fmla="val 16667"/>
            </a:avLst>
          </a:prstGeom>
          <a:solidFill>
            <a:srgbClr val="D9E5F8"/>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comat pro"/>
              <a:sym typeface="Arial"/>
            </a:endParaRPr>
          </a:p>
        </p:txBody>
      </p:sp>
      <p:sp>
        <p:nvSpPr>
          <p:cNvPr id="486" name="Google Shape;486;g35f5681e131_0_26">
            <a:extLst>
              <a:ext uri="{FF2B5EF4-FFF2-40B4-BE49-F238E27FC236}">
                <a16:creationId xmlns:a16="http://schemas.microsoft.com/office/drawing/2014/main" id="{74833CDC-DE7D-8120-1304-BD8F98D1E386}"/>
              </a:ext>
            </a:extLst>
          </p:cNvPr>
          <p:cNvSpPr/>
          <p:nvPr/>
        </p:nvSpPr>
        <p:spPr>
          <a:xfrm>
            <a:off x="2808603" y="2415103"/>
            <a:ext cx="832200" cy="195000"/>
          </a:xfrm>
          <a:prstGeom prst="roundRect">
            <a:avLst>
              <a:gd name="adj" fmla="val 16667"/>
            </a:avLst>
          </a:prstGeom>
          <a:solidFill>
            <a:srgbClr val="478473"/>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comat pro"/>
              <a:sym typeface="Arial"/>
            </a:endParaRPr>
          </a:p>
        </p:txBody>
      </p:sp>
      <p:sp>
        <p:nvSpPr>
          <p:cNvPr id="487" name="Google Shape;487;g35f5681e131_0_26">
            <a:extLst>
              <a:ext uri="{FF2B5EF4-FFF2-40B4-BE49-F238E27FC236}">
                <a16:creationId xmlns:a16="http://schemas.microsoft.com/office/drawing/2014/main" id="{891D1610-6F47-2F54-8368-E1ED69DDFC5D}"/>
              </a:ext>
            </a:extLst>
          </p:cNvPr>
          <p:cNvSpPr/>
          <p:nvPr/>
        </p:nvSpPr>
        <p:spPr>
          <a:xfrm>
            <a:off x="3673121" y="2415103"/>
            <a:ext cx="832200" cy="195000"/>
          </a:xfrm>
          <a:prstGeom prst="roundRect">
            <a:avLst>
              <a:gd name="adj" fmla="val 16667"/>
            </a:avLst>
          </a:prstGeom>
          <a:solidFill>
            <a:srgbClr val="478473"/>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comat pro"/>
              <a:sym typeface="Arial"/>
            </a:endParaRPr>
          </a:p>
        </p:txBody>
      </p:sp>
      <p:sp>
        <p:nvSpPr>
          <p:cNvPr id="488" name="Google Shape;488;g35f5681e131_0_26">
            <a:extLst>
              <a:ext uri="{FF2B5EF4-FFF2-40B4-BE49-F238E27FC236}">
                <a16:creationId xmlns:a16="http://schemas.microsoft.com/office/drawing/2014/main" id="{5032A582-CA39-1A13-6E90-7CF8B4F9C18A}"/>
              </a:ext>
            </a:extLst>
          </p:cNvPr>
          <p:cNvSpPr/>
          <p:nvPr/>
        </p:nvSpPr>
        <p:spPr>
          <a:xfrm>
            <a:off x="4530461" y="2415103"/>
            <a:ext cx="832200" cy="195000"/>
          </a:xfrm>
          <a:prstGeom prst="roundRect">
            <a:avLst>
              <a:gd name="adj" fmla="val 16667"/>
            </a:avLst>
          </a:prstGeom>
          <a:solidFill>
            <a:srgbClr val="478473"/>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comat pro"/>
              <a:sym typeface="Arial"/>
            </a:endParaRPr>
          </a:p>
        </p:txBody>
      </p:sp>
      <p:sp>
        <p:nvSpPr>
          <p:cNvPr id="489" name="Google Shape;489;g35f5681e131_0_26">
            <a:extLst>
              <a:ext uri="{FF2B5EF4-FFF2-40B4-BE49-F238E27FC236}">
                <a16:creationId xmlns:a16="http://schemas.microsoft.com/office/drawing/2014/main" id="{932DBC80-042C-1E5D-5D76-2A45F07C9891}"/>
              </a:ext>
            </a:extLst>
          </p:cNvPr>
          <p:cNvSpPr/>
          <p:nvPr/>
        </p:nvSpPr>
        <p:spPr>
          <a:xfrm>
            <a:off x="5387801" y="2415103"/>
            <a:ext cx="832200" cy="195000"/>
          </a:xfrm>
          <a:prstGeom prst="roundRect">
            <a:avLst>
              <a:gd name="adj" fmla="val 16667"/>
            </a:avLst>
          </a:prstGeom>
          <a:solidFill>
            <a:srgbClr val="478473"/>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comat pro"/>
              <a:sym typeface="Arial"/>
            </a:endParaRPr>
          </a:p>
        </p:txBody>
      </p:sp>
      <p:sp>
        <p:nvSpPr>
          <p:cNvPr id="490" name="Google Shape;490;g35f5681e131_0_26">
            <a:extLst>
              <a:ext uri="{FF2B5EF4-FFF2-40B4-BE49-F238E27FC236}">
                <a16:creationId xmlns:a16="http://schemas.microsoft.com/office/drawing/2014/main" id="{488A801A-9342-247B-6831-E12B900FB1CD}"/>
              </a:ext>
            </a:extLst>
          </p:cNvPr>
          <p:cNvSpPr/>
          <p:nvPr/>
        </p:nvSpPr>
        <p:spPr>
          <a:xfrm>
            <a:off x="6252320" y="2415103"/>
            <a:ext cx="832200" cy="195000"/>
          </a:xfrm>
          <a:prstGeom prst="roundRect">
            <a:avLst>
              <a:gd name="adj" fmla="val 16667"/>
            </a:avLst>
          </a:prstGeom>
          <a:solidFill>
            <a:srgbClr val="478473"/>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comat pro"/>
              <a:sym typeface="Arial"/>
            </a:endParaRPr>
          </a:p>
        </p:txBody>
      </p:sp>
      <p:sp>
        <p:nvSpPr>
          <p:cNvPr id="491" name="Google Shape;491;g35f5681e131_0_26">
            <a:extLst>
              <a:ext uri="{FF2B5EF4-FFF2-40B4-BE49-F238E27FC236}">
                <a16:creationId xmlns:a16="http://schemas.microsoft.com/office/drawing/2014/main" id="{49F4D0A4-5FB8-6D7A-0CA2-C95D5577939E}"/>
              </a:ext>
            </a:extLst>
          </p:cNvPr>
          <p:cNvSpPr/>
          <p:nvPr/>
        </p:nvSpPr>
        <p:spPr>
          <a:xfrm>
            <a:off x="7120534" y="2416156"/>
            <a:ext cx="832200" cy="195000"/>
          </a:xfrm>
          <a:prstGeom prst="roundRect">
            <a:avLst>
              <a:gd name="adj" fmla="val 16667"/>
            </a:avLst>
          </a:prstGeom>
          <a:solidFill>
            <a:srgbClr val="478473"/>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comat pro"/>
              <a:sym typeface="Arial"/>
            </a:endParaRPr>
          </a:p>
        </p:txBody>
      </p:sp>
      <p:sp>
        <p:nvSpPr>
          <p:cNvPr id="492" name="Google Shape;492;g35f5681e131_0_26">
            <a:extLst>
              <a:ext uri="{FF2B5EF4-FFF2-40B4-BE49-F238E27FC236}">
                <a16:creationId xmlns:a16="http://schemas.microsoft.com/office/drawing/2014/main" id="{C8A782FC-F5AB-DA22-553A-42B557C15FF4}"/>
              </a:ext>
            </a:extLst>
          </p:cNvPr>
          <p:cNvSpPr/>
          <p:nvPr/>
        </p:nvSpPr>
        <p:spPr>
          <a:xfrm>
            <a:off x="7982387" y="2415103"/>
            <a:ext cx="832200" cy="195000"/>
          </a:xfrm>
          <a:prstGeom prst="roundRect">
            <a:avLst>
              <a:gd name="adj" fmla="val 16667"/>
            </a:avLst>
          </a:prstGeom>
          <a:solidFill>
            <a:srgbClr val="478473"/>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comat pro"/>
              <a:sym typeface="Arial"/>
            </a:endParaRPr>
          </a:p>
        </p:txBody>
      </p:sp>
      <p:sp>
        <p:nvSpPr>
          <p:cNvPr id="493" name="Google Shape;493;g35f5681e131_0_26">
            <a:extLst>
              <a:ext uri="{FF2B5EF4-FFF2-40B4-BE49-F238E27FC236}">
                <a16:creationId xmlns:a16="http://schemas.microsoft.com/office/drawing/2014/main" id="{5C2822F6-BDEC-D1B5-FB3E-7DA53946CFA4}"/>
              </a:ext>
            </a:extLst>
          </p:cNvPr>
          <p:cNvSpPr/>
          <p:nvPr/>
        </p:nvSpPr>
        <p:spPr>
          <a:xfrm>
            <a:off x="1951263" y="2415103"/>
            <a:ext cx="832200" cy="195000"/>
          </a:xfrm>
          <a:prstGeom prst="roundRect">
            <a:avLst>
              <a:gd name="adj" fmla="val 16667"/>
            </a:avLst>
          </a:prstGeom>
          <a:solidFill>
            <a:srgbClr val="D8F2CF"/>
          </a:solidFill>
          <a:ln w="9525" cap="flat" cmpd="sng">
            <a:solidFill>
              <a:srgbClr val="004AAD"/>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comat pro"/>
              <a:sym typeface="Arial"/>
            </a:endParaRPr>
          </a:p>
        </p:txBody>
      </p:sp>
      <p:sp>
        <p:nvSpPr>
          <p:cNvPr id="494" name="Google Shape;494;g35f5681e131_0_26">
            <a:extLst>
              <a:ext uri="{FF2B5EF4-FFF2-40B4-BE49-F238E27FC236}">
                <a16:creationId xmlns:a16="http://schemas.microsoft.com/office/drawing/2014/main" id="{2A8FA3C3-9E26-2145-FE43-3D42640F1A6F}"/>
              </a:ext>
            </a:extLst>
          </p:cNvPr>
          <p:cNvSpPr txBox="1"/>
          <p:nvPr/>
        </p:nvSpPr>
        <p:spPr>
          <a:xfrm>
            <a:off x="873159" y="2404136"/>
            <a:ext cx="1037700" cy="216900"/>
          </a:xfrm>
          <a:prstGeom prst="rect">
            <a:avLst/>
          </a:prstGeom>
          <a:noFill/>
          <a:ln>
            <a:noFill/>
          </a:ln>
        </p:spPr>
        <p:txBody>
          <a:bodyPr spcFirstLastPara="1" wrap="square" lIns="68550" tIns="34275" rIns="68550" bIns="34275" anchor="ctr" anchorCtr="0">
            <a:normAutofit lnSpcReduction="10000"/>
          </a:bodyPr>
          <a:lstStyle/>
          <a:p>
            <a:pPr marL="0" marR="0" lvl="0" indent="0" algn="r" rtl="0">
              <a:lnSpc>
                <a:spcPct val="90000"/>
              </a:lnSpc>
              <a:spcBef>
                <a:spcPts val="0"/>
              </a:spcBef>
              <a:spcAft>
                <a:spcPts val="0"/>
              </a:spcAft>
              <a:buClr>
                <a:schemeClr val="dk1"/>
              </a:buClr>
              <a:buSzPts val="4757"/>
              <a:buFont typeface="Play"/>
              <a:buNone/>
            </a:pPr>
            <a:r>
              <a:rPr lang="fr-FR" sz="1200" b="1" i="0" u="none" strike="noStrike" cap="none">
                <a:solidFill>
                  <a:srgbClr val="004AAD"/>
                </a:solidFill>
                <a:latin typeface="Cocomat pro"/>
                <a:sym typeface="Arial"/>
              </a:rPr>
              <a:t>Re-New</a:t>
            </a:r>
            <a:endParaRPr sz="700" b="0" i="0" u="none" strike="noStrike" cap="none">
              <a:solidFill>
                <a:srgbClr val="000000"/>
              </a:solidFill>
              <a:latin typeface="Cocomat pro"/>
              <a:sym typeface="Arial"/>
            </a:endParaRPr>
          </a:p>
        </p:txBody>
      </p:sp>
      <p:sp>
        <p:nvSpPr>
          <p:cNvPr id="495" name="Google Shape;495;g35f5681e131_0_26">
            <a:extLst>
              <a:ext uri="{FF2B5EF4-FFF2-40B4-BE49-F238E27FC236}">
                <a16:creationId xmlns:a16="http://schemas.microsoft.com/office/drawing/2014/main" id="{01EA50F4-EE52-987F-A73B-66A348299CD0}"/>
              </a:ext>
            </a:extLst>
          </p:cNvPr>
          <p:cNvSpPr/>
          <p:nvPr/>
        </p:nvSpPr>
        <p:spPr>
          <a:xfrm>
            <a:off x="4558198" y="3672649"/>
            <a:ext cx="832200" cy="195000"/>
          </a:xfrm>
          <a:prstGeom prst="roundRect">
            <a:avLst>
              <a:gd name="adj" fmla="val 16667"/>
            </a:avLst>
          </a:prstGeom>
          <a:solidFill>
            <a:srgbClr val="4892DC"/>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comat pro"/>
              <a:sym typeface="Arial"/>
            </a:endParaRPr>
          </a:p>
        </p:txBody>
      </p:sp>
      <p:sp>
        <p:nvSpPr>
          <p:cNvPr id="496" name="Google Shape;496;g35f5681e131_0_26">
            <a:extLst>
              <a:ext uri="{FF2B5EF4-FFF2-40B4-BE49-F238E27FC236}">
                <a16:creationId xmlns:a16="http://schemas.microsoft.com/office/drawing/2014/main" id="{95C44A56-EB36-0AF0-AABD-10E05561A118}"/>
              </a:ext>
            </a:extLst>
          </p:cNvPr>
          <p:cNvSpPr/>
          <p:nvPr/>
        </p:nvSpPr>
        <p:spPr>
          <a:xfrm>
            <a:off x="5420051" y="3672649"/>
            <a:ext cx="832200" cy="195000"/>
          </a:xfrm>
          <a:prstGeom prst="roundRect">
            <a:avLst>
              <a:gd name="adj" fmla="val 16667"/>
            </a:avLst>
          </a:prstGeom>
          <a:solidFill>
            <a:srgbClr val="4892DC"/>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comat pro"/>
              <a:sym typeface="Arial"/>
            </a:endParaRPr>
          </a:p>
        </p:txBody>
      </p:sp>
      <p:sp>
        <p:nvSpPr>
          <p:cNvPr id="497" name="Google Shape;497;g35f5681e131_0_26">
            <a:extLst>
              <a:ext uri="{FF2B5EF4-FFF2-40B4-BE49-F238E27FC236}">
                <a16:creationId xmlns:a16="http://schemas.microsoft.com/office/drawing/2014/main" id="{0CACEB3D-23D6-6250-0DC4-189712B6A26F}"/>
              </a:ext>
            </a:extLst>
          </p:cNvPr>
          <p:cNvSpPr/>
          <p:nvPr/>
        </p:nvSpPr>
        <p:spPr>
          <a:xfrm>
            <a:off x="6281904" y="3672649"/>
            <a:ext cx="832200" cy="195000"/>
          </a:xfrm>
          <a:prstGeom prst="roundRect">
            <a:avLst>
              <a:gd name="adj" fmla="val 16667"/>
            </a:avLst>
          </a:prstGeom>
          <a:solidFill>
            <a:srgbClr val="4892DC"/>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comat pro"/>
              <a:sym typeface="Arial"/>
            </a:endParaRPr>
          </a:p>
        </p:txBody>
      </p:sp>
      <p:sp>
        <p:nvSpPr>
          <p:cNvPr id="498" name="Google Shape;498;g35f5681e131_0_26">
            <a:extLst>
              <a:ext uri="{FF2B5EF4-FFF2-40B4-BE49-F238E27FC236}">
                <a16:creationId xmlns:a16="http://schemas.microsoft.com/office/drawing/2014/main" id="{5CED4821-F3A5-99C4-E7F5-568FDE86FB53}"/>
              </a:ext>
            </a:extLst>
          </p:cNvPr>
          <p:cNvSpPr/>
          <p:nvPr/>
        </p:nvSpPr>
        <p:spPr>
          <a:xfrm>
            <a:off x="7143757" y="3672649"/>
            <a:ext cx="832200" cy="195000"/>
          </a:xfrm>
          <a:prstGeom prst="roundRect">
            <a:avLst>
              <a:gd name="adj" fmla="val 16667"/>
            </a:avLst>
          </a:prstGeom>
          <a:solidFill>
            <a:srgbClr val="4892DC"/>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comat pro"/>
              <a:sym typeface="Arial"/>
            </a:endParaRPr>
          </a:p>
        </p:txBody>
      </p:sp>
      <p:sp>
        <p:nvSpPr>
          <p:cNvPr id="499" name="Google Shape;499;g35f5681e131_0_26">
            <a:extLst>
              <a:ext uri="{FF2B5EF4-FFF2-40B4-BE49-F238E27FC236}">
                <a16:creationId xmlns:a16="http://schemas.microsoft.com/office/drawing/2014/main" id="{25E4580F-6F0A-686F-E6C5-02E453B127AE}"/>
              </a:ext>
            </a:extLst>
          </p:cNvPr>
          <p:cNvSpPr txBox="1"/>
          <p:nvPr/>
        </p:nvSpPr>
        <p:spPr>
          <a:xfrm>
            <a:off x="244141" y="2743156"/>
            <a:ext cx="1694400" cy="201300"/>
          </a:xfrm>
          <a:prstGeom prst="rect">
            <a:avLst/>
          </a:prstGeom>
          <a:noFill/>
          <a:ln>
            <a:noFill/>
          </a:ln>
        </p:spPr>
        <p:txBody>
          <a:bodyPr spcFirstLastPara="1" wrap="square" lIns="68550" tIns="34275" rIns="68550" bIns="34275" anchor="ctr" anchorCtr="0">
            <a:noAutofit/>
          </a:bodyPr>
          <a:lstStyle/>
          <a:p>
            <a:pPr marL="0" marR="0" lvl="0" indent="0" algn="r" rtl="0">
              <a:lnSpc>
                <a:spcPct val="90000"/>
              </a:lnSpc>
              <a:spcBef>
                <a:spcPts val="0"/>
              </a:spcBef>
              <a:spcAft>
                <a:spcPts val="0"/>
              </a:spcAft>
              <a:buClr>
                <a:schemeClr val="dk1"/>
              </a:buClr>
              <a:buSzPts val="4400"/>
              <a:buFont typeface="Play"/>
              <a:buNone/>
            </a:pPr>
            <a:r>
              <a:rPr lang="fr-FR" sz="1000" b="1" i="1" u="none" strike="noStrike" cap="none">
                <a:solidFill>
                  <a:srgbClr val="7F7F7F"/>
                </a:solidFill>
                <a:latin typeface="Cocomat pro"/>
                <a:sym typeface="Arial"/>
              </a:rPr>
              <a:t>Para public</a:t>
            </a:r>
            <a:endParaRPr sz="1000" b="0" i="1" u="none" strike="noStrike" cap="none">
              <a:solidFill>
                <a:srgbClr val="7F7F7F"/>
              </a:solidFill>
              <a:latin typeface="Cocomat pro"/>
              <a:sym typeface="Arial"/>
            </a:endParaRPr>
          </a:p>
        </p:txBody>
      </p:sp>
      <p:sp>
        <p:nvSpPr>
          <p:cNvPr id="500" name="Google Shape;500;g35f5681e131_0_26">
            <a:extLst>
              <a:ext uri="{FF2B5EF4-FFF2-40B4-BE49-F238E27FC236}">
                <a16:creationId xmlns:a16="http://schemas.microsoft.com/office/drawing/2014/main" id="{406A180B-BEC0-6AE7-0689-8DD3635C8707}"/>
              </a:ext>
            </a:extLst>
          </p:cNvPr>
          <p:cNvSpPr txBox="1"/>
          <p:nvPr/>
        </p:nvSpPr>
        <p:spPr>
          <a:xfrm>
            <a:off x="4513" y="2941775"/>
            <a:ext cx="1940700" cy="253200"/>
          </a:xfrm>
          <a:prstGeom prst="rect">
            <a:avLst/>
          </a:prstGeom>
          <a:noFill/>
          <a:ln>
            <a:noFill/>
          </a:ln>
        </p:spPr>
        <p:txBody>
          <a:bodyPr spcFirstLastPara="1" wrap="square" lIns="68550" tIns="34275" rIns="68550" bIns="34275" anchor="ctr" anchorCtr="0">
            <a:normAutofit/>
          </a:bodyPr>
          <a:lstStyle/>
          <a:p>
            <a:pPr marL="0" marR="0" lvl="0" indent="0" algn="r" rtl="0">
              <a:lnSpc>
                <a:spcPct val="90000"/>
              </a:lnSpc>
              <a:spcBef>
                <a:spcPts val="0"/>
              </a:spcBef>
              <a:spcAft>
                <a:spcPts val="0"/>
              </a:spcAft>
              <a:buClr>
                <a:schemeClr val="dk1"/>
              </a:buClr>
              <a:buSzPts val="4400"/>
              <a:buFont typeface="Play"/>
              <a:buNone/>
            </a:pPr>
            <a:r>
              <a:rPr lang="fr-FR" sz="1000" b="1" i="1" u="none" strike="noStrike" cap="none">
                <a:solidFill>
                  <a:srgbClr val="7F7F7F"/>
                </a:solidFill>
                <a:latin typeface="Cocomat pro"/>
                <a:sym typeface="Arial"/>
              </a:rPr>
              <a:t>Associations &amp; Networks</a:t>
            </a:r>
            <a:endParaRPr sz="1000" b="0" i="1" u="none" strike="noStrike" cap="none">
              <a:solidFill>
                <a:srgbClr val="7F7F7F"/>
              </a:solidFill>
              <a:latin typeface="Cocomat pro"/>
              <a:sym typeface="Arial"/>
            </a:endParaRPr>
          </a:p>
        </p:txBody>
      </p:sp>
      <p:sp>
        <p:nvSpPr>
          <p:cNvPr id="501" name="Google Shape;501;g35f5681e131_0_26">
            <a:extLst>
              <a:ext uri="{FF2B5EF4-FFF2-40B4-BE49-F238E27FC236}">
                <a16:creationId xmlns:a16="http://schemas.microsoft.com/office/drawing/2014/main" id="{EDD73007-724F-399A-22F5-671C82988E6E}"/>
              </a:ext>
            </a:extLst>
          </p:cNvPr>
          <p:cNvSpPr txBox="1"/>
          <p:nvPr/>
        </p:nvSpPr>
        <p:spPr>
          <a:xfrm>
            <a:off x="4513" y="3648785"/>
            <a:ext cx="1940700" cy="253200"/>
          </a:xfrm>
          <a:prstGeom prst="rect">
            <a:avLst/>
          </a:prstGeom>
          <a:noFill/>
          <a:ln>
            <a:noFill/>
          </a:ln>
        </p:spPr>
        <p:txBody>
          <a:bodyPr spcFirstLastPara="1" wrap="square" lIns="68550" tIns="34275" rIns="68550" bIns="34275" anchor="ctr" anchorCtr="0">
            <a:normAutofit/>
          </a:bodyPr>
          <a:lstStyle/>
          <a:p>
            <a:pPr marL="0" marR="0" lvl="0" indent="0" algn="r" rtl="0">
              <a:lnSpc>
                <a:spcPct val="90000"/>
              </a:lnSpc>
              <a:spcBef>
                <a:spcPts val="0"/>
              </a:spcBef>
              <a:spcAft>
                <a:spcPts val="0"/>
              </a:spcAft>
              <a:buClr>
                <a:schemeClr val="dk1"/>
              </a:buClr>
              <a:buSzPts val="4400"/>
              <a:buFont typeface="Play"/>
              <a:buNone/>
            </a:pPr>
            <a:r>
              <a:rPr lang="fr-FR" sz="1000" b="1" i="1" u="none" strike="noStrike" cap="none">
                <a:solidFill>
                  <a:srgbClr val="7F7F7F"/>
                </a:solidFill>
                <a:latin typeface="Cocomat pro"/>
                <a:sym typeface="Arial"/>
              </a:rPr>
              <a:t>M&amp;A Firms</a:t>
            </a:r>
            <a:endParaRPr sz="1000" b="0" i="1" u="none" strike="noStrike" cap="none">
              <a:solidFill>
                <a:srgbClr val="7F7F7F"/>
              </a:solidFill>
              <a:latin typeface="Cocomat pro"/>
              <a:sym typeface="Arial"/>
            </a:endParaRPr>
          </a:p>
        </p:txBody>
      </p:sp>
      <p:sp>
        <p:nvSpPr>
          <p:cNvPr id="502" name="Google Shape;502;g35f5681e131_0_26">
            <a:extLst>
              <a:ext uri="{FF2B5EF4-FFF2-40B4-BE49-F238E27FC236}">
                <a16:creationId xmlns:a16="http://schemas.microsoft.com/office/drawing/2014/main" id="{482912A3-514D-CBA8-0AF7-A2EACA01B080}"/>
              </a:ext>
            </a:extLst>
          </p:cNvPr>
          <p:cNvSpPr/>
          <p:nvPr/>
        </p:nvSpPr>
        <p:spPr>
          <a:xfrm>
            <a:off x="4562712" y="3447863"/>
            <a:ext cx="832200" cy="195000"/>
          </a:xfrm>
          <a:prstGeom prst="roundRect">
            <a:avLst>
              <a:gd name="adj" fmla="val 16667"/>
            </a:avLst>
          </a:prstGeom>
          <a:solidFill>
            <a:srgbClr val="4892DC"/>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comat pro"/>
              <a:sym typeface="Arial"/>
            </a:endParaRPr>
          </a:p>
        </p:txBody>
      </p:sp>
      <p:sp>
        <p:nvSpPr>
          <p:cNvPr id="503" name="Google Shape;503;g35f5681e131_0_26">
            <a:extLst>
              <a:ext uri="{FF2B5EF4-FFF2-40B4-BE49-F238E27FC236}">
                <a16:creationId xmlns:a16="http://schemas.microsoft.com/office/drawing/2014/main" id="{9438D9D0-3A11-41D9-7986-25B74ABAECB1}"/>
              </a:ext>
            </a:extLst>
          </p:cNvPr>
          <p:cNvSpPr/>
          <p:nvPr/>
        </p:nvSpPr>
        <p:spPr>
          <a:xfrm>
            <a:off x="6286418" y="3447863"/>
            <a:ext cx="832200" cy="195000"/>
          </a:xfrm>
          <a:prstGeom prst="roundRect">
            <a:avLst>
              <a:gd name="adj" fmla="val 16667"/>
            </a:avLst>
          </a:prstGeom>
          <a:solidFill>
            <a:srgbClr val="4892DC"/>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comat pro"/>
              <a:sym typeface="Arial"/>
            </a:endParaRPr>
          </a:p>
        </p:txBody>
      </p:sp>
      <p:sp>
        <p:nvSpPr>
          <p:cNvPr id="504" name="Google Shape;504;g35f5681e131_0_26">
            <a:extLst>
              <a:ext uri="{FF2B5EF4-FFF2-40B4-BE49-F238E27FC236}">
                <a16:creationId xmlns:a16="http://schemas.microsoft.com/office/drawing/2014/main" id="{C8381927-2931-02C3-41AD-5B18B6D4BEEE}"/>
              </a:ext>
            </a:extLst>
          </p:cNvPr>
          <p:cNvSpPr txBox="1"/>
          <p:nvPr/>
        </p:nvSpPr>
        <p:spPr>
          <a:xfrm>
            <a:off x="4513" y="3416892"/>
            <a:ext cx="1940700" cy="253200"/>
          </a:xfrm>
          <a:prstGeom prst="rect">
            <a:avLst/>
          </a:prstGeom>
          <a:noFill/>
          <a:ln>
            <a:noFill/>
          </a:ln>
        </p:spPr>
        <p:txBody>
          <a:bodyPr spcFirstLastPara="1" wrap="square" lIns="68550" tIns="34275" rIns="68550" bIns="34275" anchor="ctr" anchorCtr="0">
            <a:normAutofit/>
          </a:bodyPr>
          <a:lstStyle/>
          <a:p>
            <a:pPr marL="0" marR="0" lvl="0" indent="0" algn="r" rtl="0">
              <a:lnSpc>
                <a:spcPct val="90000"/>
              </a:lnSpc>
              <a:spcBef>
                <a:spcPts val="0"/>
              </a:spcBef>
              <a:spcAft>
                <a:spcPts val="0"/>
              </a:spcAft>
              <a:buClr>
                <a:schemeClr val="dk1"/>
              </a:buClr>
              <a:buSzPts val="4400"/>
              <a:buFont typeface="Play"/>
              <a:buNone/>
            </a:pPr>
            <a:r>
              <a:rPr lang="fr-FR" sz="1000" b="1" i="1" u="none" strike="noStrike" cap="none">
                <a:solidFill>
                  <a:srgbClr val="7F7F7F"/>
                </a:solidFill>
                <a:latin typeface="Cocomat pro"/>
                <a:sym typeface="Arial"/>
              </a:rPr>
              <a:t>Banks &amp; institutional</a:t>
            </a:r>
            <a:endParaRPr sz="1000" b="0" i="1" u="none" strike="noStrike" cap="none">
              <a:solidFill>
                <a:srgbClr val="7F7F7F"/>
              </a:solidFill>
              <a:latin typeface="Cocomat pro"/>
              <a:sym typeface="Arial"/>
            </a:endParaRPr>
          </a:p>
        </p:txBody>
      </p:sp>
      <p:sp>
        <p:nvSpPr>
          <p:cNvPr id="505" name="Google Shape;505;g35f5681e131_0_26">
            <a:extLst>
              <a:ext uri="{FF2B5EF4-FFF2-40B4-BE49-F238E27FC236}">
                <a16:creationId xmlns:a16="http://schemas.microsoft.com/office/drawing/2014/main" id="{44CDD5DD-4400-6724-DB4C-CB8552D75711}"/>
              </a:ext>
            </a:extLst>
          </p:cNvPr>
          <p:cNvSpPr/>
          <p:nvPr/>
        </p:nvSpPr>
        <p:spPr>
          <a:xfrm>
            <a:off x="4558198" y="3907792"/>
            <a:ext cx="832200" cy="195000"/>
          </a:xfrm>
          <a:prstGeom prst="roundRect">
            <a:avLst>
              <a:gd name="adj" fmla="val 16667"/>
            </a:avLst>
          </a:prstGeom>
          <a:solidFill>
            <a:srgbClr val="002060"/>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06" name="Google Shape;506;g35f5681e131_0_26">
            <a:extLst>
              <a:ext uri="{FF2B5EF4-FFF2-40B4-BE49-F238E27FC236}">
                <a16:creationId xmlns:a16="http://schemas.microsoft.com/office/drawing/2014/main" id="{C8F0B213-3235-CA90-AF61-4A2AFD89823E}"/>
              </a:ext>
            </a:extLst>
          </p:cNvPr>
          <p:cNvSpPr txBox="1"/>
          <p:nvPr/>
        </p:nvSpPr>
        <p:spPr>
          <a:xfrm>
            <a:off x="4513" y="3891284"/>
            <a:ext cx="1940700" cy="253200"/>
          </a:xfrm>
          <a:prstGeom prst="rect">
            <a:avLst/>
          </a:prstGeom>
          <a:noFill/>
          <a:ln>
            <a:noFill/>
          </a:ln>
        </p:spPr>
        <p:txBody>
          <a:bodyPr spcFirstLastPara="1" wrap="square" lIns="68550" tIns="34275" rIns="68550" bIns="34275" anchor="ctr" anchorCtr="0">
            <a:normAutofit/>
          </a:bodyPr>
          <a:lstStyle/>
          <a:p>
            <a:pPr marL="0" marR="0" lvl="0" indent="0" algn="r" rtl="0">
              <a:lnSpc>
                <a:spcPct val="90000"/>
              </a:lnSpc>
              <a:spcBef>
                <a:spcPts val="0"/>
              </a:spcBef>
              <a:spcAft>
                <a:spcPts val="0"/>
              </a:spcAft>
              <a:buClr>
                <a:schemeClr val="dk1"/>
              </a:buClr>
              <a:buSzPts val="4400"/>
              <a:buFont typeface="Play"/>
              <a:buNone/>
            </a:pPr>
            <a:r>
              <a:rPr lang="fr-FR" sz="1000" b="1" i="1" u="none" strike="noStrike" cap="none">
                <a:solidFill>
                  <a:srgbClr val="7F7F7F"/>
                </a:solidFill>
                <a:latin typeface="Cocomat pro"/>
                <a:sym typeface="Arial"/>
              </a:rPr>
              <a:t>Brokers</a:t>
            </a:r>
            <a:endParaRPr sz="1000" b="0" i="1" u="none" strike="noStrike" cap="none">
              <a:solidFill>
                <a:srgbClr val="7F7F7F"/>
              </a:solidFill>
              <a:latin typeface="Cocomat pro"/>
              <a:sym typeface="Arial"/>
            </a:endParaRPr>
          </a:p>
        </p:txBody>
      </p:sp>
      <p:sp>
        <p:nvSpPr>
          <p:cNvPr id="507" name="Google Shape;507;g35f5681e131_0_26">
            <a:extLst>
              <a:ext uri="{FF2B5EF4-FFF2-40B4-BE49-F238E27FC236}">
                <a16:creationId xmlns:a16="http://schemas.microsoft.com/office/drawing/2014/main" id="{42C7698D-235B-1A8F-B2C2-B9F7D60EC774}"/>
              </a:ext>
            </a:extLst>
          </p:cNvPr>
          <p:cNvSpPr/>
          <p:nvPr/>
        </p:nvSpPr>
        <p:spPr>
          <a:xfrm>
            <a:off x="5415538" y="3201808"/>
            <a:ext cx="832200" cy="195000"/>
          </a:xfrm>
          <a:prstGeom prst="roundRect">
            <a:avLst>
              <a:gd name="adj" fmla="val 16667"/>
            </a:avLst>
          </a:prstGeom>
          <a:solidFill>
            <a:srgbClr val="1F5C99"/>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comat pro"/>
              <a:sym typeface="Arial"/>
            </a:endParaRPr>
          </a:p>
        </p:txBody>
      </p:sp>
      <p:sp>
        <p:nvSpPr>
          <p:cNvPr id="508" name="Google Shape;508;g35f5681e131_0_26">
            <a:extLst>
              <a:ext uri="{FF2B5EF4-FFF2-40B4-BE49-F238E27FC236}">
                <a16:creationId xmlns:a16="http://schemas.microsoft.com/office/drawing/2014/main" id="{80D6E8F7-CB47-D8A0-4148-6FA5346BABEF}"/>
              </a:ext>
            </a:extLst>
          </p:cNvPr>
          <p:cNvSpPr/>
          <p:nvPr/>
        </p:nvSpPr>
        <p:spPr>
          <a:xfrm>
            <a:off x="7139244" y="3201808"/>
            <a:ext cx="832200" cy="195000"/>
          </a:xfrm>
          <a:prstGeom prst="roundRect">
            <a:avLst>
              <a:gd name="adj" fmla="val 16667"/>
            </a:avLst>
          </a:prstGeom>
          <a:solidFill>
            <a:srgbClr val="1F5C99"/>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comat pro"/>
              <a:sym typeface="Arial"/>
            </a:endParaRPr>
          </a:p>
        </p:txBody>
      </p:sp>
      <p:sp>
        <p:nvSpPr>
          <p:cNvPr id="509" name="Google Shape;509;g35f5681e131_0_26">
            <a:extLst>
              <a:ext uri="{FF2B5EF4-FFF2-40B4-BE49-F238E27FC236}">
                <a16:creationId xmlns:a16="http://schemas.microsoft.com/office/drawing/2014/main" id="{6F23DCF5-4D9D-4DE4-EE68-528328403EDF}"/>
              </a:ext>
            </a:extLst>
          </p:cNvPr>
          <p:cNvSpPr txBox="1"/>
          <p:nvPr/>
        </p:nvSpPr>
        <p:spPr>
          <a:xfrm>
            <a:off x="0" y="3164633"/>
            <a:ext cx="1940700" cy="253200"/>
          </a:xfrm>
          <a:prstGeom prst="rect">
            <a:avLst/>
          </a:prstGeom>
          <a:noFill/>
          <a:ln>
            <a:noFill/>
          </a:ln>
        </p:spPr>
        <p:txBody>
          <a:bodyPr spcFirstLastPara="1" wrap="square" lIns="68550" tIns="34275" rIns="68550" bIns="34275" anchor="ctr" anchorCtr="0">
            <a:normAutofit/>
          </a:bodyPr>
          <a:lstStyle/>
          <a:p>
            <a:pPr marL="0" marR="0" lvl="0" indent="0" algn="r" rtl="0">
              <a:lnSpc>
                <a:spcPct val="90000"/>
              </a:lnSpc>
              <a:spcBef>
                <a:spcPts val="0"/>
              </a:spcBef>
              <a:spcAft>
                <a:spcPts val="0"/>
              </a:spcAft>
              <a:buClr>
                <a:schemeClr val="dk1"/>
              </a:buClr>
              <a:buSzPts val="4400"/>
              <a:buFont typeface="Play"/>
              <a:buNone/>
            </a:pPr>
            <a:r>
              <a:rPr lang="fr-FR" sz="1000" b="1" i="1" u="none" strike="noStrike" cap="none">
                <a:solidFill>
                  <a:srgbClr val="7F7F7F"/>
                </a:solidFill>
                <a:latin typeface="Cocomat pro"/>
                <a:sym typeface="Arial"/>
              </a:rPr>
              <a:t>Legal &amp; Accounting firms</a:t>
            </a:r>
            <a:endParaRPr sz="1000" b="0" i="1" u="none" strike="noStrike" cap="none">
              <a:solidFill>
                <a:srgbClr val="7F7F7F"/>
              </a:solidFill>
              <a:latin typeface="Cocomat pro"/>
              <a:sym typeface="Arial"/>
            </a:endParaRPr>
          </a:p>
        </p:txBody>
      </p:sp>
      <p:sp>
        <p:nvSpPr>
          <p:cNvPr id="510" name="Google Shape;510;g35f5681e131_0_26">
            <a:extLst>
              <a:ext uri="{FF2B5EF4-FFF2-40B4-BE49-F238E27FC236}">
                <a16:creationId xmlns:a16="http://schemas.microsoft.com/office/drawing/2014/main" id="{E1D950BA-A900-30FA-B326-03580A4CE266}"/>
              </a:ext>
            </a:extLst>
          </p:cNvPr>
          <p:cNvSpPr/>
          <p:nvPr/>
        </p:nvSpPr>
        <p:spPr>
          <a:xfrm>
            <a:off x="4558198" y="4127826"/>
            <a:ext cx="832200" cy="195000"/>
          </a:xfrm>
          <a:prstGeom prst="roundRect">
            <a:avLst>
              <a:gd name="adj" fmla="val 16667"/>
            </a:avLst>
          </a:prstGeom>
          <a:solidFill>
            <a:srgbClr val="4892DC"/>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11" name="Google Shape;511;g35f5681e131_0_26">
            <a:extLst>
              <a:ext uri="{FF2B5EF4-FFF2-40B4-BE49-F238E27FC236}">
                <a16:creationId xmlns:a16="http://schemas.microsoft.com/office/drawing/2014/main" id="{E22A8D33-8767-C938-FC9B-DB4EEB76FF95}"/>
              </a:ext>
            </a:extLst>
          </p:cNvPr>
          <p:cNvSpPr txBox="1"/>
          <p:nvPr/>
        </p:nvSpPr>
        <p:spPr>
          <a:xfrm>
            <a:off x="36445" y="4104294"/>
            <a:ext cx="1940700" cy="253200"/>
          </a:xfrm>
          <a:prstGeom prst="rect">
            <a:avLst/>
          </a:prstGeom>
          <a:noFill/>
          <a:ln>
            <a:noFill/>
          </a:ln>
        </p:spPr>
        <p:txBody>
          <a:bodyPr spcFirstLastPara="1" wrap="square" lIns="68550" tIns="34275" rIns="68550" bIns="34275" anchor="ctr" anchorCtr="0">
            <a:normAutofit/>
          </a:bodyPr>
          <a:lstStyle/>
          <a:p>
            <a:pPr marL="0" marR="0" lvl="0" indent="0" algn="r" rtl="0">
              <a:lnSpc>
                <a:spcPct val="90000"/>
              </a:lnSpc>
              <a:spcBef>
                <a:spcPts val="0"/>
              </a:spcBef>
              <a:spcAft>
                <a:spcPts val="0"/>
              </a:spcAft>
              <a:buClr>
                <a:schemeClr val="dk1"/>
              </a:buClr>
              <a:buSzPts val="4400"/>
              <a:buFont typeface="Play"/>
              <a:buNone/>
            </a:pPr>
            <a:r>
              <a:rPr lang="fr-FR" sz="1000" b="1" i="1" u="none" strike="noStrike" cap="none">
                <a:solidFill>
                  <a:srgbClr val="7F7F7F"/>
                </a:solidFill>
                <a:latin typeface="Cocomat pro"/>
                <a:sym typeface="Arial"/>
              </a:rPr>
              <a:t>Deal platforms</a:t>
            </a:r>
            <a:endParaRPr sz="1000" b="0" i="1" u="none" strike="noStrike" cap="none">
              <a:solidFill>
                <a:srgbClr val="7F7F7F"/>
              </a:solidFill>
              <a:latin typeface="Cocomat pro"/>
              <a:sym typeface="Arial"/>
            </a:endParaRPr>
          </a:p>
        </p:txBody>
      </p:sp>
      <p:sp>
        <p:nvSpPr>
          <p:cNvPr id="512" name="Google Shape;512;g35f5681e131_0_26">
            <a:extLst>
              <a:ext uri="{FF2B5EF4-FFF2-40B4-BE49-F238E27FC236}">
                <a16:creationId xmlns:a16="http://schemas.microsoft.com/office/drawing/2014/main" id="{CFE13887-0B34-5A57-16D0-6DB4CCDE41BF}"/>
              </a:ext>
            </a:extLst>
          </p:cNvPr>
          <p:cNvSpPr/>
          <p:nvPr/>
        </p:nvSpPr>
        <p:spPr>
          <a:xfrm>
            <a:off x="2836340" y="4374916"/>
            <a:ext cx="832200" cy="195000"/>
          </a:xfrm>
          <a:prstGeom prst="roundRect">
            <a:avLst>
              <a:gd name="adj" fmla="val 16667"/>
            </a:avLst>
          </a:prstGeom>
          <a:solidFill>
            <a:srgbClr val="D9E5F8"/>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13" name="Google Shape;513;g35f5681e131_0_26">
            <a:extLst>
              <a:ext uri="{FF2B5EF4-FFF2-40B4-BE49-F238E27FC236}">
                <a16:creationId xmlns:a16="http://schemas.microsoft.com/office/drawing/2014/main" id="{10758071-C909-849C-D8F2-3BFD0635CC5F}"/>
              </a:ext>
            </a:extLst>
          </p:cNvPr>
          <p:cNvSpPr/>
          <p:nvPr/>
        </p:nvSpPr>
        <p:spPr>
          <a:xfrm>
            <a:off x="3698193" y="4374916"/>
            <a:ext cx="832200" cy="195000"/>
          </a:xfrm>
          <a:prstGeom prst="roundRect">
            <a:avLst>
              <a:gd name="adj" fmla="val 16667"/>
            </a:avLst>
          </a:prstGeom>
          <a:solidFill>
            <a:srgbClr val="D9E5F8"/>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14" name="Google Shape;514;g35f5681e131_0_26">
            <a:extLst>
              <a:ext uri="{FF2B5EF4-FFF2-40B4-BE49-F238E27FC236}">
                <a16:creationId xmlns:a16="http://schemas.microsoft.com/office/drawing/2014/main" id="{2D457A1C-AD52-97FB-C47C-C7E8FB6B09FF}"/>
              </a:ext>
            </a:extLst>
          </p:cNvPr>
          <p:cNvSpPr/>
          <p:nvPr/>
        </p:nvSpPr>
        <p:spPr>
          <a:xfrm>
            <a:off x="8010124" y="4374916"/>
            <a:ext cx="832200" cy="195000"/>
          </a:xfrm>
          <a:prstGeom prst="roundRect">
            <a:avLst>
              <a:gd name="adj" fmla="val 16667"/>
            </a:avLst>
          </a:prstGeom>
          <a:solidFill>
            <a:srgbClr val="D9E5F8"/>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15" name="Google Shape;515;g35f5681e131_0_26">
            <a:extLst>
              <a:ext uri="{FF2B5EF4-FFF2-40B4-BE49-F238E27FC236}">
                <a16:creationId xmlns:a16="http://schemas.microsoft.com/office/drawing/2014/main" id="{26F2851C-C4CD-2FF8-8DDF-5B4D47DDD8DC}"/>
              </a:ext>
            </a:extLst>
          </p:cNvPr>
          <p:cNvSpPr txBox="1"/>
          <p:nvPr/>
        </p:nvSpPr>
        <p:spPr>
          <a:xfrm>
            <a:off x="36445" y="4342044"/>
            <a:ext cx="1940700" cy="253200"/>
          </a:xfrm>
          <a:prstGeom prst="rect">
            <a:avLst/>
          </a:prstGeom>
          <a:noFill/>
          <a:ln>
            <a:noFill/>
          </a:ln>
        </p:spPr>
        <p:txBody>
          <a:bodyPr spcFirstLastPara="1" wrap="square" lIns="68550" tIns="34275" rIns="68550" bIns="34275" anchor="ctr" anchorCtr="0">
            <a:normAutofit/>
          </a:bodyPr>
          <a:lstStyle/>
          <a:p>
            <a:pPr marL="0" marR="0" lvl="0" indent="0" algn="r" rtl="0">
              <a:lnSpc>
                <a:spcPct val="90000"/>
              </a:lnSpc>
              <a:spcBef>
                <a:spcPts val="0"/>
              </a:spcBef>
              <a:spcAft>
                <a:spcPts val="0"/>
              </a:spcAft>
              <a:buClr>
                <a:schemeClr val="dk1"/>
              </a:buClr>
              <a:buSzPts val="4400"/>
              <a:buFont typeface="Play"/>
              <a:buNone/>
            </a:pPr>
            <a:r>
              <a:rPr lang="fr-FR" sz="1000" b="1" i="1" u="none" strike="noStrike" cap="none">
                <a:solidFill>
                  <a:srgbClr val="7F7F7F"/>
                </a:solidFill>
                <a:latin typeface="Cocomat pro"/>
                <a:sym typeface="Arial"/>
              </a:rPr>
              <a:t>Experts /Consultants</a:t>
            </a:r>
            <a:endParaRPr sz="1000" b="0" i="1" u="none" strike="noStrike" cap="none">
              <a:solidFill>
                <a:srgbClr val="7F7F7F"/>
              </a:solidFill>
              <a:latin typeface="Cocomat pro"/>
              <a:sym typeface="Arial"/>
            </a:endParaRPr>
          </a:p>
        </p:txBody>
      </p:sp>
      <p:sp>
        <p:nvSpPr>
          <p:cNvPr id="516" name="Google Shape;516;g35f5681e131_0_26">
            <a:extLst>
              <a:ext uri="{FF2B5EF4-FFF2-40B4-BE49-F238E27FC236}">
                <a16:creationId xmlns:a16="http://schemas.microsoft.com/office/drawing/2014/main" id="{676E5DCE-4323-C093-550D-A154A53AB2D7}"/>
              </a:ext>
            </a:extLst>
          </p:cNvPr>
          <p:cNvSpPr/>
          <p:nvPr/>
        </p:nvSpPr>
        <p:spPr>
          <a:xfrm>
            <a:off x="370671" y="2760531"/>
            <a:ext cx="45600" cy="612000"/>
          </a:xfrm>
          <a:prstGeom prst="leftBracket">
            <a:avLst>
              <a:gd name="adj" fmla="val 8333"/>
            </a:avLst>
          </a:prstGeom>
          <a:noFill/>
          <a:ln w="9525" cap="flat" cmpd="sng">
            <a:solidFill>
              <a:srgbClr val="115D8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ocomat pro"/>
              <a:sym typeface="Arial"/>
            </a:endParaRPr>
          </a:p>
        </p:txBody>
      </p:sp>
      <p:sp>
        <p:nvSpPr>
          <p:cNvPr id="517" name="Google Shape;517;g35f5681e131_0_26">
            <a:extLst>
              <a:ext uri="{FF2B5EF4-FFF2-40B4-BE49-F238E27FC236}">
                <a16:creationId xmlns:a16="http://schemas.microsoft.com/office/drawing/2014/main" id="{B508782E-7E2B-7F41-F153-F63B7AA22F54}"/>
              </a:ext>
            </a:extLst>
          </p:cNvPr>
          <p:cNvSpPr/>
          <p:nvPr/>
        </p:nvSpPr>
        <p:spPr>
          <a:xfrm>
            <a:off x="370671" y="3470544"/>
            <a:ext cx="45600" cy="1099500"/>
          </a:xfrm>
          <a:prstGeom prst="leftBracket">
            <a:avLst>
              <a:gd name="adj" fmla="val 8333"/>
            </a:avLst>
          </a:prstGeom>
          <a:noFill/>
          <a:ln w="9525" cap="flat" cmpd="sng">
            <a:solidFill>
              <a:srgbClr val="115D8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ocomat pro"/>
              <a:sym typeface="Arial"/>
            </a:endParaRPr>
          </a:p>
        </p:txBody>
      </p:sp>
      <p:sp>
        <p:nvSpPr>
          <p:cNvPr id="518" name="Google Shape;518;g35f5681e131_0_26">
            <a:extLst>
              <a:ext uri="{FF2B5EF4-FFF2-40B4-BE49-F238E27FC236}">
                <a16:creationId xmlns:a16="http://schemas.microsoft.com/office/drawing/2014/main" id="{229E9049-9DBB-87A1-4AB3-508CD2F1ED0F}"/>
              </a:ext>
            </a:extLst>
          </p:cNvPr>
          <p:cNvSpPr/>
          <p:nvPr/>
        </p:nvSpPr>
        <p:spPr>
          <a:xfrm>
            <a:off x="1191198" y="2353760"/>
            <a:ext cx="7764000" cy="309600"/>
          </a:xfrm>
          <a:prstGeom prst="roundRect">
            <a:avLst>
              <a:gd name="adj" fmla="val 16667"/>
            </a:avLst>
          </a:prstGeom>
          <a:noFill/>
          <a:ln w="9525" cap="flat" cmpd="sng">
            <a:solidFill>
              <a:srgbClr val="004AAD"/>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comat pro"/>
              <a:sym typeface="Arial"/>
            </a:endParaRPr>
          </a:p>
        </p:txBody>
      </p:sp>
      <p:sp>
        <p:nvSpPr>
          <p:cNvPr id="519" name="Google Shape;519;g35f5681e131_0_26">
            <a:extLst>
              <a:ext uri="{FF2B5EF4-FFF2-40B4-BE49-F238E27FC236}">
                <a16:creationId xmlns:a16="http://schemas.microsoft.com/office/drawing/2014/main" id="{26FA65B3-DA08-46BC-6205-36F77630304F}"/>
              </a:ext>
            </a:extLst>
          </p:cNvPr>
          <p:cNvSpPr txBox="1"/>
          <p:nvPr/>
        </p:nvSpPr>
        <p:spPr>
          <a:xfrm rot="-5400000">
            <a:off x="-147004" y="2988432"/>
            <a:ext cx="743700" cy="162000"/>
          </a:xfrm>
          <a:prstGeom prst="rect">
            <a:avLst/>
          </a:prstGeom>
          <a:noFill/>
          <a:ln>
            <a:noFill/>
          </a:ln>
        </p:spPr>
        <p:txBody>
          <a:bodyPr spcFirstLastPara="1" wrap="square" lIns="68550" tIns="34275" rIns="68550" bIns="34275" anchor="ctr" anchorCtr="0">
            <a:noAutofit/>
          </a:bodyPr>
          <a:lstStyle/>
          <a:p>
            <a:pPr marL="0" marR="0" lvl="0" indent="0" algn="ctr" rtl="0">
              <a:lnSpc>
                <a:spcPct val="90000"/>
              </a:lnSpc>
              <a:spcBef>
                <a:spcPts val="0"/>
              </a:spcBef>
              <a:spcAft>
                <a:spcPts val="0"/>
              </a:spcAft>
              <a:buClr>
                <a:schemeClr val="dk1"/>
              </a:buClr>
              <a:buSzPts val="4400"/>
              <a:buFont typeface="Play"/>
              <a:buNone/>
            </a:pPr>
            <a:r>
              <a:rPr lang="fr-FR" sz="1100" b="1" i="1" u="none" strike="noStrike" cap="none" dirty="0">
                <a:solidFill>
                  <a:srgbClr val="7F7F7F"/>
                </a:solidFill>
                <a:latin typeface="Cocomat pro"/>
                <a:sym typeface="Arial"/>
              </a:rPr>
              <a:t>Indirect</a:t>
            </a:r>
            <a:endParaRPr sz="1100" b="0" i="1" u="none" strike="noStrike" cap="none" dirty="0">
              <a:solidFill>
                <a:srgbClr val="7F7F7F"/>
              </a:solidFill>
              <a:latin typeface="Cocomat pro"/>
              <a:sym typeface="Arial"/>
            </a:endParaRPr>
          </a:p>
        </p:txBody>
      </p:sp>
      <p:sp>
        <p:nvSpPr>
          <p:cNvPr id="520" name="Google Shape;520;g35f5681e131_0_26">
            <a:extLst>
              <a:ext uri="{FF2B5EF4-FFF2-40B4-BE49-F238E27FC236}">
                <a16:creationId xmlns:a16="http://schemas.microsoft.com/office/drawing/2014/main" id="{7F3DE95E-2D24-5A64-D4A9-73CD31FCD109}"/>
              </a:ext>
            </a:extLst>
          </p:cNvPr>
          <p:cNvSpPr txBox="1"/>
          <p:nvPr/>
        </p:nvSpPr>
        <p:spPr>
          <a:xfrm rot="-5400000">
            <a:off x="-147004" y="3936898"/>
            <a:ext cx="743700" cy="162000"/>
          </a:xfrm>
          <a:prstGeom prst="rect">
            <a:avLst/>
          </a:prstGeom>
          <a:noFill/>
          <a:ln>
            <a:noFill/>
          </a:ln>
        </p:spPr>
        <p:txBody>
          <a:bodyPr spcFirstLastPara="1" wrap="square" lIns="68550" tIns="34275" rIns="68550" bIns="34275" anchor="ctr" anchorCtr="0">
            <a:noAutofit/>
          </a:bodyPr>
          <a:lstStyle/>
          <a:p>
            <a:pPr marL="0" marR="0" lvl="0" indent="0" algn="ctr" rtl="0">
              <a:lnSpc>
                <a:spcPct val="90000"/>
              </a:lnSpc>
              <a:spcBef>
                <a:spcPts val="0"/>
              </a:spcBef>
              <a:spcAft>
                <a:spcPts val="0"/>
              </a:spcAft>
              <a:buClr>
                <a:schemeClr val="dk1"/>
              </a:buClr>
              <a:buSzPts val="4400"/>
              <a:buFont typeface="Play"/>
              <a:buNone/>
            </a:pPr>
            <a:r>
              <a:rPr lang="fr-FR" sz="1100" b="1" i="1" u="none" strike="noStrike" cap="none">
                <a:solidFill>
                  <a:srgbClr val="7F7F7F"/>
                </a:solidFill>
                <a:latin typeface="Cocomat pro"/>
                <a:sym typeface="Arial"/>
              </a:rPr>
              <a:t>Direct</a:t>
            </a:r>
            <a:endParaRPr sz="1100" b="0" i="1" u="none" strike="noStrike" cap="none">
              <a:solidFill>
                <a:srgbClr val="7F7F7F"/>
              </a:solidFill>
              <a:latin typeface="Cocomat pro"/>
              <a:sym typeface="Arial"/>
            </a:endParaRPr>
          </a:p>
        </p:txBody>
      </p:sp>
      <p:sp>
        <p:nvSpPr>
          <p:cNvPr id="521" name="Google Shape;521;g35f5681e131_0_26">
            <a:extLst>
              <a:ext uri="{FF2B5EF4-FFF2-40B4-BE49-F238E27FC236}">
                <a16:creationId xmlns:a16="http://schemas.microsoft.com/office/drawing/2014/main" id="{362F9092-8286-88EF-A39F-468FFB6A54B7}"/>
              </a:ext>
            </a:extLst>
          </p:cNvPr>
          <p:cNvSpPr txBox="1"/>
          <p:nvPr/>
        </p:nvSpPr>
        <p:spPr>
          <a:xfrm>
            <a:off x="444031" y="1355211"/>
            <a:ext cx="8089800" cy="390300"/>
          </a:xfrm>
          <a:prstGeom prst="rect">
            <a:avLst/>
          </a:prstGeom>
          <a:noFill/>
          <a:ln>
            <a:noFill/>
          </a:ln>
        </p:spPr>
        <p:txBody>
          <a:bodyPr spcFirstLastPara="1" wrap="square" lIns="68550" tIns="34275" rIns="68550" bIns="34275" anchor="ctr" anchorCtr="0">
            <a:normAutofit/>
          </a:bodyPr>
          <a:lstStyle/>
          <a:p>
            <a:pPr marL="0" marR="0" lvl="0" indent="0" algn="l" rtl="0">
              <a:lnSpc>
                <a:spcPct val="80000"/>
              </a:lnSpc>
              <a:spcBef>
                <a:spcPts val="0"/>
              </a:spcBef>
              <a:spcAft>
                <a:spcPts val="0"/>
              </a:spcAft>
              <a:buNone/>
            </a:pPr>
            <a:r>
              <a:rPr lang="fr-FR" sz="1500" b="0" i="1" u="none" strike="noStrike" cap="none" dirty="0">
                <a:solidFill>
                  <a:srgbClr val="478473"/>
                </a:solidFill>
                <a:latin typeface="Cocomat pro"/>
                <a:sym typeface="Arial"/>
              </a:rPr>
              <a:t>A </a:t>
            </a:r>
            <a:r>
              <a:rPr lang="fr-FR" sz="1500" b="0" i="1" u="none" strike="noStrike" cap="none" dirty="0" err="1">
                <a:solidFill>
                  <a:srgbClr val="478473"/>
                </a:solidFill>
                <a:latin typeface="Cocomat pro"/>
                <a:sym typeface="Arial"/>
              </a:rPr>
              <a:t>highly</a:t>
            </a:r>
            <a:r>
              <a:rPr lang="fr-FR" sz="1500" b="0" i="1" u="none" strike="noStrike" cap="none" dirty="0">
                <a:solidFill>
                  <a:srgbClr val="478473"/>
                </a:solidFill>
                <a:latin typeface="Cocomat pro"/>
                <a:sym typeface="Arial"/>
              </a:rPr>
              <a:t> </a:t>
            </a:r>
            <a:r>
              <a:rPr lang="fr-FR" sz="1500" b="0" i="1" u="none" strike="noStrike" cap="none" dirty="0" err="1">
                <a:solidFill>
                  <a:srgbClr val="478473"/>
                </a:solidFill>
                <a:latin typeface="Cocomat pro"/>
                <a:sym typeface="Arial"/>
              </a:rPr>
              <a:t>fragmented</a:t>
            </a:r>
            <a:r>
              <a:rPr lang="fr-FR" sz="1500" b="0" i="1" u="none" strike="noStrike" cap="none" dirty="0">
                <a:solidFill>
                  <a:srgbClr val="478473"/>
                </a:solidFill>
                <a:latin typeface="Cocomat pro"/>
                <a:sym typeface="Arial"/>
              </a:rPr>
              <a:t> and </a:t>
            </a:r>
            <a:r>
              <a:rPr lang="fr-FR" sz="1500" b="0" i="1" u="none" strike="noStrike" cap="none" dirty="0" err="1">
                <a:solidFill>
                  <a:srgbClr val="478473"/>
                </a:solidFill>
                <a:latin typeface="Cocomat pro"/>
                <a:sym typeface="Arial"/>
              </a:rPr>
              <a:t>analogic</a:t>
            </a:r>
            <a:r>
              <a:rPr lang="fr-FR" sz="1500" b="0" i="1" u="none" strike="noStrike" cap="none" dirty="0">
                <a:solidFill>
                  <a:srgbClr val="478473"/>
                </a:solidFill>
                <a:latin typeface="Cocomat pro"/>
                <a:sym typeface="Arial"/>
              </a:rPr>
              <a:t> </a:t>
            </a:r>
            <a:r>
              <a:rPr lang="fr-FR" sz="1500" b="0" i="1" u="none" strike="noStrike" cap="none" dirty="0" err="1">
                <a:solidFill>
                  <a:srgbClr val="478473"/>
                </a:solidFill>
                <a:latin typeface="Cocomat pro"/>
                <a:sym typeface="Arial"/>
              </a:rPr>
              <a:t>market</a:t>
            </a:r>
            <a:r>
              <a:rPr lang="fr-FR" sz="1500" b="0" i="1" u="none" strike="noStrike" cap="none" dirty="0">
                <a:solidFill>
                  <a:srgbClr val="478473"/>
                </a:solidFill>
                <a:latin typeface="Cocomat pro"/>
                <a:sym typeface="Arial"/>
              </a:rPr>
              <a:t> </a:t>
            </a:r>
            <a:r>
              <a:rPr lang="fr-FR" sz="1500" b="0" i="1" u="none" strike="noStrike" cap="none" dirty="0" err="1">
                <a:solidFill>
                  <a:srgbClr val="478473"/>
                </a:solidFill>
                <a:latin typeface="Cocomat pro"/>
                <a:sym typeface="Arial"/>
              </a:rPr>
              <a:t>with</a:t>
            </a:r>
            <a:r>
              <a:rPr lang="fr-FR" sz="1500" b="0" i="1" u="none" strike="noStrike" cap="none" dirty="0">
                <a:solidFill>
                  <a:srgbClr val="478473"/>
                </a:solidFill>
                <a:latin typeface="Cocomat pro"/>
                <a:sym typeface="Arial"/>
              </a:rPr>
              <a:t> </a:t>
            </a:r>
            <a:r>
              <a:rPr lang="fr-FR" sz="1500" b="0" i="1" u="none" strike="noStrike" cap="none" dirty="0" err="1">
                <a:solidFill>
                  <a:srgbClr val="478473"/>
                </a:solidFill>
                <a:latin typeface="Cocomat pro"/>
                <a:sym typeface="Arial"/>
              </a:rPr>
              <a:t>potential</a:t>
            </a:r>
            <a:r>
              <a:rPr lang="fr-FR" sz="1500" b="0" i="1" u="none" strike="noStrike" cap="none" dirty="0">
                <a:solidFill>
                  <a:srgbClr val="478473"/>
                </a:solidFill>
                <a:latin typeface="Cocomat pro"/>
                <a:sym typeface="Arial"/>
              </a:rPr>
              <a:t> for </a:t>
            </a:r>
            <a:r>
              <a:rPr lang="fr-FR" sz="1500" b="0" i="1" u="none" strike="noStrike" cap="none" dirty="0" err="1">
                <a:solidFill>
                  <a:srgbClr val="478473"/>
                </a:solidFill>
                <a:latin typeface="Cocomat pro"/>
                <a:sym typeface="Arial"/>
              </a:rPr>
              <a:t>offer</a:t>
            </a:r>
            <a:r>
              <a:rPr lang="fr-FR" sz="1500" b="0" i="1" u="none" strike="noStrike" cap="none" dirty="0">
                <a:solidFill>
                  <a:srgbClr val="478473"/>
                </a:solidFill>
                <a:latin typeface="Cocomat pro"/>
                <a:sym typeface="Arial"/>
              </a:rPr>
              <a:t> </a:t>
            </a:r>
            <a:r>
              <a:rPr lang="fr-FR" sz="1500" b="0" i="1" u="none" strike="noStrike" cap="none" dirty="0" err="1">
                <a:solidFill>
                  <a:srgbClr val="478473"/>
                </a:solidFill>
                <a:latin typeface="Cocomat pro"/>
                <a:sym typeface="Arial"/>
              </a:rPr>
              <a:t>aggregation</a:t>
            </a:r>
            <a:r>
              <a:rPr lang="fr-FR" sz="1500" b="0" i="1" u="none" strike="noStrike" cap="none" dirty="0">
                <a:solidFill>
                  <a:srgbClr val="478473"/>
                </a:solidFill>
                <a:latin typeface="Cocomat pro"/>
                <a:sym typeface="Arial"/>
              </a:rPr>
              <a:t> and </a:t>
            </a:r>
            <a:r>
              <a:rPr lang="fr-FR" sz="1500" b="0" i="1" u="none" strike="noStrike" cap="none" dirty="0" err="1">
                <a:solidFill>
                  <a:srgbClr val="478473"/>
                </a:solidFill>
                <a:latin typeface="Cocomat pro"/>
                <a:sym typeface="Arial"/>
              </a:rPr>
              <a:t>digitalization</a:t>
            </a:r>
            <a:endParaRPr dirty="0">
              <a:latin typeface="Cocomat pro"/>
            </a:endParaRPr>
          </a:p>
        </p:txBody>
      </p:sp>
      <p:sp>
        <p:nvSpPr>
          <p:cNvPr id="522" name="Google Shape;522;g35f5681e131_0_26">
            <a:extLst>
              <a:ext uri="{FF2B5EF4-FFF2-40B4-BE49-F238E27FC236}">
                <a16:creationId xmlns:a16="http://schemas.microsoft.com/office/drawing/2014/main" id="{70640C3E-66E4-460D-C7B8-AC018F39FAAC}"/>
              </a:ext>
            </a:extLst>
          </p:cNvPr>
          <p:cNvSpPr/>
          <p:nvPr/>
        </p:nvSpPr>
        <p:spPr>
          <a:xfrm>
            <a:off x="370670" y="4672930"/>
            <a:ext cx="261600" cy="100200"/>
          </a:xfrm>
          <a:prstGeom prst="roundRect">
            <a:avLst>
              <a:gd name="adj" fmla="val 16667"/>
            </a:avLst>
          </a:prstGeom>
          <a:solidFill>
            <a:srgbClr val="002060"/>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comat pro"/>
              <a:sym typeface="Arial"/>
            </a:endParaRPr>
          </a:p>
        </p:txBody>
      </p:sp>
      <p:sp>
        <p:nvSpPr>
          <p:cNvPr id="523" name="Google Shape;523;g35f5681e131_0_26">
            <a:extLst>
              <a:ext uri="{FF2B5EF4-FFF2-40B4-BE49-F238E27FC236}">
                <a16:creationId xmlns:a16="http://schemas.microsoft.com/office/drawing/2014/main" id="{4EB54E8C-A8C1-6E18-974A-5C58872CA0C1}"/>
              </a:ext>
            </a:extLst>
          </p:cNvPr>
          <p:cNvSpPr/>
          <p:nvPr/>
        </p:nvSpPr>
        <p:spPr>
          <a:xfrm>
            <a:off x="370670" y="4877577"/>
            <a:ext cx="261600" cy="100200"/>
          </a:xfrm>
          <a:prstGeom prst="roundRect">
            <a:avLst>
              <a:gd name="adj" fmla="val 16667"/>
            </a:avLst>
          </a:prstGeom>
          <a:solidFill>
            <a:srgbClr val="4892DC"/>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comat pro"/>
              <a:sym typeface="Arial"/>
            </a:endParaRPr>
          </a:p>
        </p:txBody>
      </p:sp>
      <p:sp>
        <p:nvSpPr>
          <p:cNvPr id="524" name="Google Shape;524;g35f5681e131_0_26">
            <a:extLst>
              <a:ext uri="{FF2B5EF4-FFF2-40B4-BE49-F238E27FC236}">
                <a16:creationId xmlns:a16="http://schemas.microsoft.com/office/drawing/2014/main" id="{C76D0F35-C009-ED02-FE8D-167166A2724E}"/>
              </a:ext>
            </a:extLst>
          </p:cNvPr>
          <p:cNvSpPr/>
          <p:nvPr/>
        </p:nvSpPr>
        <p:spPr>
          <a:xfrm>
            <a:off x="370671" y="4777484"/>
            <a:ext cx="261600" cy="100200"/>
          </a:xfrm>
          <a:prstGeom prst="roundRect">
            <a:avLst>
              <a:gd name="adj" fmla="val 16667"/>
            </a:avLst>
          </a:prstGeom>
          <a:solidFill>
            <a:srgbClr val="1F5C99"/>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comat pro"/>
              <a:sym typeface="Arial"/>
            </a:endParaRPr>
          </a:p>
        </p:txBody>
      </p:sp>
      <p:sp>
        <p:nvSpPr>
          <p:cNvPr id="525" name="Google Shape;525;g35f5681e131_0_26">
            <a:extLst>
              <a:ext uri="{FF2B5EF4-FFF2-40B4-BE49-F238E27FC236}">
                <a16:creationId xmlns:a16="http://schemas.microsoft.com/office/drawing/2014/main" id="{A8BB4023-18F9-AA71-50C2-CC8BBC9A0563}"/>
              </a:ext>
            </a:extLst>
          </p:cNvPr>
          <p:cNvSpPr/>
          <p:nvPr/>
        </p:nvSpPr>
        <p:spPr>
          <a:xfrm>
            <a:off x="370670" y="4982131"/>
            <a:ext cx="261600" cy="100200"/>
          </a:xfrm>
          <a:prstGeom prst="roundRect">
            <a:avLst>
              <a:gd name="adj" fmla="val 16667"/>
            </a:avLst>
          </a:prstGeom>
          <a:solidFill>
            <a:srgbClr val="D9E5F8"/>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comat pro"/>
              <a:sym typeface="Arial"/>
            </a:endParaRPr>
          </a:p>
        </p:txBody>
      </p:sp>
      <p:cxnSp>
        <p:nvCxnSpPr>
          <p:cNvPr id="526" name="Google Shape;526;g35f5681e131_0_26">
            <a:extLst>
              <a:ext uri="{FF2B5EF4-FFF2-40B4-BE49-F238E27FC236}">
                <a16:creationId xmlns:a16="http://schemas.microsoft.com/office/drawing/2014/main" id="{7B8BB834-F48C-A0D5-C98E-A31D2431B47E}"/>
              </a:ext>
            </a:extLst>
          </p:cNvPr>
          <p:cNvCxnSpPr/>
          <p:nvPr/>
        </p:nvCxnSpPr>
        <p:spPr>
          <a:xfrm rot="10800000">
            <a:off x="714375" y="4687277"/>
            <a:ext cx="0" cy="370500"/>
          </a:xfrm>
          <a:prstGeom prst="straightConnector1">
            <a:avLst/>
          </a:prstGeom>
          <a:noFill/>
          <a:ln w="12700" cap="flat" cmpd="sng">
            <a:solidFill>
              <a:srgbClr val="A5A5A5"/>
            </a:solidFill>
            <a:prstDash val="solid"/>
            <a:round/>
            <a:headEnd type="none" w="sm" len="sm"/>
            <a:tailEnd type="triangle" w="med" len="med"/>
          </a:ln>
        </p:spPr>
      </p:cxnSp>
      <p:sp>
        <p:nvSpPr>
          <p:cNvPr id="527" name="Google Shape;527;g35f5681e131_0_26">
            <a:extLst>
              <a:ext uri="{FF2B5EF4-FFF2-40B4-BE49-F238E27FC236}">
                <a16:creationId xmlns:a16="http://schemas.microsoft.com/office/drawing/2014/main" id="{8167A85A-2954-1551-3538-A8E65A1A9ABD}"/>
              </a:ext>
            </a:extLst>
          </p:cNvPr>
          <p:cNvSpPr txBox="1"/>
          <p:nvPr/>
        </p:nvSpPr>
        <p:spPr>
          <a:xfrm>
            <a:off x="708656" y="5004459"/>
            <a:ext cx="261600" cy="100200"/>
          </a:xfrm>
          <a:prstGeom prst="rect">
            <a:avLst/>
          </a:prstGeom>
          <a:noFill/>
          <a:ln>
            <a:noFill/>
          </a:ln>
        </p:spPr>
        <p:txBody>
          <a:bodyPr spcFirstLastPara="1" wrap="square" lIns="68550" tIns="34275" rIns="68550" bIns="34275" anchor="ctr" anchorCtr="0">
            <a:noAutofit/>
          </a:bodyPr>
          <a:lstStyle/>
          <a:p>
            <a:pPr marL="0" marR="0" lvl="0" indent="0" algn="ctr" rtl="0">
              <a:lnSpc>
                <a:spcPct val="90000"/>
              </a:lnSpc>
              <a:spcBef>
                <a:spcPts val="0"/>
              </a:spcBef>
              <a:spcAft>
                <a:spcPts val="0"/>
              </a:spcAft>
              <a:buClr>
                <a:schemeClr val="dk1"/>
              </a:buClr>
              <a:buSzPts val="4400"/>
              <a:buFont typeface="Play"/>
              <a:buNone/>
            </a:pPr>
            <a:r>
              <a:rPr lang="fr-FR" sz="1200" b="1" i="0" u="none" strike="noStrike" cap="none">
                <a:solidFill>
                  <a:srgbClr val="7F7F7F"/>
                </a:solidFill>
                <a:latin typeface="Cocomat pro"/>
                <a:sym typeface="Arial"/>
              </a:rPr>
              <a:t>-</a:t>
            </a:r>
            <a:endParaRPr sz="1200" b="0" i="0" u="none" strike="noStrike" cap="none">
              <a:solidFill>
                <a:srgbClr val="7F7F7F"/>
              </a:solidFill>
              <a:latin typeface="Cocomat pro"/>
              <a:sym typeface="Arial"/>
            </a:endParaRPr>
          </a:p>
        </p:txBody>
      </p:sp>
      <p:sp>
        <p:nvSpPr>
          <p:cNvPr id="528" name="Google Shape;528;g35f5681e131_0_26">
            <a:extLst>
              <a:ext uri="{FF2B5EF4-FFF2-40B4-BE49-F238E27FC236}">
                <a16:creationId xmlns:a16="http://schemas.microsoft.com/office/drawing/2014/main" id="{C4239129-2848-E4E4-4760-27ACB5B21170}"/>
              </a:ext>
            </a:extLst>
          </p:cNvPr>
          <p:cNvSpPr txBox="1"/>
          <p:nvPr/>
        </p:nvSpPr>
        <p:spPr>
          <a:xfrm>
            <a:off x="720095" y="4666616"/>
            <a:ext cx="261600" cy="100200"/>
          </a:xfrm>
          <a:prstGeom prst="rect">
            <a:avLst/>
          </a:prstGeom>
          <a:noFill/>
          <a:ln>
            <a:noFill/>
          </a:ln>
        </p:spPr>
        <p:txBody>
          <a:bodyPr spcFirstLastPara="1" wrap="square" lIns="68550" tIns="34275" rIns="68550" bIns="34275" anchor="ctr" anchorCtr="0">
            <a:noAutofit/>
          </a:bodyPr>
          <a:lstStyle/>
          <a:p>
            <a:pPr marL="0" marR="0" lvl="0" indent="0" algn="ctr" rtl="0">
              <a:lnSpc>
                <a:spcPct val="90000"/>
              </a:lnSpc>
              <a:spcBef>
                <a:spcPts val="0"/>
              </a:spcBef>
              <a:spcAft>
                <a:spcPts val="0"/>
              </a:spcAft>
              <a:buClr>
                <a:schemeClr val="dk1"/>
              </a:buClr>
              <a:buSzPts val="4400"/>
              <a:buFont typeface="Play"/>
              <a:buNone/>
            </a:pPr>
            <a:r>
              <a:rPr lang="fr-FR" sz="1200" b="1" i="0" u="none" strike="noStrike" cap="none">
                <a:solidFill>
                  <a:srgbClr val="7F7F7F"/>
                </a:solidFill>
                <a:latin typeface="Cocomat pro"/>
                <a:sym typeface="Arial"/>
              </a:rPr>
              <a:t>+</a:t>
            </a:r>
            <a:endParaRPr sz="1200" b="0" i="0" u="none" strike="noStrike" cap="none">
              <a:solidFill>
                <a:srgbClr val="7F7F7F"/>
              </a:solidFill>
              <a:latin typeface="Cocomat pro"/>
              <a:sym typeface="Arial"/>
            </a:endParaRPr>
          </a:p>
        </p:txBody>
      </p:sp>
      <p:sp>
        <p:nvSpPr>
          <p:cNvPr id="529" name="Google Shape;529;g35f5681e131_0_26">
            <a:extLst>
              <a:ext uri="{FF2B5EF4-FFF2-40B4-BE49-F238E27FC236}">
                <a16:creationId xmlns:a16="http://schemas.microsoft.com/office/drawing/2014/main" id="{953FC7F0-27DD-24DE-0AAB-84F65152C593}"/>
              </a:ext>
            </a:extLst>
          </p:cNvPr>
          <p:cNvSpPr txBox="1"/>
          <p:nvPr/>
        </p:nvSpPr>
        <p:spPr>
          <a:xfrm>
            <a:off x="873159" y="4764163"/>
            <a:ext cx="820200" cy="253200"/>
          </a:xfrm>
          <a:prstGeom prst="rect">
            <a:avLst/>
          </a:prstGeom>
          <a:noFill/>
          <a:ln>
            <a:noFill/>
          </a:ln>
        </p:spPr>
        <p:txBody>
          <a:bodyPr spcFirstLastPara="1" wrap="square" lIns="68550" tIns="34275" rIns="68550" bIns="34275" anchor="ctr" anchorCtr="0">
            <a:normAutofit fontScale="77500" lnSpcReduction="20000"/>
          </a:bodyPr>
          <a:lstStyle/>
          <a:p>
            <a:pPr marL="0" marR="0" lvl="0" indent="0" algn="l" rtl="0">
              <a:lnSpc>
                <a:spcPct val="90000"/>
              </a:lnSpc>
              <a:spcBef>
                <a:spcPts val="0"/>
              </a:spcBef>
              <a:spcAft>
                <a:spcPts val="0"/>
              </a:spcAft>
              <a:buClr>
                <a:schemeClr val="dk1"/>
              </a:buClr>
              <a:buSzPts val="4826"/>
              <a:buFont typeface="Play"/>
              <a:buNone/>
            </a:pPr>
            <a:r>
              <a:rPr lang="fr-FR" sz="1000" b="1" i="1" u="none" strike="noStrike" cap="none">
                <a:solidFill>
                  <a:srgbClr val="7F7F7F"/>
                </a:solidFill>
                <a:latin typeface="Cocomat pro"/>
                <a:sym typeface="Arial"/>
              </a:rPr>
              <a:t># of players involved</a:t>
            </a:r>
            <a:endParaRPr sz="1000" b="0" i="1" u="none" strike="noStrike" cap="none">
              <a:solidFill>
                <a:srgbClr val="7F7F7F"/>
              </a:solidFill>
              <a:latin typeface="Cocomat pro"/>
              <a:sym typeface="Arial"/>
            </a:endParaRPr>
          </a:p>
        </p:txBody>
      </p:sp>
    </p:spTree>
    <p:extLst>
      <p:ext uri="{BB962C8B-B14F-4D97-AF65-F5344CB8AC3E}">
        <p14:creationId xmlns:p14="http://schemas.microsoft.com/office/powerpoint/2010/main" val="31809291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5">
          <a:extLst>
            <a:ext uri="{FF2B5EF4-FFF2-40B4-BE49-F238E27FC236}">
              <a16:creationId xmlns:a16="http://schemas.microsoft.com/office/drawing/2014/main" id="{40FA11F0-52A1-D44D-046A-0A61990C498F}"/>
            </a:ext>
          </a:extLst>
        </p:cNvPr>
        <p:cNvGrpSpPr/>
        <p:nvPr/>
      </p:nvGrpSpPr>
      <p:grpSpPr>
        <a:xfrm>
          <a:off x="0" y="0"/>
          <a:ext cx="0" cy="0"/>
          <a:chOff x="0" y="0"/>
          <a:chExt cx="0" cy="0"/>
        </a:xfrm>
      </p:grpSpPr>
      <p:sp>
        <p:nvSpPr>
          <p:cNvPr id="406" name="Google Shape;406;g35f5681e131_0_0">
            <a:extLst>
              <a:ext uri="{FF2B5EF4-FFF2-40B4-BE49-F238E27FC236}">
                <a16:creationId xmlns:a16="http://schemas.microsoft.com/office/drawing/2014/main" id="{37B40D3C-D733-54F4-E015-7B21E8751E55}"/>
              </a:ext>
            </a:extLst>
          </p:cNvPr>
          <p:cNvSpPr txBox="1">
            <a:spLocks noGrp="1"/>
          </p:cNvSpPr>
          <p:nvPr>
            <p:ph type="title"/>
          </p:nvPr>
        </p:nvSpPr>
        <p:spPr>
          <a:xfrm>
            <a:off x="391106" y="256722"/>
            <a:ext cx="7886700" cy="740100"/>
          </a:xfrm>
          <a:prstGeom prst="rect">
            <a:avLst/>
          </a:prstGeom>
          <a:noFill/>
          <a:ln>
            <a:noFill/>
          </a:ln>
        </p:spPr>
        <p:txBody>
          <a:bodyPr spcFirstLastPara="1" wrap="square" lIns="68550" tIns="34275" rIns="68550" bIns="34275" anchor="ctr" anchorCtr="0">
            <a:normAutofit/>
          </a:bodyPr>
          <a:lstStyle/>
          <a:p>
            <a:pPr marL="0" lvl="0" indent="0" algn="l" rtl="0">
              <a:lnSpc>
                <a:spcPct val="90000"/>
              </a:lnSpc>
              <a:spcBef>
                <a:spcPts val="0"/>
              </a:spcBef>
              <a:spcAft>
                <a:spcPts val="0"/>
              </a:spcAft>
              <a:buSzPts val="4400"/>
              <a:buNone/>
            </a:pPr>
            <a:r>
              <a:rPr lang="fr-FR" sz="2800" b="1">
                <a:solidFill>
                  <a:srgbClr val="004AAD"/>
                </a:solidFill>
                <a:latin typeface="Cocomat pro"/>
                <a:ea typeface="Arial"/>
                <a:cs typeface="Arial"/>
                <a:sym typeface="Arial"/>
              </a:rPr>
              <a:t>Why now ? </a:t>
            </a:r>
            <a:endParaRPr sz="2800" b="1">
              <a:solidFill>
                <a:srgbClr val="004AAD"/>
              </a:solidFill>
              <a:latin typeface="Cocomat pro"/>
              <a:ea typeface="Arial"/>
              <a:cs typeface="Arial"/>
              <a:sym typeface="Arial"/>
            </a:endParaRPr>
          </a:p>
        </p:txBody>
      </p:sp>
      <p:cxnSp>
        <p:nvCxnSpPr>
          <p:cNvPr id="407" name="Google Shape;407;g35f5681e131_0_0">
            <a:extLst>
              <a:ext uri="{FF2B5EF4-FFF2-40B4-BE49-F238E27FC236}">
                <a16:creationId xmlns:a16="http://schemas.microsoft.com/office/drawing/2014/main" id="{ADF7CBC7-08B1-39AD-B3F1-765A1255BEBB}"/>
              </a:ext>
            </a:extLst>
          </p:cNvPr>
          <p:cNvCxnSpPr/>
          <p:nvPr/>
        </p:nvCxnSpPr>
        <p:spPr>
          <a:xfrm>
            <a:off x="444031" y="917064"/>
            <a:ext cx="8037000" cy="0"/>
          </a:xfrm>
          <a:prstGeom prst="straightConnector1">
            <a:avLst/>
          </a:prstGeom>
          <a:noFill/>
          <a:ln w="28575" cap="flat" cmpd="sng">
            <a:solidFill>
              <a:srgbClr val="004AAD"/>
            </a:solidFill>
            <a:prstDash val="solid"/>
            <a:round/>
            <a:headEnd type="none" w="sm" len="sm"/>
            <a:tailEnd type="none" w="sm" len="sm"/>
          </a:ln>
        </p:spPr>
      </p:cxnSp>
      <p:pic>
        <p:nvPicPr>
          <p:cNvPr id="408" name="Google Shape;408;g35f5681e131_0_0" title="Re-New (1).png">
            <a:extLst>
              <a:ext uri="{FF2B5EF4-FFF2-40B4-BE49-F238E27FC236}">
                <a16:creationId xmlns:a16="http://schemas.microsoft.com/office/drawing/2014/main" id="{4BAC8AD0-CE16-42BE-0982-BA1F233723D7}"/>
              </a:ext>
            </a:extLst>
          </p:cNvPr>
          <p:cNvPicPr preferRelativeResize="0"/>
          <p:nvPr/>
        </p:nvPicPr>
        <p:blipFill rotWithShape="1">
          <a:blip r:embed="rId3">
            <a:alphaModFix/>
          </a:blip>
          <a:srcRect l="10828" t="16013" r="13660" b="13003"/>
          <a:stretch/>
        </p:blipFill>
        <p:spPr>
          <a:xfrm>
            <a:off x="8277806" y="39696"/>
            <a:ext cx="832267" cy="782356"/>
          </a:xfrm>
          <a:prstGeom prst="rect">
            <a:avLst/>
          </a:prstGeom>
          <a:noFill/>
          <a:ln>
            <a:noFill/>
          </a:ln>
        </p:spPr>
      </p:pic>
      <p:sp>
        <p:nvSpPr>
          <p:cNvPr id="409" name="Google Shape;409;g35f5681e131_0_0">
            <a:extLst>
              <a:ext uri="{FF2B5EF4-FFF2-40B4-BE49-F238E27FC236}">
                <a16:creationId xmlns:a16="http://schemas.microsoft.com/office/drawing/2014/main" id="{C6CE27FC-B93A-6CEE-D406-1972A47C5AC5}"/>
              </a:ext>
            </a:extLst>
          </p:cNvPr>
          <p:cNvSpPr txBox="1"/>
          <p:nvPr/>
        </p:nvSpPr>
        <p:spPr>
          <a:xfrm>
            <a:off x="341354" y="1038086"/>
            <a:ext cx="8310600" cy="769500"/>
          </a:xfrm>
          <a:prstGeom prst="rect">
            <a:avLst/>
          </a:prstGeom>
          <a:noFill/>
          <a:ln>
            <a:noFill/>
          </a:ln>
        </p:spPr>
        <p:txBody>
          <a:bodyPr spcFirstLastPara="1" wrap="square" lIns="68550" tIns="34275" rIns="68550" bIns="34275" anchor="ctr" anchorCtr="0">
            <a:normAutofit fontScale="55000" lnSpcReduction="20000"/>
          </a:bodyPr>
          <a:lstStyle/>
          <a:p>
            <a:pPr marL="0" marR="0" lvl="0" indent="0" algn="ctr" rtl="0">
              <a:lnSpc>
                <a:spcPct val="120000"/>
              </a:lnSpc>
              <a:spcBef>
                <a:spcPts val="0"/>
              </a:spcBef>
              <a:spcAft>
                <a:spcPts val="0"/>
              </a:spcAft>
              <a:buClr>
                <a:schemeClr val="dk1"/>
              </a:buClr>
              <a:buSzPct val="202764"/>
              <a:buFont typeface="Play"/>
              <a:buNone/>
            </a:pPr>
            <a:r>
              <a:rPr lang="fr-FR" sz="3700" b="0" i="1" u="none" strike="noStrike" cap="none" dirty="0">
                <a:solidFill>
                  <a:srgbClr val="478473"/>
                </a:solidFill>
                <a:latin typeface="Cocomat pro"/>
                <a:sym typeface="Arial"/>
              </a:rPr>
              <a:t>The </a:t>
            </a:r>
            <a:r>
              <a:rPr lang="fr-FR" sz="3700" b="0" i="1" u="none" strike="noStrike" cap="none" dirty="0" err="1">
                <a:solidFill>
                  <a:srgbClr val="478473"/>
                </a:solidFill>
                <a:latin typeface="Cocomat pro"/>
                <a:sym typeface="Arial"/>
              </a:rPr>
              <a:t>perfect</a:t>
            </a:r>
            <a:r>
              <a:rPr lang="fr-FR" sz="3700" b="0" i="1" u="none" strike="noStrike" cap="none" dirty="0">
                <a:solidFill>
                  <a:srgbClr val="478473"/>
                </a:solidFill>
                <a:latin typeface="Cocomat pro"/>
                <a:sym typeface="Arial"/>
              </a:rPr>
              <a:t> </a:t>
            </a:r>
            <a:r>
              <a:rPr lang="fr-FR" sz="3700" b="0" i="1" u="none" strike="noStrike" cap="none" dirty="0" err="1">
                <a:solidFill>
                  <a:srgbClr val="478473"/>
                </a:solidFill>
                <a:latin typeface="Cocomat pro"/>
                <a:sym typeface="Arial"/>
              </a:rPr>
              <a:t>storm</a:t>
            </a:r>
            <a:r>
              <a:rPr lang="fr-FR" sz="3700" b="0" i="1" u="none" strike="noStrike" cap="none" dirty="0">
                <a:solidFill>
                  <a:srgbClr val="478473"/>
                </a:solidFill>
                <a:latin typeface="Cocomat pro"/>
                <a:sym typeface="Arial"/>
              </a:rPr>
              <a:t> for SME transmission: </a:t>
            </a:r>
            <a:r>
              <a:rPr lang="fr-FR" sz="3700" b="0" i="1" u="none" strike="noStrike" cap="none" dirty="0" err="1">
                <a:solidFill>
                  <a:srgbClr val="478473"/>
                </a:solidFill>
                <a:latin typeface="Cocomat pro"/>
                <a:sym typeface="Arial"/>
              </a:rPr>
              <a:t>we</a:t>
            </a:r>
            <a:r>
              <a:rPr lang="fr-FR" sz="3700" b="0" i="1" u="none" strike="noStrike" cap="none" dirty="0">
                <a:solidFill>
                  <a:srgbClr val="478473"/>
                </a:solidFill>
                <a:latin typeface="Cocomat pro"/>
                <a:sym typeface="Arial"/>
              </a:rPr>
              <a:t> are at the </a:t>
            </a:r>
            <a:r>
              <a:rPr lang="fr-FR" sz="3700" b="0" i="1" u="none" strike="noStrike" cap="none" dirty="0" err="1">
                <a:solidFill>
                  <a:srgbClr val="478473"/>
                </a:solidFill>
                <a:latin typeface="Cocomat pro"/>
                <a:sym typeface="Arial"/>
              </a:rPr>
              <a:t>crossroads</a:t>
            </a:r>
            <a:r>
              <a:rPr lang="fr-FR" sz="3700" b="0" i="1" u="none" strike="noStrike" cap="none" dirty="0">
                <a:solidFill>
                  <a:srgbClr val="478473"/>
                </a:solidFill>
                <a:latin typeface="Cocomat pro"/>
                <a:sym typeface="Arial"/>
              </a:rPr>
              <a:t> of </a:t>
            </a:r>
            <a:r>
              <a:rPr lang="fr-FR" sz="3700" b="0" i="1" u="none" strike="noStrike" cap="none" dirty="0" err="1">
                <a:solidFill>
                  <a:srgbClr val="478473"/>
                </a:solidFill>
                <a:latin typeface="Cocomat pro"/>
                <a:sym typeface="Arial"/>
              </a:rPr>
              <a:t>several</a:t>
            </a:r>
            <a:r>
              <a:rPr lang="fr-FR" sz="3700" b="0" i="1" u="none" strike="noStrike" cap="none" dirty="0">
                <a:solidFill>
                  <a:srgbClr val="478473"/>
                </a:solidFill>
                <a:latin typeface="Cocomat pro"/>
                <a:sym typeface="Arial"/>
              </a:rPr>
              <a:t> </a:t>
            </a:r>
            <a:r>
              <a:rPr lang="fr-FR" sz="3700" b="1" i="1" u="none" strike="noStrike" cap="none" dirty="0" err="1">
                <a:solidFill>
                  <a:srgbClr val="004AAD"/>
                </a:solidFill>
                <a:latin typeface="Cocomat pro"/>
                <a:sym typeface="Arial"/>
              </a:rPr>
              <a:t>powerful</a:t>
            </a:r>
            <a:r>
              <a:rPr lang="fr-FR" sz="3700" b="1" i="1" u="none" strike="noStrike" cap="none" dirty="0">
                <a:solidFill>
                  <a:srgbClr val="004AAD"/>
                </a:solidFill>
                <a:latin typeface="Cocomat pro"/>
                <a:sym typeface="Arial"/>
              </a:rPr>
              <a:t> trends</a:t>
            </a:r>
            <a:r>
              <a:rPr lang="fr-FR" sz="3700" b="0" i="1" u="none" strike="noStrike" cap="none" dirty="0">
                <a:solidFill>
                  <a:srgbClr val="478473"/>
                </a:solidFill>
                <a:latin typeface="Cocomat pro"/>
                <a:sym typeface="Arial"/>
              </a:rPr>
              <a:t>, and the </a:t>
            </a:r>
            <a:r>
              <a:rPr lang="fr-FR" sz="3800" b="1" i="1" u="none" strike="noStrike" cap="none" dirty="0">
                <a:solidFill>
                  <a:srgbClr val="004AAD"/>
                </a:solidFill>
                <a:latin typeface="Cocomat pro"/>
                <a:sym typeface="Arial"/>
              </a:rPr>
              <a:t>process</a:t>
            </a:r>
            <a:r>
              <a:rPr lang="fr-FR" sz="3700" b="0" i="1" u="none" strike="noStrike" cap="none" dirty="0">
                <a:solidFill>
                  <a:srgbClr val="478473"/>
                </a:solidFill>
                <a:latin typeface="Cocomat pro"/>
                <a:sym typeface="Arial"/>
              </a:rPr>
              <a:t> </a:t>
            </a:r>
            <a:r>
              <a:rPr lang="fr-FR" sz="3700" b="0" i="1" u="none" strike="noStrike" cap="none" dirty="0" err="1">
                <a:solidFill>
                  <a:srgbClr val="478473"/>
                </a:solidFill>
                <a:latin typeface="Cocomat pro"/>
                <a:sym typeface="Arial"/>
              </a:rPr>
              <a:t>remains</a:t>
            </a:r>
            <a:r>
              <a:rPr lang="fr-FR" sz="3700" b="0" i="1" u="none" strike="noStrike" cap="none" dirty="0">
                <a:solidFill>
                  <a:srgbClr val="478473"/>
                </a:solidFill>
                <a:latin typeface="Cocomat pro"/>
                <a:sym typeface="Arial"/>
              </a:rPr>
              <a:t> </a:t>
            </a:r>
            <a:r>
              <a:rPr lang="fr-FR" sz="3700" b="0" i="1" u="none" strike="noStrike" cap="none" dirty="0" err="1">
                <a:solidFill>
                  <a:srgbClr val="478473"/>
                </a:solidFill>
                <a:latin typeface="Cocomat pro"/>
                <a:sym typeface="Arial"/>
              </a:rPr>
              <a:t>complex</a:t>
            </a:r>
            <a:r>
              <a:rPr lang="fr-FR" sz="3700" b="0" i="1" u="none" strike="noStrike" cap="none" dirty="0">
                <a:solidFill>
                  <a:srgbClr val="478473"/>
                </a:solidFill>
                <a:latin typeface="Cocomat pro"/>
                <a:sym typeface="Arial"/>
              </a:rPr>
              <a:t> and </a:t>
            </a:r>
            <a:r>
              <a:rPr lang="fr-FR" sz="3800" b="1" i="1" u="none" strike="noStrike" cap="none" dirty="0" err="1">
                <a:solidFill>
                  <a:srgbClr val="004AAD"/>
                </a:solidFill>
                <a:latin typeface="Cocomat pro"/>
                <a:sym typeface="Arial"/>
              </a:rPr>
              <a:t>under-served</a:t>
            </a:r>
            <a:r>
              <a:rPr lang="fr-FR" sz="2800" b="0" i="1" u="none" strike="noStrike" cap="none" dirty="0">
                <a:solidFill>
                  <a:srgbClr val="478473"/>
                </a:solidFill>
                <a:latin typeface="Cocomat pro"/>
                <a:sym typeface="Arial"/>
              </a:rPr>
              <a:t>.</a:t>
            </a:r>
            <a:endParaRPr sz="2800" b="0" i="1" u="none" strike="noStrike" cap="none" dirty="0">
              <a:solidFill>
                <a:srgbClr val="478473"/>
              </a:solidFill>
              <a:latin typeface="Cocomat pro"/>
              <a:sym typeface="Arial"/>
            </a:endParaRPr>
          </a:p>
        </p:txBody>
      </p:sp>
      <p:grpSp>
        <p:nvGrpSpPr>
          <p:cNvPr id="410" name="Google Shape;410;g35f5681e131_0_0">
            <a:extLst>
              <a:ext uri="{FF2B5EF4-FFF2-40B4-BE49-F238E27FC236}">
                <a16:creationId xmlns:a16="http://schemas.microsoft.com/office/drawing/2014/main" id="{E1FA9165-F9BA-58EA-2CDD-7BF598955294}"/>
              </a:ext>
            </a:extLst>
          </p:cNvPr>
          <p:cNvGrpSpPr/>
          <p:nvPr/>
        </p:nvGrpSpPr>
        <p:grpSpPr>
          <a:xfrm>
            <a:off x="3218093" y="2023676"/>
            <a:ext cx="2707814" cy="2700000"/>
            <a:chOff x="3061981" y="1928662"/>
            <a:chExt cx="2707814" cy="2700000"/>
          </a:xfrm>
        </p:grpSpPr>
        <p:sp>
          <p:nvSpPr>
            <p:cNvPr id="411" name="Google Shape;411;g35f5681e131_0_0">
              <a:extLst>
                <a:ext uri="{FF2B5EF4-FFF2-40B4-BE49-F238E27FC236}">
                  <a16:creationId xmlns:a16="http://schemas.microsoft.com/office/drawing/2014/main" id="{B36696D1-1940-99FD-3DF0-99C1959454B8}"/>
                </a:ext>
              </a:extLst>
            </p:cNvPr>
            <p:cNvSpPr/>
            <p:nvPr/>
          </p:nvSpPr>
          <p:spPr>
            <a:xfrm>
              <a:off x="3061981" y="1928662"/>
              <a:ext cx="2700000" cy="27000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Cocomat pro"/>
                <a:sym typeface="Arial"/>
              </a:endParaRPr>
            </a:p>
          </p:txBody>
        </p:sp>
        <p:sp>
          <p:nvSpPr>
            <p:cNvPr id="412" name="Google Shape;412;g35f5681e131_0_0">
              <a:extLst>
                <a:ext uri="{FF2B5EF4-FFF2-40B4-BE49-F238E27FC236}">
                  <a16:creationId xmlns:a16="http://schemas.microsoft.com/office/drawing/2014/main" id="{CBB03B1E-32D7-DC72-1FDC-D69EACC5AD41}"/>
                </a:ext>
              </a:extLst>
            </p:cNvPr>
            <p:cNvSpPr/>
            <p:nvPr/>
          </p:nvSpPr>
          <p:spPr>
            <a:xfrm>
              <a:off x="3061981" y="1928662"/>
              <a:ext cx="2700000" cy="2700000"/>
            </a:xfrm>
            <a:prstGeom prst="pie">
              <a:avLst>
                <a:gd name="adj1" fmla="val 0"/>
                <a:gd name="adj2" fmla="val 16200000"/>
              </a:avLst>
            </a:prstGeom>
            <a:solidFill>
              <a:srgbClr val="47847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Cocomat pro"/>
                <a:sym typeface="Arial"/>
              </a:endParaRPr>
            </a:p>
          </p:txBody>
        </p:sp>
        <p:sp>
          <p:nvSpPr>
            <p:cNvPr id="413" name="Google Shape;413;g35f5681e131_0_0">
              <a:extLst>
                <a:ext uri="{FF2B5EF4-FFF2-40B4-BE49-F238E27FC236}">
                  <a16:creationId xmlns:a16="http://schemas.microsoft.com/office/drawing/2014/main" id="{745896F1-7E65-DE49-3F0B-F82E818629AF}"/>
                </a:ext>
              </a:extLst>
            </p:cNvPr>
            <p:cNvSpPr/>
            <p:nvPr/>
          </p:nvSpPr>
          <p:spPr>
            <a:xfrm>
              <a:off x="3062634" y="1928662"/>
              <a:ext cx="2700000" cy="2700000"/>
            </a:xfrm>
            <a:prstGeom prst="pie">
              <a:avLst>
                <a:gd name="adj1" fmla="val 0"/>
                <a:gd name="adj2" fmla="val 10757764"/>
              </a:avLst>
            </a:prstGeom>
            <a:solidFill>
              <a:srgbClr val="004A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Cocomat pro"/>
                <a:sym typeface="Arial"/>
              </a:endParaRPr>
            </a:p>
          </p:txBody>
        </p:sp>
        <p:sp>
          <p:nvSpPr>
            <p:cNvPr id="414" name="Google Shape;414;g35f5681e131_0_0">
              <a:extLst>
                <a:ext uri="{FF2B5EF4-FFF2-40B4-BE49-F238E27FC236}">
                  <a16:creationId xmlns:a16="http://schemas.microsoft.com/office/drawing/2014/main" id="{A238AEF4-7798-5914-3DDC-AAFF93CCBEBF}"/>
                </a:ext>
              </a:extLst>
            </p:cNvPr>
            <p:cNvSpPr/>
            <p:nvPr/>
          </p:nvSpPr>
          <p:spPr>
            <a:xfrm>
              <a:off x="3069795" y="1928662"/>
              <a:ext cx="2700000" cy="2700000"/>
            </a:xfrm>
            <a:prstGeom prst="pie">
              <a:avLst>
                <a:gd name="adj1" fmla="val 0"/>
                <a:gd name="adj2" fmla="val 5343189"/>
              </a:avLst>
            </a:prstGeom>
            <a:solidFill>
              <a:srgbClr val="4892D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Cocomat pro"/>
                <a:sym typeface="Arial"/>
              </a:endParaRPr>
            </a:p>
          </p:txBody>
        </p:sp>
      </p:grpSp>
      <p:sp>
        <p:nvSpPr>
          <p:cNvPr id="415" name="Google Shape;415;g35f5681e131_0_0">
            <a:extLst>
              <a:ext uri="{FF2B5EF4-FFF2-40B4-BE49-F238E27FC236}">
                <a16:creationId xmlns:a16="http://schemas.microsoft.com/office/drawing/2014/main" id="{6618B29C-979B-29CD-4A7C-968A616103EC}"/>
              </a:ext>
            </a:extLst>
          </p:cNvPr>
          <p:cNvSpPr txBox="1"/>
          <p:nvPr/>
        </p:nvSpPr>
        <p:spPr>
          <a:xfrm>
            <a:off x="3457332" y="2527167"/>
            <a:ext cx="1110900" cy="450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500"/>
              </a:spcBef>
              <a:spcAft>
                <a:spcPts val="0"/>
              </a:spcAft>
              <a:buClr>
                <a:srgbClr val="A58E7C"/>
              </a:buClr>
              <a:buSzPts val="2800"/>
              <a:buFont typeface="Arial"/>
              <a:buNone/>
            </a:pPr>
            <a:r>
              <a:rPr lang="fr-FR" sz="1000" b="1" i="0" u="none" strike="noStrike" cap="none">
                <a:solidFill>
                  <a:schemeClr val="lt1"/>
                </a:solidFill>
                <a:latin typeface="Cocomat pro"/>
                <a:sym typeface="Arial"/>
              </a:rPr>
              <a:t>DEMOGRAPHIC TRENDS</a:t>
            </a:r>
            <a:endParaRPr sz="1050" b="0" i="0" u="none" strike="noStrike" cap="none">
              <a:solidFill>
                <a:schemeClr val="lt1"/>
              </a:solidFill>
              <a:latin typeface="Cocomat pro"/>
              <a:sym typeface="Arial"/>
            </a:endParaRPr>
          </a:p>
          <a:p>
            <a:pPr marL="0" marR="0" lvl="0" indent="0" algn="ctr" rtl="0">
              <a:lnSpc>
                <a:spcPct val="100000"/>
              </a:lnSpc>
              <a:spcBef>
                <a:spcPts val="500"/>
              </a:spcBef>
              <a:spcAft>
                <a:spcPts val="0"/>
              </a:spcAft>
              <a:buClr>
                <a:srgbClr val="A58E7C"/>
              </a:buClr>
              <a:buSzPts val="2800"/>
              <a:buFont typeface="Arial"/>
              <a:buNone/>
            </a:pPr>
            <a:endParaRPr sz="700" b="1" i="0" u="none" strike="noStrike" cap="none">
              <a:solidFill>
                <a:schemeClr val="lt1"/>
              </a:solidFill>
              <a:latin typeface="Cocomat pro"/>
              <a:sym typeface="Arial"/>
            </a:endParaRPr>
          </a:p>
        </p:txBody>
      </p:sp>
      <p:sp>
        <p:nvSpPr>
          <p:cNvPr id="416" name="Google Shape;416;g35f5681e131_0_0">
            <a:extLst>
              <a:ext uri="{FF2B5EF4-FFF2-40B4-BE49-F238E27FC236}">
                <a16:creationId xmlns:a16="http://schemas.microsoft.com/office/drawing/2014/main" id="{04CA4DED-5F50-13EA-D65E-B3440AF139AB}"/>
              </a:ext>
            </a:extLst>
          </p:cNvPr>
          <p:cNvSpPr txBox="1"/>
          <p:nvPr/>
        </p:nvSpPr>
        <p:spPr>
          <a:xfrm>
            <a:off x="252182" y="2023675"/>
            <a:ext cx="2879700" cy="1267800"/>
          </a:xfrm>
          <a:prstGeom prst="rect">
            <a:avLst/>
          </a:prstGeom>
          <a:noFill/>
          <a:ln>
            <a:noFill/>
          </a:ln>
        </p:spPr>
        <p:txBody>
          <a:bodyPr spcFirstLastPara="1" wrap="square" lIns="0" tIns="0" rIns="0" bIns="0" anchor="t" anchorCtr="0">
            <a:noAutofit/>
          </a:bodyPr>
          <a:lstStyle/>
          <a:p>
            <a:pPr marL="93662" marR="0" lvl="0" indent="-93662" algn="l" rtl="0">
              <a:lnSpc>
                <a:spcPct val="100000"/>
              </a:lnSpc>
              <a:spcBef>
                <a:spcPts val="300"/>
              </a:spcBef>
              <a:spcAft>
                <a:spcPts val="0"/>
              </a:spcAft>
              <a:buClr>
                <a:srgbClr val="004AAD"/>
              </a:buClr>
              <a:buSzPts val="1000"/>
              <a:buFont typeface="Arial"/>
              <a:buChar char="•"/>
            </a:pPr>
            <a:r>
              <a:rPr lang="fr-FR" sz="1000" b="1" i="0" u="none" strike="noStrike" cap="none" dirty="0">
                <a:solidFill>
                  <a:srgbClr val="004AAD"/>
                </a:solidFill>
                <a:latin typeface="Cocomat pro"/>
                <a:sym typeface="Arial"/>
              </a:rPr>
              <a:t>SME </a:t>
            </a:r>
            <a:r>
              <a:rPr lang="fr-FR" sz="1000" b="1" i="0" u="none" strike="noStrike" cap="none" dirty="0" err="1">
                <a:solidFill>
                  <a:srgbClr val="004AAD"/>
                </a:solidFill>
                <a:latin typeface="Cocomat pro"/>
                <a:sym typeface="Arial"/>
              </a:rPr>
              <a:t>owners</a:t>
            </a:r>
            <a:r>
              <a:rPr lang="fr-FR" sz="1000" b="1" i="0" u="none" strike="noStrike" cap="none" dirty="0">
                <a:solidFill>
                  <a:srgbClr val="004AAD"/>
                </a:solidFill>
                <a:latin typeface="Cocomat pro"/>
                <a:sym typeface="Arial"/>
              </a:rPr>
              <a:t> </a:t>
            </a:r>
            <a:r>
              <a:rPr lang="fr-FR" sz="1000" b="1" i="0" u="none" strike="noStrike" cap="none" dirty="0" err="1">
                <a:solidFill>
                  <a:srgbClr val="004AAD"/>
                </a:solidFill>
                <a:latin typeface="Cocomat pro"/>
                <a:sym typeface="Arial"/>
              </a:rPr>
              <a:t>aged</a:t>
            </a:r>
            <a:r>
              <a:rPr lang="fr-FR" sz="1000" b="1" i="0" u="none" strike="noStrike" cap="none" dirty="0">
                <a:solidFill>
                  <a:srgbClr val="004AAD"/>
                </a:solidFill>
                <a:latin typeface="Cocomat pro"/>
                <a:sym typeface="Arial"/>
              </a:rPr>
              <a:t> 55+ </a:t>
            </a:r>
            <a:r>
              <a:rPr lang="fr-FR" sz="1000" i="0" u="none" strike="noStrike" cap="none" dirty="0">
                <a:solidFill>
                  <a:srgbClr val="004AAD"/>
                </a:solidFill>
                <a:latin typeface="Cocomat pro"/>
                <a:sym typeface="Arial"/>
              </a:rPr>
              <a:t>in France </a:t>
            </a:r>
            <a:r>
              <a:rPr lang="fr-FR" sz="1000" i="0" u="none" strike="noStrike" cap="none" dirty="0" err="1">
                <a:solidFill>
                  <a:srgbClr val="004AAD"/>
                </a:solidFill>
                <a:latin typeface="Cocomat pro"/>
                <a:sym typeface="Arial"/>
              </a:rPr>
              <a:t>growing</a:t>
            </a:r>
            <a:r>
              <a:rPr lang="fr-FR" sz="1000" i="0" u="none" strike="noStrike" cap="none" dirty="0">
                <a:solidFill>
                  <a:srgbClr val="004AAD"/>
                </a:solidFill>
                <a:latin typeface="Cocomat pro"/>
                <a:sym typeface="Arial"/>
              </a:rPr>
              <a:t> </a:t>
            </a:r>
            <a:r>
              <a:rPr lang="fr-FR" sz="1000" i="0" u="none" strike="noStrike" cap="none" dirty="0" err="1">
                <a:solidFill>
                  <a:srgbClr val="004AAD"/>
                </a:solidFill>
                <a:latin typeface="Cocomat pro"/>
                <a:sym typeface="Arial"/>
              </a:rPr>
              <a:t>from</a:t>
            </a:r>
            <a:r>
              <a:rPr lang="fr-FR" sz="1000" i="0" u="none" strike="noStrike" cap="none" dirty="0">
                <a:solidFill>
                  <a:srgbClr val="004AAD"/>
                </a:solidFill>
                <a:latin typeface="Cocomat pro"/>
                <a:sym typeface="Arial"/>
              </a:rPr>
              <a:t> 45% in 2015 to </a:t>
            </a:r>
            <a:r>
              <a:rPr lang="fr-FR" sz="1000" b="1" i="0" u="none" strike="noStrike" cap="none" dirty="0">
                <a:solidFill>
                  <a:srgbClr val="004AAD"/>
                </a:solidFill>
                <a:latin typeface="Cocomat pro"/>
                <a:sym typeface="Arial"/>
              </a:rPr>
              <a:t>65% in 2030</a:t>
            </a:r>
            <a:endParaRPr b="1" dirty="0">
              <a:latin typeface="Cocomat pro"/>
            </a:endParaRPr>
          </a:p>
          <a:p>
            <a:pPr marL="93662" marR="0" lvl="0" indent="-93662" algn="l" rtl="0">
              <a:lnSpc>
                <a:spcPct val="100000"/>
              </a:lnSpc>
              <a:spcBef>
                <a:spcPts val="300"/>
              </a:spcBef>
              <a:spcAft>
                <a:spcPts val="0"/>
              </a:spcAft>
              <a:buClr>
                <a:srgbClr val="004AAD"/>
              </a:buClr>
              <a:buSzPts val="1000"/>
              <a:buFont typeface="Arial"/>
              <a:buChar char="•"/>
            </a:pPr>
            <a:r>
              <a:rPr lang="fr-FR" sz="1000" b="1" i="0" u="none" strike="noStrike" cap="none" dirty="0">
                <a:solidFill>
                  <a:srgbClr val="004AAD"/>
                </a:solidFill>
                <a:latin typeface="Cocomat pro"/>
                <a:sym typeface="Arial"/>
              </a:rPr>
              <a:t>700,000 businesses </a:t>
            </a:r>
            <a:r>
              <a:rPr lang="fr-FR" sz="1000" b="0" i="0" u="none" strike="noStrike" cap="none" dirty="0" err="1">
                <a:solidFill>
                  <a:srgbClr val="004AAD"/>
                </a:solidFill>
                <a:latin typeface="Cocomat pro"/>
                <a:sym typeface="Arial"/>
              </a:rPr>
              <a:t>need</a:t>
            </a:r>
            <a:r>
              <a:rPr lang="fr-FR" sz="1000" b="0" i="0" u="none" strike="noStrike" cap="none" dirty="0">
                <a:solidFill>
                  <a:srgbClr val="004AAD"/>
                </a:solidFill>
                <a:latin typeface="Cocomat pro"/>
                <a:sym typeface="Arial"/>
              </a:rPr>
              <a:t> to </a:t>
            </a:r>
            <a:r>
              <a:rPr lang="fr-FR" sz="1000" b="1" i="0" u="none" strike="noStrike" cap="none" dirty="0" err="1">
                <a:solidFill>
                  <a:srgbClr val="004AAD"/>
                </a:solidFill>
                <a:latin typeface="Cocomat pro"/>
                <a:sym typeface="Arial"/>
              </a:rPr>
              <a:t>find</a:t>
            </a:r>
            <a:r>
              <a:rPr lang="fr-FR" sz="1000" b="1" i="0" u="none" strike="noStrike" cap="none" dirty="0">
                <a:solidFill>
                  <a:srgbClr val="004AAD"/>
                </a:solidFill>
                <a:latin typeface="Cocomat pro"/>
                <a:sym typeface="Arial"/>
              </a:rPr>
              <a:t> new leaders </a:t>
            </a:r>
            <a:r>
              <a:rPr lang="fr-FR" sz="1000" b="0" i="0" u="none" strike="noStrike" cap="none" dirty="0">
                <a:solidFill>
                  <a:srgbClr val="004AAD"/>
                </a:solidFill>
                <a:latin typeface="Cocomat pro"/>
                <a:sym typeface="Arial"/>
              </a:rPr>
              <a:t>by 2030 </a:t>
            </a:r>
            <a:endParaRPr dirty="0">
              <a:latin typeface="Cocomat pro"/>
            </a:endParaRPr>
          </a:p>
          <a:p>
            <a:pPr marL="93662" marR="0" lvl="0" indent="-93662" algn="l" rtl="0">
              <a:lnSpc>
                <a:spcPct val="100000"/>
              </a:lnSpc>
              <a:spcBef>
                <a:spcPts val="300"/>
              </a:spcBef>
              <a:spcAft>
                <a:spcPts val="0"/>
              </a:spcAft>
              <a:buClr>
                <a:srgbClr val="004AAD"/>
              </a:buClr>
              <a:buSzPts val="1000"/>
              <a:buFont typeface="Arial"/>
              <a:buChar char="•"/>
            </a:pPr>
            <a:r>
              <a:rPr lang="fr-FR" sz="1000" b="0" i="0" u="none" strike="noStrike" cap="none" dirty="0" err="1">
                <a:solidFill>
                  <a:srgbClr val="004AAD"/>
                </a:solidFill>
                <a:latin typeface="Cocomat pro"/>
                <a:sym typeface="Arial"/>
              </a:rPr>
              <a:t>Same</a:t>
            </a:r>
            <a:r>
              <a:rPr lang="fr-FR" sz="1000" b="0" i="0" u="none" strike="noStrike" cap="none" dirty="0">
                <a:solidFill>
                  <a:srgbClr val="004AAD"/>
                </a:solidFill>
                <a:latin typeface="Cocomat pro"/>
                <a:sym typeface="Arial"/>
              </a:rPr>
              <a:t> trend </a:t>
            </a:r>
            <a:r>
              <a:rPr lang="fr-FR" sz="1000" b="0" i="0" u="none" strike="noStrike" cap="none" dirty="0" err="1">
                <a:solidFill>
                  <a:srgbClr val="004AAD"/>
                </a:solidFill>
                <a:latin typeface="Cocomat pro"/>
                <a:sym typeface="Arial"/>
              </a:rPr>
              <a:t>prevailing</a:t>
            </a:r>
            <a:r>
              <a:rPr lang="fr-FR" sz="1000" b="0" i="0" u="none" strike="noStrike" cap="none" dirty="0">
                <a:solidFill>
                  <a:srgbClr val="004AAD"/>
                </a:solidFill>
                <a:latin typeface="Cocomat pro"/>
                <a:sym typeface="Arial"/>
              </a:rPr>
              <a:t> </a:t>
            </a:r>
            <a:r>
              <a:rPr lang="fr-FR" sz="1000" b="0" i="0" u="none" strike="noStrike" cap="none" dirty="0" err="1">
                <a:solidFill>
                  <a:srgbClr val="004AAD"/>
                </a:solidFill>
                <a:latin typeface="Cocomat pro"/>
                <a:sym typeface="Arial"/>
              </a:rPr>
              <a:t>across</a:t>
            </a:r>
            <a:r>
              <a:rPr lang="fr-FR" sz="1000" b="0" i="0" u="none" strike="noStrike" cap="none" dirty="0">
                <a:solidFill>
                  <a:srgbClr val="004AAD"/>
                </a:solidFill>
                <a:latin typeface="Cocomat pro"/>
                <a:sym typeface="Arial"/>
              </a:rPr>
              <a:t> Europe</a:t>
            </a:r>
            <a:endParaRPr dirty="0">
              <a:latin typeface="Cocomat pro"/>
            </a:endParaRPr>
          </a:p>
        </p:txBody>
      </p:sp>
      <p:pic>
        <p:nvPicPr>
          <p:cNvPr id="417" name="Google Shape;417;g35f5681e131_0_0" descr="Grafico a barre con andamento discendente con riempimento a tinta unita">
            <a:extLst>
              <a:ext uri="{FF2B5EF4-FFF2-40B4-BE49-F238E27FC236}">
                <a16:creationId xmlns:a16="http://schemas.microsoft.com/office/drawing/2014/main" id="{09BB0233-ABF1-4590-E6D0-E9A237CBDA0C}"/>
              </a:ext>
            </a:extLst>
          </p:cNvPr>
          <p:cNvPicPr preferRelativeResize="0"/>
          <p:nvPr/>
        </p:nvPicPr>
        <p:blipFill rotWithShape="1">
          <a:blip r:embed="rId4">
            <a:alphaModFix/>
          </a:blip>
          <a:srcRect/>
          <a:stretch/>
        </p:blipFill>
        <p:spPr>
          <a:xfrm>
            <a:off x="3832712" y="2919038"/>
            <a:ext cx="360000" cy="360000"/>
          </a:xfrm>
          <a:prstGeom prst="rect">
            <a:avLst/>
          </a:prstGeom>
          <a:noFill/>
          <a:ln>
            <a:noFill/>
          </a:ln>
        </p:spPr>
      </p:pic>
      <p:sp>
        <p:nvSpPr>
          <p:cNvPr id="418" name="Google Shape;418;g35f5681e131_0_0">
            <a:extLst>
              <a:ext uri="{FF2B5EF4-FFF2-40B4-BE49-F238E27FC236}">
                <a16:creationId xmlns:a16="http://schemas.microsoft.com/office/drawing/2014/main" id="{59D1C7B9-9EB8-098C-B284-365921310CC0}"/>
              </a:ext>
            </a:extLst>
          </p:cNvPr>
          <p:cNvSpPr txBox="1"/>
          <p:nvPr/>
        </p:nvSpPr>
        <p:spPr>
          <a:xfrm>
            <a:off x="4575254" y="2527167"/>
            <a:ext cx="1110900" cy="450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500"/>
              </a:spcBef>
              <a:spcAft>
                <a:spcPts val="0"/>
              </a:spcAft>
              <a:buClr>
                <a:srgbClr val="A58E7C"/>
              </a:buClr>
              <a:buSzPts val="2800"/>
              <a:buFont typeface="Arial"/>
              <a:buNone/>
            </a:pPr>
            <a:r>
              <a:rPr lang="fr-FR" sz="1000" b="1" i="0" u="none" strike="noStrike" cap="none" dirty="0">
                <a:solidFill>
                  <a:schemeClr val="lt1"/>
                </a:solidFill>
                <a:latin typeface="Cocomat pro"/>
                <a:sym typeface="Arial"/>
              </a:rPr>
              <a:t>SUCCESSION WAVE</a:t>
            </a:r>
            <a:endParaRPr sz="1050" b="0" i="0" u="none" strike="noStrike" cap="none" dirty="0">
              <a:solidFill>
                <a:schemeClr val="lt1"/>
              </a:solidFill>
              <a:latin typeface="Cocomat pro"/>
              <a:sym typeface="Arial"/>
            </a:endParaRPr>
          </a:p>
          <a:p>
            <a:pPr marL="0" marR="0" lvl="0" indent="0" algn="ctr" rtl="0">
              <a:lnSpc>
                <a:spcPct val="100000"/>
              </a:lnSpc>
              <a:spcBef>
                <a:spcPts val="500"/>
              </a:spcBef>
              <a:spcAft>
                <a:spcPts val="0"/>
              </a:spcAft>
              <a:buClr>
                <a:srgbClr val="A58E7C"/>
              </a:buClr>
              <a:buSzPts val="2800"/>
              <a:buFont typeface="Arial"/>
              <a:buNone/>
            </a:pPr>
            <a:endParaRPr sz="700" b="1" i="0" u="none" strike="noStrike" cap="none" dirty="0">
              <a:solidFill>
                <a:schemeClr val="lt1"/>
              </a:solidFill>
              <a:latin typeface="Cocomat pro"/>
              <a:sym typeface="Arial"/>
            </a:endParaRPr>
          </a:p>
        </p:txBody>
      </p:sp>
      <p:sp>
        <p:nvSpPr>
          <p:cNvPr id="419" name="Google Shape;419;g35f5681e131_0_0">
            <a:extLst>
              <a:ext uri="{FF2B5EF4-FFF2-40B4-BE49-F238E27FC236}">
                <a16:creationId xmlns:a16="http://schemas.microsoft.com/office/drawing/2014/main" id="{B4D08920-10B8-DEEE-BD09-9046584BB2C6}"/>
              </a:ext>
            </a:extLst>
          </p:cNvPr>
          <p:cNvSpPr txBox="1"/>
          <p:nvPr/>
        </p:nvSpPr>
        <p:spPr>
          <a:xfrm>
            <a:off x="6004330" y="2355911"/>
            <a:ext cx="2779328" cy="909600"/>
          </a:xfrm>
          <a:prstGeom prst="rect">
            <a:avLst/>
          </a:prstGeom>
          <a:noFill/>
          <a:ln>
            <a:noFill/>
          </a:ln>
        </p:spPr>
        <p:txBody>
          <a:bodyPr spcFirstLastPara="1" wrap="square" lIns="0" tIns="0" rIns="0" bIns="0" anchor="t" anchorCtr="0">
            <a:noAutofit/>
          </a:bodyPr>
          <a:lstStyle/>
          <a:p>
            <a:pPr marL="93662" indent="-93662">
              <a:spcBef>
                <a:spcPts val="300"/>
              </a:spcBef>
              <a:buClr>
                <a:srgbClr val="004AAD"/>
              </a:buClr>
              <a:buSzPts val="1000"/>
              <a:buFont typeface="Arial"/>
              <a:buChar char="•"/>
            </a:pPr>
            <a:r>
              <a:rPr lang="en-US" sz="1000" b="1" dirty="0">
                <a:solidFill>
                  <a:srgbClr val="004AAD"/>
                </a:solidFill>
                <a:latin typeface="Cocomat pro"/>
              </a:rPr>
              <a:t>~40% </a:t>
            </a:r>
            <a:r>
              <a:rPr lang="en-US" sz="1000" dirty="0">
                <a:solidFill>
                  <a:srgbClr val="004AAD"/>
                </a:solidFill>
                <a:latin typeface="Cocomat pro"/>
              </a:rPr>
              <a:t>of French SMEs without </a:t>
            </a:r>
            <a:r>
              <a:rPr lang="en-US" sz="1000" b="1" dirty="0">
                <a:solidFill>
                  <a:srgbClr val="004AAD"/>
                </a:solidFill>
                <a:latin typeface="Cocomat pro"/>
              </a:rPr>
              <a:t>internal successor</a:t>
            </a:r>
            <a:endParaRPr lang="en-US" sz="1000" dirty="0">
              <a:latin typeface="Cocomat pro"/>
            </a:endParaRPr>
          </a:p>
          <a:p>
            <a:pPr marL="93662" marR="0" lvl="0" indent="-93662" rtl="0">
              <a:lnSpc>
                <a:spcPct val="100000"/>
              </a:lnSpc>
              <a:spcBef>
                <a:spcPts val="300"/>
              </a:spcBef>
              <a:spcAft>
                <a:spcPts val="0"/>
              </a:spcAft>
              <a:buClr>
                <a:srgbClr val="004AAD"/>
              </a:buClr>
              <a:buSzPts val="1000"/>
              <a:buFont typeface="Arial"/>
              <a:buChar char="•"/>
            </a:pPr>
            <a:r>
              <a:rPr lang="fr-FR" sz="1000" b="1" i="0" u="none" strike="noStrike" cap="none" dirty="0">
                <a:solidFill>
                  <a:srgbClr val="004AAD"/>
                </a:solidFill>
                <a:latin typeface="Cocomat pro"/>
                <a:sym typeface="Arial"/>
              </a:rPr>
              <a:t>Family SME </a:t>
            </a:r>
            <a:r>
              <a:rPr lang="fr-FR" sz="1000" b="1" i="0" u="none" strike="noStrike" cap="none" dirty="0" err="1">
                <a:solidFill>
                  <a:srgbClr val="004AAD"/>
                </a:solidFill>
                <a:latin typeface="Cocomat pro"/>
                <a:sym typeface="Arial"/>
              </a:rPr>
              <a:t>trasnmissions</a:t>
            </a:r>
            <a:r>
              <a:rPr lang="fr-FR" sz="1000" b="1" i="0" u="none" strike="noStrike" cap="none" dirty="0">
                <a:solidFill>
                  <a:srgbClr val="004AAD"/>
                </a:solidFill>
                <a:latin typeface="Cocomat pro"/>
                <a:sym typeface="Arial"/>
              </a:rPr>
              <a:t> </a:t>
            </a:r>
            <a:r>
              <a:rPr lang="fr-FR" sz="1000" b="0" i="0" u="none" strike="noStrike" cap="none" dirty="0" err="1">
                <a:solidFill>
                  <a:srgbClr val="004AAD"/>
                </a:solidFill>
                <a:latin typeface="Cocomat pro"/>
                <a:sym typeface="Arial"/>
              </a:rPr>
              <a:t>decreased</a:t>
            </a:r>
            <a:r>
              <a:rPr lang="fr-FR" sz="1000" b="0" i="0" u="none" strike="noStrike" cap="none" dirty="0">
                <a:solidFill>
                  <a:srgbClr val="004AAD"/>
                </a:solidFill>
                <a:latin typeface="Cocomat pro"/>
                <a:sym typeface="Arial"/>
              </a:rPr>
              <a:t> to </a:t>
            </a:r>
            <a:r>
              <a:rPr lang="fr-FR" sz="1000" b="1" i="0" u="none" strike="noStrike" cap="none" dirty="0">
                <a:solidFill>
                  <a:srgbClr val="004AAD"/>
                </a:solidFill>
                <a:latin typeface="Cocomat pro"/>
                <a:sym typeface="Arial"/>
              </a:rPr>
              <a:t>20%, down </a:t>
            </a:r>
            <a:r>
              <a:rPr lang="fr-FR" sz="1000" b="1" i="0" u="none" strike="noStrike" cap="none" dirty="0" err="1">
                <a:solidFill>
                  <a:srgbClr val="004AAD"/>
                </a:solidFill>
                <a:latin typeface="Cocomat pro"/>
                <a:sym typeface="Arial"/>
              </a:rPr>
              <a:t>from</a:t>
            </a:r>
            <a:r>
              <a:rPr lang="fr-FR" sz="1000" b="1" i="0" u="none" strike="noStrike" cap="none" dirty="0">
                <a:solidFill>
                  <a:srgbClr val="004AAD"/>
                </a:solidFill>
                <a:latin typeface="Cocomat pro"/>
                <a:sym typeface="Arial"/>
              </a:rPr>
              <a:t> 30% a </a:t>
            </a:r>
            <a:r>
              <a:rPr lang="fr-FR" sz="1000" b="1" i="0" u="none" strike="noStrike" cap="none" dirty="0" err="1">
                <a:solidFill>
                  <a:srgbClr val="004AAD"/>
                </a:solidFill>
                <a:latin typeface="Cocomat pro"/>
                <a:sym typeface="Arial"/>
              </a:rPr>
              <a:t>decade</a:t>
            </a:r>
            <a:r>
              <a:rPr lang="fr-FR" sz="1000" b="1" i="0" u="none" strike="noStrike" cap="none" dirty="0">
                <a:solidFill>
                  <a:srgbClr val="004AAD"/>
                </a:solidFill>
                <a:latin typeface="Cocomat pro"/>
                <a:sym typeface="Arial"/>
              </a:rPr>
              <a:t> </a:t>
            </a:r>
            <a:r>
              <a:rPr lang="fr-FR" sz="1000" b="1" i="0" u="none" strike="noStrike" cap="none" dirty="0" err="1">
                <a:solidFill>
                  <a:srgbClr val="004AAD"/>
                </a:solidFill>
                <a:latin typeface="Cocomat pro"/>
                <a:sym typeface="Arial"/>
              </a:rPr>
              <a:t>ago</a:t>
            </a:r>
            <a:endParaRPr dirty="0">
              <a:latin typeface="Cocomat pro"/>
            </a:endParaRPr>
          </a:p>
        </p:txBody>
      </p:sp>
      <p:pic>
        <p:nvPicPr>
          <p:cNvPr id="420" name="Google Shape;420;g35f5681e131_0_0" descr="Stretta di mano con riempimento a tinta unita">
            <a:extLst>
              <a:ext uri="{FF2B5EF4-FFF2-40B4-BE49-F238E27FC236}">
                <a16:creationId xmlns:a16="http://schemas.microsoft.com/office/drawing/2014/main" id="{815BF8AD-4B68-EC62-F299-D804BC2E5542}"/>
              </a:ext>
            </a:extLst>
          </p:cNvPr>
          <p:cNvPicPr preferRelativeResize="0"/>
          <p:nvPr/>
        </p:nvPicPr>
        <p:blipFill rotWithShape="1">
          <a:blip r:embed="rId5">
            <a:alphaModFix/>
          </a:blip>
          <a:srcRect/>
          <a:stretch/>
        </p:blipFill>
        <p:spPr>
          <a:xfrm>
            <a:off x="5040371" y="3961450"/>
            <a:ext cx="360000" cy="360000"/>
          </a:xfrm>
          <a:prstGeom prst="rect">
            <a:avLst/>
          </a:prstGeom>
          <a:noFill/>
          <a:ln>
            <a:noFill/>
          </a:ln>
        </p:spPr>
      </p:pic>
      <p:sp>
        <p:nvSpPr>
          <p:cNvPr id="421" name="Google Shape;421;g35f5681e131_0_0">
            <a:extLst>
              <a:ext uri="{FF2B5EF4-FFF2-40B4-BE49-F238E27FC236}">
                <a16:creationId xmlns:a16="http://schemas.microsoft.com/office/drawing/2014/main" id="{ADE2F506-CFB3-02B9-03BD-EAB57502A595}"/>
              </a:ext>
            </a:extLst>
          </p:cNvPr>
          <p:cNvSpPr txBox="1"/>
          <p:nvPr/>
        </p:nvSpPr>
        <p:spPr>
          <a:xfrm>
            <a:off x="273343" y="3602529"/>
            <a:ext cx="2937600" cy="1121100"/>
          </a:xfrm>
          <a:prstGeom prst="rect">
            <a:avLst/>
          </a:prstGeom>
          <a:noFill/>
          <a:ln>
            <a:noFill/>
          </a:ln>
        </p:spPr>
        <p:txBody>
          <a:bodyPr spcFirstLastPara="1" wrap="square" lIns="0" tIns="0" rIns="0" bIns="0" anchor="t" anchorCtr="0">
            <a:noAutofit/>
          </a:bodyPr>
          <a:lstStyle/>
          <a:p>
            <a:pPr marL="93662" marR="0" lvl="0" indent="-93662" algn="l" rtl="0">
              <a:lnSpc>
                <a:spcPct val="100000"/>
              </a:lnSpc>
              <a:spcBef>
                <a:spcPts val="300"/>
              </a:spcBef>
              <a:spcAft>
                <a:spcPts val="0"/>
              </a:spcAft>
              <a:buClr>
                <a:srgbClr val="004AAD"/>
              </a:buClr>
              <a:buSzPts val="1000"/>
              <a:buFont typeface="Arial"/>
              <a:buChar char="•"/>
            </a:pPr>
            <a:r>
              <a:rPr lang="fr-FR" sz="1000" b="0" i="0" u="none" strike="noStrike" cap="none">
                <a:solidFill>
                  <a:srgbClr val="004AAD"/>
                </a:solidFill>
                <a:latin typeface="Cocomat pro"/>
                <a:sym typeface="Arial"/>
              </a:rPr>
              <a:t>In 2024 the </a:t>
            </a:r>
            <a:r>
              <a:rPr lang="fr-FR" sz="1000" b="1" i="0" u="none" strike="noStrike" cap="none">
                <a:solidFill>
                  <a:srgbClr val="004AAD"/>
                </a:solidFill>
                <a:latin typeface="Cocomat pro"/>
                <a:sym typeface="Arial"/>
              </a:rPr>
              <a:t>French Small Cap M&amp;A </a:t>
            </a:r>
            <a:r>
              <a:rPr lang="fr-FR" sz="1000" b="0" i="0" u="none" strike="noStrike" cap="none">
                <a:solidFill>
                  <a:srgbClr val="004AAD"/>
                </a:solidFill>
                <a:latin typeface="Cocomat pro"/>
                <a:sym typeface="Arial"/>
              </a:rPr>
              <a:t>segment</a:t>
            </a:r>
            <a:r>
              <a:rPr lang="fr-FR" sz="1000" b="1" i="0" u="none" strike="noStrike" cap="none">
                <a:solidFill>
                  <a:srgbClr val="004AAD"/>
                </a:solidFill>
                <a:latin typeface="Cocomat pro"/>
                <a:sym typeface="Arial"/>
              </a:rPr>
              <a:t> grew by 27%</a:t>
            </a:r>
            <a:endParaRPr>
              <a:latin typeface="Cocomat pro"/>
            </a:endParaRPr>
          </a:p>
          <a:p>
            <a:pPr marL="93662" marR="0" lvl="0" indent="-93662" algn="l" rtl="0">
              <a:lnSpc>
                <a:spcPct val="100000"/>
              </a:lnSpc>
              <a:spcBef>
                <a:spcPts val="300"/>
              </a:spcBef>
              <a:spcAft>
                <a:spcPts val="0"/>
              </a:spcAft>
              <a:buClr>
                <a:srgbClr val="004AAD"/>
              </a:buClr>
              <a:buSzPts val="1000"/>
              <a:buFont typeface="Arial"/>
              <a:buChar char="•"/>
            </a:pPr>
            <a:r>
              <a:rPr lang="fr-FR" sz="1000" b="0" i="0" u="none" strike="noStrike" cap="none">
                <a:solidFill>
                  <a:srgbClr val="004AAD"/>
                </a:solidFill>
                <a:latin typeface="Cocomat pro"/>
                <a:sym typeface="Arial"/>
              </a:rPr>
              <a:t>In Europe 450,000 businesses are transferred each year, but an alarming </a:t>
            </a:r>
            <a:r>
              <a:rPr lang="fr-FR" sz="1000" b="1" i="0" u="none" strike="noStrike" cap="none">
                <a:solidFill>
                  <a:srgbClr val="004AAD"/>
                </a:solidFill>
                <a:latin typeface="Cocomat pro"/>
                <a:sym typeface="Arial"/>
              </a:rPr>
              <a:t>150,000 transfers fail</a:t>
            </a:r>
            <a:endParaRPr>
              <a:latin typeface="Cocomat pro"/>
            </a:endParaRPr>
          </a:p>
          <a:p>
            <a:pPr marL="93662" marR="0" lvl="0" indent="-93662" algn="l" rtl="0">
              <a:lnSpc>
                <a:spcPct val="100000"/>
              </a:lnSpc>
              <a:spcBef>
                <a:spcPts val="300"/>
              </a:spcBef>
              <a:spcAft>
                <a:spcPts val="0"/>
              </a:spcAft>
              <a:buClr>
                <a:srgbClr val="004AAD"/>
              </a:buClr>
              <a:buSzPts val="1000"/>
              <a:buFont typeface="Arial"/>
              <a:buChar char="•"/>
            </a:pPr>
            <a:r>
              <a:rPr lang="fr-FR" sz="1000" b="0" i="0" u="none" strike="noStrike" cap="none">
                <a:solidFill>
                  <a:srgbClr val="004AAD"/>
                </a:solidFill>
                <a:latin typeface="Cocomat pro"/>
                <a:sym typeface="Arial"/>
              </a:rPr>
              <a:t>Yet, the process is </a:t>
            </a:r>
            <a:r>
              <a:rPr lang="fr-FR" sz="1000" b="1" i="0" u="none" strike="noStrike" cap="none">
                <a:solidFill>
                  <a:srgbClr val="004AAD"/>
                </a:solidFill>
                <a:latin typeface="Cocomat pro"/>
                <a:sym typeface="Arial"/>
              </a:rPr>
              <a:t>complex and fragmented</a:t>
            </a:r>
            <a:r>
              <a:rPr lang="fr-FR" sz="1000" b="0" i="0" u="none" strike="noStrike" cap="none">
                <a:solidFill>
                  <a:srgbClr val="004AAD"/>
                </a:solidFill>
                <a:latin typeface="Cocomat pro"/>
                <a:sym typeface="Arial"/>
              </a:rPr>
              <a:t>, especially for individual buyers</a:t>
            </a:r>
            <a:endParaRPr sz="1000" b="1" i="0" u="none" strike="noStrike" cap="none">
              <a:solidFill>
                <a:srgbClr val="004AAD"/>
              </a:solidFill>
              <a:latin typeface="Cocomat pro"/>
              <a:sym typeface="Arial"/>
            </a:endParaRPr>
          </a:p>
        </p:txBody>
      </p:sp>
      <p:sp>
        <p:nvSpPr>
          <p:cNvPr id="422" name="Google Shape;422;g35f5681e131_0_0">
            <a:extLst>
              <a:ext uri="{FF2B5EF4-FFF2-40B4-BE49-F238E27FC236}">
                <a16:creationId xmlns:a16="http://schemas.microsoft.com/office/drawing/2014/main" id="{CC5944F1-66CE-7CC7-FE35-3071A195522D}"/>
              </a:ext>
            </a:extLst>
          </p:cNvPr>
          <p:cNvSpPr txBox="1"/>
          <p:nvPr/>
        </p:nvSpPr>
        <p:spPr>
          <a:xfrm>
            <a:off x="3359544" y="3599989"/>
            <a:ext cx="12084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fr-FR" sz="1000" b="1" i="0" u="none" strike="noStrike" cap="none">
                <a:solidFill>
                  <a:schemeClr val="lt1"/>
                </a:solidFill>
                <a:latin typeface="Cocomat pro"/>
                <a:sym typeface="Arial"/>
              </a:rPr>
              <a:t>UNDERSERVED MARKET</a:t>
            </a:r>
            <a:endParaRPr>
              <a:latin typeface="Cocomat pro"/>
            </a:endParaRPr>
          </a:p>
        </p:txBody>
      </p:sp>
      <p:pic>
        <p:nvPicPr>
          <p:cNvPr id="423" name="Google Shape;423;g35f5681e131_0_0" descr="Sirena con riempimento a tinta unita">
            <a:extLst>
              <a:ext uri="{FF2B5EF4-FFF2-40B4-BE49-F238E27FC236}">
                <a16:creationId xmlns:a16="http://schemas.microsoft.com/office/drawing/2014/main" id="{2A4CBAAC-8055-E6E6-8078-6BB8D0D672C7}"/>
              </a:ext>
            </a:extLst>
          </p:cNvPr>
          <p:cNvPicPr preferRelativeResize="0"/>
          <p:nvPr/>
        </p:nvPicPr>
        <p:blipFill rotWithShape="1">
          <a:blip r:embed="rId6">
            <a:alphaModFix/>
          </a:blip>
          <a:srcRect/>
          <a:stretch/>
        </p:blipFill>
        <p:spPr>
          <a:xfrm>
            <a:off x="3872739" y="3949587"/>
            <a:ext cx="360000" cy="360000"/>
          </a:xfrm>
          <a:prstGeom prst="rect">
            <a:avLst/>
          </a:prstGeom>
          <a:noFill/>
          <a:ln>
            <a:noFill/>
          </a:ln>
        </p:spPr>
      </p:pic>
      <p:sp>
        <p:nvSpPr>
          <p:cNvPr id="424" name="Google Shape;424;g35f5681e131_0_0">
            <a:extLst>
              <a:ext uri="{FF2B5EF4-FFF2-40B4-BE49-F238E27FC236}">
                <a16:creationId xmlns:a16="http://schemas.microsoft.com/office/drawing/2014/main" id="{A10780CF-0002-6ED1-3595-4E890B5DCE83}"/>
              </a:ext>
            </a:extLst>
          </p:cNvPr>
          <p:cNvSpPr txBox="1"/>
          <p:nvPr/>
        </p:nvSpPr>
        <p:spPr>
          <a:xfrm>
            <a:off x="6004330" y="3518838"/>
            <a:ext cx="2866200" cy="1267800"/>
          </a:xfrm>
          <a:prstGeom prst="rect">
            <a:avLst/>
          </a:prstGeom>
          <a:noFill/>
          <a:ln>
            <a:noFill/>
          </a:ln>
        </p:spPr>
        <p:txBody>
          <a:bodyPr spcFirstLastPara="1" wrap="square" lIns="0" tIns="0" rIns="0" bIns="0" anchor="t" anchorCtr="0">
            <a:noAutofit/>
          </a:bodyPr>
          <a:lstStyle/>
          <a:p>
            <a:pPr marL="93662" indent="-93662">
              <a:spcBef>
                <a:spcPts val="300"/>
              </a:spcBef>
              <a:buClr>
                <a:srgbClr val="004AAD"/>
              </a:buClr>
              <a:buSzPts val="1000"/>
              <a:buFont typeface="Arial"/>
              <a:buChar char="•"/>
            </a:pPr>
            <a:r>
              <a:rPr lang="en-US" sz="1000" b="1" dirty="0">
                <a:solidFill>
                  <a:srgbClr val="004AAD"/>
                </a:solidFill>
                <a:latin typeface="Cocomat pro"/>
              </a:rPr>
              <a:t>Motivated</a:t>
            </a:r>
            <a:r>
              <a:rPr lang="en-US" sz="1000" dirty="0">
                <a:solidFill>
                  <a:srgbClr val="004AAD"/>
                </a:solidFill>
                <a:latin typeface="Cocomat pro"/>
              </a:rPr>
              <a:t> by independence, impact, and long-term ownership</a:t>
            </a:r>
            <a:endParaRPr lang="en-US" sz="1000" dirty="0">
              <a:latin typeface="Cocomat pro"/>
            </a:endParaRPr>
          </a:p>
          <a:p>
            <a:pPr marL="93662" indent="-93662">
              <a:spcBef>
                <a:spcPts val="300"/>
              </a:spcBef>
              <a:buClr>
                <a:srgbClr val="004AAD"/>
              </a:buClr>
              <a:buSzPts val="1000"/>
              <a:buFont typeface="Arial"/>
              <a:buChar char="•"/>
            </a:pPr>
            <a:r>
              <a:rPr lang="en-US" sz="1000" dirty="0">
                <a:solidFill>
                  <a:srgbClr val="004AAD"/>
                </a:solidFill>
                <a:latin typeface="Cocomat pro"/>
              </a:rPr>
              <a:t>Entrepreneurship through acquisition seen as a </a:t>
            </a:r>
            <a:r>
              <a:rPr lang="en-US" sz="1000" b="1" dirty="0">
                <a:solidFill>
                  <a:srgbClr val="004AAD"/>
                </a:solidFill>
                <a:latin typeface="Cocomat pro"/>
              </a:rPr>
              <a:t>faster, less risky </a:t>
            </a:r>
            <a:r>
              <a:rPr lang="en-US" sz="1000" dirty="0">
                <a:solidFill>
                  <a:srgbClr val="004AAD"/>
                </a:solidFill>
                <a:latin typeface="Cocomat pro"/>
              </a:rPr>
              <a:t>alternative to founding a new company</a:t>
            </a:r>
            <a:endParaRPr lang="en-US" sz="1000" dirty="0">
              <a:latin typeface="Cocomat pro"/>
            </a:endParaRPr>
          </a:p>
        </p:txBody>
      </p:sp>
      <p:sp>
        <p:nvSpPr>
          <p:cNvPr id="425" name="Google Shape;425;g35f5681e131_0_0">
            <a:extLst>
              <a:ext uri="{FF2B5EF4-FFF2-40B4-BE49-F238E27FC236}">
                <a16:creationId xmlns:a16="http://schemas.microsoft.com/office/drawing/2014/main" id="{5424D3BF-9901-C2E9-E788-45985FE02F3B}"/>
              </a:ext>
            </a:extLst>
          </p:cNvPr>
          <p:cNvSpPr txBox="1"/>
          <p:nvPr/>
        </p:nvSpPr>
        <p:spPr>
          <a:xfrm>
            <a:off x="4476511" y="3599989"/>
            <a:ext cx="15279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fr-FR" sz="1000" b="1" i="0" u="none" strike="noStrike" cap="none">
                <a:solidFill>
                  <a:schemeClr val="lt1"/>
                </a:solidFill>
                <a:latin typeface="Cocomat pro"/>
                <a:sym typeface="Arial"/>
              </a:rPr>
              <a:t>NEW GENERATION OF BUYERS</a:t>
            </a:r>
            <a:endParaRPr>
              <a:latin typeface="Cocomat pro"/>
            </a:endParaRPr>
          </a:p>
        </p:txBody>
      </p:sp>
      <p:cxnSp>
        <p:nvCxnSpPr>
          <p:cNvPr id="426" name="Google Shape;426;g35f5681e131_0_0">
            <a:extLst>
              <a:ext uri="{FF2B5EF4-FFF2-40B4-BE49-F238E27FC236}">
                <a16:creationId xmlns:a16="http://schemas.microsoft.com/office/drawing/2014/main" id="{D6537090-8F67-BBD1-8010-FAF7FB8B4A51}"/>
              </a:ext>
            </a:extLst>
          </p:cNvPr>
          <p:cNvCxnSpPr/>
          <p:nvPr/>
        </p:nvCxnSpPr>
        <p:spPr>
          <a:xfrm>
            <a:off x="203205" y="3386494"/>
            <a:ext cx="2952000" cy="0"/>
          </a:xfrm>
          <a:prstGeom prst="straightConnector1">
            <a:avLst/>
          </a:prstGeom>
          <a:noFill/>
          <a:ln w="9525" cap="flat" cmpd="sng">
            <a:solidFill>
              <a:srgbClr val="BFBFBF"/>
            </a:solidFill>
            <a:prstDash val="dash"/>
            <a:round/>
            <a:headEnd type="none" w="sm" len="sm"/>
            <a:tailEnd type="none" w="sm" len="sm"/>
          </a:ln>
        </p:spPr>
      </p:cxnSp>
      <p:cxnSp>
        <p:nvCxnSpPr>
          <p:cNvPr id="427" name="Google Shape;427;g35f5681e131_0_0">
            <a:extLst>
              <a:ext uri="{FF2B5EF4-FFF2-40B4-BE49-F238E27FC236}">
                <a16:creationId xmlns:a16="http://schemas.microsoft.com/office/drawing/2014/main" id="{2B5B56DB-357B-7B5D-4854-14039018F624}"/>
              </a:ext>
            </a:extLst>
          </p:cNvPr>
          <p:cNvCxnSpPr/>
          <p:nvPr/>
        </p:nvCxnSpPr>
        <p:spPr>
          <a:xfrm>
            <a:off x="5867658" y="3360922"/>
            <a:ext cx="2916000" cy="0"/>
          </a:xfrm>
          <a:prstGeom prst="straightConnector1">
            <a:avLst/>
          </a:prstGeom>
          <a:noFill/>
          <a:ln w="9525" cap="flat" cmpd="sng">
            <a:solidFill>
              <a:srgbClr val="BFBFBF"/>
            </a:solidFill>
            <a:prstDash val="dash"/>
            <a:round/>
            <a:headEnd type="none" w="sm" len="sm"/>
            <a:tailEnd type="none" w="sm" len="sm"/>
          </a:ln>
        </p:spPr>
      </p:cxnSp>
      <p:pic>
        <p:nvPicPr>
          <p:cNvPr id="428" name="Google Shape;428;g35f5681e131_0_0" descr="Clessidra finita con riempimento a tinta unita">
            <a:extLst>
              <a:ext uri="{FF2B5EF4-FFF2-40B4-BE49-F238E27FC236}">
                <a16:creationId xmlns:a16="http://schemas.microsoft.com/office/drawing/2014/main" id="{C1ACBBDF-28F4-4392-F94C-36AB1361579E}"/>
              </a:ext>
            </a:extLst>
          </p:cNvPr>
          <p:cNvPicPr preferRelativeResize="0"/>
          <p:nvPr/>
        </p:nvPicPr>
        <p:blipFill rotWithShape="1">
          <a:blip r:embed="rId7">
            <a:alphaModFix/>
          </a:blip>
          <a:srcRect/>
          <a:stretch/>
        </p:blipFill>
        <p:spPr>
          <a:xfrm>
            <a:off x="4943473" y="2903408"/>
            <a:ext cx="324000" cy="324000"/>
          </a:xfrm>
          <a:prstGeom prst="rect">
            <a:avLst/>
          </a:prstGeom>
          <a:noFill/>
          <a:ln>
            <a:noFill/>
          </a:ln>
        </p:spPr>
      </p:pic>
    </p:spTree>
    <p:extLst>
      <p:ext uri="{BB962C8B-B14F-4D97-AF65-F5344CB8AC3E}">
        <p14:creationId xmlns:p14="http://schemas.microsoft.com/office/powerpoint/2010/main" val="27078341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2"/>
          <p:cNvSpPr txBox="1">
            <a:spLocks noGrp="1"/>
          </p:cNvSpPr>
          <p:nvPr>
            <p:ph type="title"/>
          </p:nvPr>
        </p:nvSpPr>
        <p:spPr>
          <a:xfrm>
            <a:off x="391106" y="256722"/>
            <a:ext cx="7886700" cy="740081"/>
          </a:xfrm>
          <a:prstGeom prst="rect">
            <a:avLst/>
          </a:prstGeom>
          <a:noFill/>
          <a:ln>
            <a:noFill/>
          </a:ln>
        </p:spPr>
        <p:txBody>
          <a:bodyPr spcFirstLastPara="1" wrap="square" lIns="68550" tIns="34275" rIns="68550" bIns="34275" anchor="ctr" anchorCtr="0">
            <a:normAutofit/>
          </a:bodyPr>
          <a:lstStyle/>
          <a:p>
            <a:pPr marL="0" lvl="0" indent="0" algn="l" rtl="0">
              <a:lnSpc>
                <a:spcPct val="90000"/>
              </a:lnSpc>
              <a:spcBef>
                <a:spcPts val="0"/>
              </a:spcBef>
              <a:spcAft>
                <a:spcPts val="0"/>
              </a:spcAft>
              <a:buSzPts val="4400"/>
              <a:buNone/>
            </a:pPr>
            <a:r>
              <a:rPr lang="fr-FR" sz="2800" b="1">
                <a:solidFill>
                  <a:srgbClr val="004AAD"/>
                </a:solidFill>
                <a:latin typeface="Cocomat pro"/>
                <a:ea typeface="Arial"/>
                <a:cs typeface="Arial"/>
                <a:sym typeface="Arial"/>
              </a:rPr>
              <a:t>Market size</a:t>
            </a:r>
            <a:endParaRPr sz="2800" b="1">
              <a:solidFill>
                <a:srgbClr val="004AAD"/>
              </a:solidFill>
              <a:latin typeface="Cocomat pro"/>
              <a:ea typeface="Arial"/>
              <a:cs typeface="Arial"/>
              <a:sym typeface="Arial"/>
            </a:endParaRPr>
          </a:p>
        </p:txBody>
      </p:sp>
      <p:cxnSp>
        <p:nvCxnSpPr>
          <p:cNvPr id="434" name="Google Shape;434;p2"/>
          <p:cNvCxnSpPr/>
          <p:nvPr/>
        </p:nvCxnSpPr>
        <p:spPr>
          <a:xfrm>
            <a:off x="444031" y="917064"/>
            <a:ext cx="8036960" cy="0"/>
          </a:xfrm>
          <a:prstGeom prst="straightConnector1">
            <a:avLst/>
          </a:prstGeom>
          <a:noFill/>
          <a:ln w="28575" cap="flat" cmpd="sng">
            <a:solidFill>
              <a:srgbClr val="004AAD"/>
            </a:solidFill>
            <a:prstDash val="solid"/>
            <a:round/>
            <a:headEnd type="none" w="sm" len="sm"/>
            <a:tailEnd type="none" w="sm" len="sm"/>
          </a:ln>
        </p:spPr>
      </p:cxnSp>
      <p:pic>
        <p:nvPicPr>
          <p:cNvPr id="435" name="Google Shape;435;p2" title="Re-New (1).png"/>
          <p:cNvPicPr preferRelativeResize="0"/>
          <p:nvPr/>
        </p:nvPicPr>
        <p:blipFill rotWithShape="1">
          <a:blip r:embed="rId3">
            <a:alphaModFix/>
          </a:blip>
          <a:srcRect l="10831" t="16013" r="13656" b="13005"/>
          <a:stretch/>
        </p:blipFill>
        <p:spPr>
          <a:xfrm>
            <a:off x="8277806" y="39696"/>
            <a:ext cx="832267" cy="782355"/>
          </a:xfrm>
          <a:prstGeom prst="rect">
            <a:avLst/>
          </a:prstGeom>
          <a:noFill/>
          <a:ln>
            <a:noFill/>
          </a:ln>
        </p:spPr>
      </p:pic>
      <p:grpSp>
        <p:nvGrpSpPr>
          <p:cNvPr id="436" name="Google Shape;436;p2"/>
          <p:cNvGrpSpPr/>
          <p:nvPr/>
        </p:nvGrpSpPr>
        <p:grpSpPr>
          <a:xfrm>
            <a:off x="2292846" y="2011952"/>
            <a:ext cx="1386590" cy="1386000"/>
            <a:chOff x="1890445" y="2011954"/>
            <a:chExt cx="1386590" cy="1386000"/>
          </a:xfrm>
        </p:grpSpPr>
        <p:sp>
          <p:nvSpPr>
            <p:cNvPr id="437" name="Google Shape;437;p2"/>
            <p:cNvSpPr/>
            <p:nvPr/>
          </p:nvSpPr>
          <p:spPr>
            <a:xfrm>
              <a:off x="1890445" y="2011954"/>
              <a:ext cx="1386590" cy="1386000"/>
            </a:xfrm>
            <a:prstGeom prst="ellipse">
              <a:avLst/>
            </a:prstGeom>
            <a:solidFill>
              <a:srgbClr val="BFBFBF"/>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EC33F"/>
                </a:solidFill>
                <a:latin typeface="Cocomat pro"/>
                <a:sym typeface="Arial"/>
              </a:endParaRPr>
            </a:p>
          </p:txBody>
        </p:sp>
        <p:sp>
          <p:nvSpPr>
            <p:cNvPr id="438" name="Google Shape;438;p2"/>
            <p:cNvSpPr/>
            <p:nvPr/>
          </p:nvSpPr>
          <p:spPr>
            <a:xfrm>
              <a:off x="2077928" y="2386709"/>
              <a:ext cx="1011675" cy="1011245"/>
            </a:xfrm>
            <a:prstGeom prst="ellipse">
              <a:avLst/>
            </a:prstGeom>
            <a:solidFill>
              <a:srgbClr val="478473"/>
            </a:solidFill>
            <a:ln w="25400" cap="flat" cmpd="sng">
              <a:solidFill>
                <a:srgbClr val="47847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EC33F"/>
                </a:solidFill>
                <a:latin typeface="Cocomat pro"/>
                <a:sym typeface="Arial"/>
              </a:endParaRPr>
            </a:p>
          </p:txBody>
        </p:sp>
        <p:sp>
          <p:nvSpPr>
            <p:cNvPr id="439" name="Google Shape;439;p2"/>
            <p:cNvSpPr/>
            <p:nvPr/>
          </p:nvSpPr>
          <p:spPr>
            <a:xfrm>
              <a:off x="2242754" y="2716272"/>
              <a:ext cx="681972" cy="681682"/>
            </a:xfrm>
            <a:prstGeom prst="ellipse">
              <a:avLst/>
            </a:prstGeom>
            <a:solidFill>
              <a:srgbClr val="004AAD"/>
            </a:solidFill>
            <a:ln w="25400" cap="flat" cmpd="sng">
              <a:solidFill>
                <a:srgbClr val="47847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EC33F"/>
                </a:solidFill>
                <a:latin typeface="Cocomat pro"/>
                <a:sym typeface="Arial"/>
              </a:endParaRPr>
            </a:p>
          </p:txBody>
        </p:sp>
        <p:sp>
          <p:nvSpPr>
            <p:cNvPr id="440" name="Google Shape;440;p2"/>
            <p:cNvSpPr txBox="1"/>
            <p:nvPr/>
          </p:nvSpPr>
          <p:spPr>
            <a:xfrm>
              <a:off x="2335632" y="2930479"/>
              <a:ext cx="496215" cy="25326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500"/>
                </a:spcBef>
                <a:spcAft>
                  <a:spcPts val="0"/>
                </a:spcAft>
                <a:buClr>
                  <a:srgbClr val="A58E7C"/>
                </a:buClr>
                <a:buSzPts val="2800"/>
                <a:buFont typeface="Arial"/>
                <a:buNone/>
              </a:pPr>
              <a:r>
                <a:rPr lang="fr-FR" sz="1000" b="1" i="0" u="none" strike="noStrike" cap="none">
                  <a:solidFill>
                    <a:schemeClr val="lt1"/>
                  </a:solidFill>
                  <a:latin typeface="Cocomat pro"/>
                  <a:sym typeface="Arial"/>
                </a:rPr>
                <a:t>SOM</a:t>
              </a:r>
              <a:endParaRPr sz="1050" b="0" i="0" u="none" strike="noStrike" cap="none">
                <a:solidFill>
                  <a:schemeClr val="lt1"/>
                </a:solidFill>
                <a:latin typeface="Cocomat pro"/>
                <a:sym typeface="Arial"/>
              </a:endParaRPr>
            </a:p>
            <a:p>
              <a:pPr marL="0" marR="0" lvl="0" indent="0" algn="ctr" rtl="0">
                <a:lnSpc>
                  <a:spcPct val="100000"/>
                </a:lnSpc>
                <a:spcBef>
                  <a:spcPts val="500"/>
                </a:spcBef>
                <a:spcAft>
                  <a:spcPts val="0"/>
                </a:spcAft>
                <a:buClr>
                  <a:srgbClr val="A58E7C"/>
                </a:buClr>
                <a:buSzPts val="2800"/>
                <a:buFont typeface="Arial"/>
                <a:buNone/>
              </a:pPr>
              <a:endParaRPr sz="700" b="1" i="0" u="none" strike="noStrike" cap="none">
                <a:solidFill>
                  <a:schemeClr val="lt1"/>
                </a:solidFill>
                <a:latin typeface="Cocomat pro"/>
                <a:sym typeface="Arial"/>
              </a:endParaRPr>
            </a:p>
          </p:txBody>
        </p:sp>
        <p:sp>
          <p:nvSpPr>
            <p:cNvPr id="441" name="Google Shape;441;p2"/>
            <p:cNvSpPr txBox="1"/>
            <p:nvPr/>
          </p:nvSpPr>
          <p:spPr>
            <a:xfrm>
              <a:off x="2335632" y="2451687"/>
              <a:ext cx="496215" cy="25326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500"/>
                </a:spcBef>
                <a:spcAft>
                  <a:spcPts val="0"/>
                </a:spcAft>
                <a:buClr>
                  <a:srgbClr val="A58E7C"/>
                </a:buClr>
                <a:buSzPts val="2800"/>
                <a:buFont typeface="Arial"/>
                <a:buNone/>
              </a:pPr>
              <a:r>
                <a:rPr lang="fr-FR" sz="1000" b="1" i="0" u="none" strike="noStrike" cap="none">
                  <a:solidFill>
                    <a:srgbClr val="FEFFFE"/>
                  </a:solidFill>
                  <a:latin typeface="Cocomat pro"/>
                  <a:sym typeface="Arial"/>
                </a:rPr>
                <a:t>SAM</a:t>
              </a:r>
              <a:endParaRPr sz="1050" b="0" i="0" u="none" strike="noStrike" cap="none">
                <a:solidFill>
                  <a:srgbClr val="FEFFFE"/>
                </a:solidFill>
                <a:latin typeface="Cocomat pro"/>
                <a:sym typeface="Arial"/>
              </a:endParaRPr>
            </a:p>
            <a:p>
              <a:pPr marL="0" marR="0" lvl="0" indent="0" algn="ctr" rtl="0">
                <a:lnSpc>
                  <a:spcPct val="100000"/>
                </a:lnSpc>
                <a:spcBef>
                  <a:spcPts val="500"/>
                </a:spcBef>
                <a:spcAft>
                  <a:spcPts val="0"/>
                </a:spcAft>
                <a:buClr>
                  <a:srgbClr val="A58E7C"/>
                </a:buClr>
                <a:buSzPts val="2800"/>
                <a:buFont typeface="Arial"/>
                <a:buNone/>
              </a:pPr>
              <a:endParaRPr sz="700" b="1" i="0" u="none" strike="noStrike" cap="none">
                <a:solidFill>
                  <a:srgbClr val="FEFFFE"/>
                </a:solidFill>
                <a:latin typeface="Cocomat pro"/>
                <a:sym typeface="Arial"/>
              </a:endParaRPr>
            </a:p>
          </p:txBody>
        </p:sp>
        <p:sp>
          <p:nvSpPr>
            <p:cNvPr id="442" name="Google Shape;442;p2"/>
            <p:cNvSpPr txBox="1"/>
            <p:nvPr/>
          </p:nvSpPr>
          <p:spPr>
            <a:xfrm>
              <a:off x="2335631" y="2082119"/>
              <a:ext cx="496215" cy="25326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500"/>
                </a:spcBef>
                <a:spcAft>
                  <a:spcPts val="0"/>
                </a:spcAft>
                <a:buClr>
                  <a:srgbClr val="A58E7C"/>
                </a:buClr>
                <a:buSzPts val="2800"/>
                <a:buFont typeface="Arial"/>
                <a:buNone/>
              </a:pPr>
              <a:r>
                <a:rPr lang="fr-FR" sz="1000" b="1" i="0" u="none" strike="noStrike" cap="none">
                  <a:solidFill>
                    <a:srgbClr val="FEFFFE"/>
                  </a:solidFill>
                  <a:latin typeface="Cocomat pro"/>
                  <a:sym typeface="Arial"/>
                </a:rPr>
                <a:t>TAM</a:t>
              </a:r>
              <a:endParaRPr sz="1050" b="0" i="0" u="none" strike="noStrike" cap="none">
                <a:solidFill>
                  <a:srgbClr val="FEFFFE"/>
                </a:solidFill>
                <a:latin typeface="Cocomat pro"/>
                <a:sym typeface="Arial"/>
              </a:endParaRPr>
            </a:p>
            <a:p>
              <a:pPr marL="0" marR="0" lvl="0" indent="0" algn="ctr" rtl="0">
                <a:lnSpc>
                  <a:spcPct val="100000"/>
                </a:lnSpc>
                <a:spcBef>
                  <a:spcPts val="500"/>
                </a:spcBef>
                <a:spcAft>
                  <a:spcPts val="0"/>
                </a:spcAft>
                <a:buClr>
                  <a:srgbClr val="A58E7C"/>
                </a:buClr>
                <a:buSzPts val="2800"/>
                <a:buFont typeface="Arial"/>
                <a:buNone/>
              </a:pPr>
              <a:endParaRPr sz="700" b="1" i="0" u="none" strike="noStrike" cap="none">
                <a:solidFill>
                  <a:srgbClr val="FEFFFE"/>
                </a:solidFill>
                <a:latin typeface="Cocomat pro"/>
                <a:sym typeface="Arial"/>
              </a:endParaRPr>
            </a:p>
          </p:txBody>
        </p:sp>
      </p:grpSp>
      <p:sp>
        <p:nvSpPr>
          <p:cNvPr id="443" name="Google Shape;443;p2"/>
          <p:cNvSpPr txBox="1"/>
          <p:nvPr/>
        </p:nvSpPr>
        <p:spPr>
          <a:xfrm>
            <a:off x="4071206" y="2150586"/>
            <a:ext cx="1897325" cy="36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500"/>
              </a:spcBef>
              <a:spcAft>
                <a:spcPts val="0"/>
              </a:spcAft>
              <a:buClr>
                <a:srgbClr val="A58E7C"/>
              </a:buClr>
              <a:buSzPts val="2800"/>
              <a:buFont typeface="Arial"/>
              <a:buNone/>
            </a:pPr>
            <a:r>
              <a:rPr lang="fr-FR" sz="1000" b="1" i="0" u="none" strike="noStrike" cap="none">
                <a:solidFill>
                  <a:srgbClr val="004AAD"/>
                </a:solidFill>
                <a:latin typeface="Cocomat pro"/>
                <a:sym typeface="Arial"/>
              </a:rPr>
              <a:t>TAM = All SMEs transfers in France = </a:t>
            </a:r>
            <a:r>
              <a:rPr lang="fr-FR" sz="1050" b="1" i="0" u="none" strike="noStrike" cap="none">
                <a:solidFill>
                  <a:srgbClr val="478473"/>
                </a:solidFill>
                <a:latin typeface="Cocomat pro"/>
                <a:sym typeface="Arial"/>
              </a:rPr>
              <a:t>60 000 </a:t>
            </a:r>
            <a:r>
              <a:rPr lang="fr-FR" sz="1000" b="1" i="0" u="none" strike="noStrike" cap="none">
                <a:solidFill>
                  <a:srgbClr val="004AAD"/>
                </a:solidFill>
                <a:latin typeface="Cocomat pro"/>
                <a:sym typeface="Arial"/>
              </a:rPr>
              <a:t>/ year</a:t>
            </a:r>
            <a:endParaRPr sz="1050" b="0" i="0" u="none" strike="noStrike" cap="none">
              <a:solidFill>
                <a:srgbClr val="004AAD"/>
              </a:solidFill>
              <a:latin typeface="Cocomat pro"/>
              <a:sym typeface="Arial"/>
            </a:endParaRPr>
          </a:p>
          <a:p>
            <a:pPr marL="0" marR="0" lvl="0" indent="0" algn="l" rtl="0">
              <a:lnSpc>
                <a:spcPct val="100000"/>
              </a:lnSpc>
              <a:spcBef>
                <a:spcPts val="500"/>
              </a:spcBef>
              <a:spcAft>
                <a:spcPts val="0"/>
              </a:spcAft>
              <a:buClr>
                <a:srgbClr val="A58E7C"/>
              </a:buClr>
              <a:buSzPts val="2800"/>
              <a:buFont typeface="Arial"/>
              <a:buNone/>
            </a:pPr>
            <a:endParaRPr sz="700" b="1" i="0" u="none" strike="noStrike" cap="none">
              <a:solidFill>
                <a:srgbClr val="004AAD"/>
              </a:solidFill>
              <a:latin typeface="Cocomat pro"/>
              <a:sym typeface="Arial"/>
            </a:endParaRPr>
          </a:p>
        </p:txBody>
      </p:sp>
      <p:sp>
        <p:nvSpPr>
          <p:cNvPr id="444" name="Google Shape;444;p2"/>
          <p:cNvSpPr txBox="1"/>
          <p:nvPr/>
        </p:nvSpPr>
        <p:spPr>
          <a:xfrm>
            <a:off x="4071207" y="2578321"/>
            <a:ext cx="2194504" cy="36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500"/>
              </a:spcBef>
              <a:spcAft>
                <a:spcPts val="0"/>
              </a:spcAft>
              <a:buClr>
                <a:srgbClr val="A58E7C"/>
              </a:buClr>
              <a:buSzPts val="2800"/>
              <a:buFont typeface="Arial"/>
              <a:buNone/>
            </a:pPr>
            <a:r>
              <a:rPr lang="fr-FR" sz="1000" b="1" i="0" u="none" strike="noStrike" cap="none">
                <a:solidFill>
                  <a:srgbClr val="004AAD"/>
                </a:solidFill>
                <a:latin typeface="Cocomat pro"/>
                <a:sym typeface="Arial"/>
              </a:rPr>
              <a:t>SAM = SMEs transfers valued M€1 to M€10, through individuals = </a:t>
            </a:r>
            <a:r>
              <a:rPr lang="fr-FR" sz="1000" b="1" i="0" u="none" strike="noStrike" cap="none">
                <a:solidFill>
                  <a:srgbClr val="478473"/>
                </a:solidFill>
                <a:latin typeface="Cocomat pro"/>
                <a:sym typeface="Arial"/>
              </a:rPr>
              <a:t>7 000 </a:t>
            </a:r>
            <a:r>
              <a:rPr lang="fr-FR" sz="1000" b="1" i="0" u="none" strike="noStrike" cap="none">
                <a:solidFill>
                  <a:srgbClr val="004AAD"/>
                </a:solidFill>
                <a:latin typeface="Cocomat pro"/>
                <a:sym typeface="Arial"/>
              </a:rPr>
              <a:t>/ year</a:t>
            </a:r>
            <a:endParaRPr sz="1000" b="1" i="0" u="none" strike="noStrike" cap="none">
              <a:solidFill>
                <a:srgbClr val="004AAD"/>
              </a:solidFill>
              <a:latin typeface="Cocomat pro"/>
              <a:sym typeface="Arial"/>
            </a:endParaRPr>
          </a:p>
          <a:p>
            <a:pPr marL="0" marR="0" lvl="0" indent="0" algn="l" rtl="0">
              <a:lnSpc>
                <a:spcPct val="100000"/>
              </a:lnSpc>
              <a:spcBef>
                <a:spcPts val="500"/>
              </a:spcBef>
              <a:spcAft>
                <a:spcPts val="0"/>
              </a:spcAft>
              <a:buClr>
                <a:srgbClr val="A58E7C"/>
              </a:buClr>
              <a:buSzPts val="2800"/>
              <a:buFont typeface="Arial"/>
              <a:buNone/>
            </a:pPr>
            <a:endParaRPr sz="1000" b="1" i="0" u="none" strike="noStrike" cap="none">
              <a:solidFill>
                <a:srgbClr val="004AAD"/>
              </a:solidFill>
              <a:latin typeface="Cocomat pro"/>
              <a:sym typeface="Arial"/>
            </a:endParaRPr>
          </a:p>
        </p:txBody>
      </p:sp>
      <p:sp>
        <p:nvSpPr>
          <p:cNvPr id="445" name="Google Shape;445;p2"/>
          <p:cNvSpPr txBox="1"/>
          <p:nvPr/>
        </p:nvSpPr>
        <p:spPr>
          <a:xfrm>
            <a:off x="4071206" y="3068058"/>
            <a:ext cx="2647305" cy="36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500"/>
              </a:spcBef>
              <a:spcAft>
                <a:spcPts val="0"/>
              </a:spcAft>
              <a:buClr>
                <a:srgbClr val="A58E7C"/>
              </a:buClr>
              <a:buSzPts val="2800"/>
              <a:buFont typeface="Arial"/>
              <a:buNone/>
            </a:pPr>
            <a:r>
              <a:rPr lang="fr-FR" sz="1000" b="1" i="0" u="none" strike="noStrike" cap="none">
                <a:solidFill>
                  <a:srgbClr val="004AAD"/>
                </a:solidFill>
                <a:latin typeface="Cocomat pro"/>
                <a:sym typeface="Arial"/>
              </a:rPr>
              <a:t>SOM = 0.5% market = 35 / year</a:t>
            </a:r>
            <a:endParaRPr sz="1000" b="1" i="0" u="none" strike="noStrike" cap="none">
              <a:solidFill>
                <a:srgbClr val="004AAD"/>
              </a:solidFill>
              <a:latin typeface="Cocomat pro"/>
              <a:sym typeface="Arial"/>
            </a:endParaRPr>
          </a:p>
          <a:p>
            <a:pPr marL="0" marR="0" lvl="0" indent="0" algn="l" rtl="0">
              <a:lnSpc>
                <a:spcPct val="100000"/>
              </a:lnSpc>
              <a:spcBef>
                <a:spcPts val="500"/>
              </a:spcBef>
              <a:spcAft>
                <a:spcPts val="0"/>
              </a:spcAft>
              <a:buClr>
                <a:srgbClr val="A58E7C"/>
              </a:buClr>
              <a:buSzPts val="2800"/>
              <a:buFont typeface="Arial"/>
              <a:buNone/>
            </a:pPr>
            <a:endParaRPr sz="1000" b="1" i="0" u="none" strike="noStrike" cap="none">
              <a:solidFill>
                <a:srgbClr val="004AAD"/>
              </a:solidFill>
              <a:latin typeface="Cocomat pro"/>
              <a:sym typeface="Arial"/>
            </a:endParaRPr>
          </a:p>
        </p:txBody>
      </p:sp>
      <p:sp>
        <p:nvSpPr>
          <p:cNvPr id="446" name="Google Shape;446;p2"/>
          <p:cNvSpPr txBox="1"/>
          <p:nvPr/>
        </p:nvSpPr>
        <p:spPr>
          <a:xfrm>
            <a:off x="444031" y="1042616"/>
            <a:ext cx="8089885" cy="390336"/>
          </a:xfrm>
          <a:prstGeom prst="rect">
            <a:avLst/>
          </a:prstGeom>
          <a:noFill/>
          <a:ln>
            <a:noFill/>
          </a:ln>
        </p:spPr>
        <p:txBody>
          <a:bodyPr spcFirstLastPara="1" wrap="square" lIns="68550" tIns="34275" rIns="68550" bIns="34275" anchor="ctr" anchorCtr="0">
            <a:normAutofit/>
          </a:bodyPr>
          <a:lstStyle/>
          <a:p>
            <a:pPr marL="0" marR="0" lvl="0" indent="0" algn="l" rtl="0">
              <a:lnSpc>
                <a:spcPct val="90000"/>
              </a:lnSpc>
              <a:spcBef>
                <a:spcPts val="0"/>
              </a:spcBef>
              <a:spcAft>
                <a:spcPts val="0"/>
              </a:spcAft>
              <a:buClr>
                <a:schemeClr val="dk1"/>
              </a:buClr>
              <a:buSzPts val="4400"/>
              <a:buFont typeface="Play"/>
              <a:buNone/>
            </a:pPr>
            <a:r>
              <a:rPr lang="fr-FR" sz="2000" b="1" i="0" u="none" strike="noStrike" cap="none">
                <a:solidFill>
                  <a:srgbClr val="004AAD"/>
                </a:solidFill>
                <a:latin typeface="Cocomat pro"/>
                <a:sym typeface="Arial"/>
              </a:rPr>
              <a:t>A large opportunity in France, and also across Europe </a:t>
            </a:r>
            <a:endParaRPr sz="1100" b="0" i="0" u="none" strike="noStrike" cap="none">
              <a:solidFill>
                <a:srgbClr val="000000"/>
              </a:solidFill>
              <a:latin typeface="Cocomat pro"/>
              <a:sym typeface="Arial"/>
            </a:endParaRPr>
          </a:p>
        </p:txBody>
      </p:sp>
      <p:sp>
        <p:nvSpPr>
          <p:cNvPr id="447" name="Google Shape;447;p2"/>
          <p:cNvSpPr txBox="1"/>
          <p:nvPr/>
        </p:nvSpPr>
        <p:spPr>
          <a:xfrm>
            <a:off x="444031" y="1355211"/>
            <a:ext cx="8089885" cy="390336"/>
          </a:xfrm>
          <a:prstGeom prst="rect">
            <a:avLst/>
          </a:prstGeom>
          <a:noFill/>
          <a:ln>
            <a:noFill/>
          </a:ln>
        </p:spPr>
        <p:txBody>
          <a:bodyPr spcFirstLastPara="1" wrap="square" lIns="68550" tIns="34275" rIns="68550" bIns="34275" anchor="ctr" anchorCtr="0">
            <a:normAutofit/>
          </a:bodyPr>
          <a:lstStyle/>
          <a:p>
            <a:pPr marL="0" marR="0" lvl="0" indent="0" algn="l" rtl="0">
              <a:lnSpc>
                <a:spcPct val="90000"/>
              </a:lnSpc>
              <a:spcBef>
                <a:spcPts val="0"/>
              </a:spcBef>
              <a:spcAft>
                <a:spcPts val="0"/>
              </a:spcAft>
              <a:buClr>
                <a:schemeClr val="dk1"/>
              </a:buClr>
              <a:buSzPts val="4400"/>
              <a:buFont typeface="Play"/>
              <a:buNone/>
            </a:pPr>
            <a:r>
              <a:rPr lang="fr-FR" sz="1600" b="0" i="1" u="none" strike="noStrike" cap="none">
                <a:solidFill>
                  <a:srgbClr val="7F7F7F"/>
                </a:solidFill>
                <a:latin typeface="Cocomat pro"/>
                <a:sym typeface="Arial"/>
              </a:rPr>
              <a:t>With a strong potential for growth due to demographic shifts driving up changes of ownership</a:t>
            </a:r>
            <a:endParaRPr sz="1000" b="0" i="1" u="none" strike="noStrike" cap="none">
              <a:solidFill>
                <a:srgbClr val="7F7F7F"/>
              </a:solidFill>
              <a:latin typeface="Cocomat pro"/>
              <a:sym typeface="Arial"/>
            </a:endParaRPr>
          </a:p>
        </p:txBody>
      </p:sp>
      <p:sp>
        <p:nvSpPr>
          <p:cNvPr id="448" name="Google Shape;448;p2"/>
          <p:cNvSpPr/>
          <p:nvPr/>
        </p:nvSpPr>
        <p:spPr>
          <a:xfrm>
            <a:off x="444031" y="2011951"/>
            <a:ext cx="1457045" cy="1386001"/>
          </a:xfrm>
          <a:custGeom>
            <a:avLst/>
            <a:gdLst/>
            <a:ahLst/>
            <a:cxnLst/>
            <a:rect l="l" t="t" r="r" b="b"/>
            <a:pathLst>
              <a:path w="969105" h="921853" extrusionOk="0">
                <a:moveTo>
                  <a:pt x="963463" y="814945"/>
                </a:moveTo>
                <a:lnTo>
                  <a:pt x="963463" y="814945"/>
                </a:lnTo>
                <a:lnTo>
                  <a:pt x="961750" y="812472"/>
                </a:lnTo>
                <a:lnTo>
                  <a:pt x="963083" y="815040"/>
                </a:lnTo>
                <a:close/>
                <a:moveTo>
                  <a:pt x="968985" y="843955"/>
                </a:moveTo>
                <a:lnTo>
                  <a:pt x="968985" y="842148"/>
                </a:lnTo>
                <a:lnTo>
                  <a:pt x="967747" y="838724"/>
                </a:lnTo>
                <a:lnTo>
                  <a:pt x="967747" y="836916"/>
                </a:lnTo>
                <a:lnTo>
                  <a:pt x="967747" y="835204"/>
                </a:lnTo>
                <a:lnTo>
                  <a:pt x="967747" y="833873"/>
                </a:lnTo>
                <a:lnTo>
                  <a:pt x="967747" y="832636"/>
                </a:lnTo>
                <a:lnTo>
                  <a:pt x="967747" y="831399"/>
                </a:lnTo>
                <a:lnTo>
                  <a:pt x="966890" y="829592"/>
                </a:lnTo>
                <a:lnTo>
                  <a:pt x="966890" y="826929"/>
                </a:lnTo>
                <a:lnTo>
                  <a:pt x="966890" y="821698"/>
                </a:lnTo>
                <a:lnTo>
                  <a:pt x="966890" y="819986"/>
                </a:lnTo>
                <a:lnTo>
                  <a:pt x="966224" y="818464"/>
                </a:lnTo>
                <a:lnTo>
                  <a:pt x="964320" y="815610"/>
                </a:lnTo>
                <a:lnTo>
                  <a:pt x="965367" y="817988"/>
                </a:lnTo>
                <a:lnTo>
                  <a:pt x="965367" y="818559"/>
                </a:lnTo>
                <a:lnTo>
                  <a:pt x="965367" y="819795"/>
                </a:lnTo>
                <a:lnTo>
                  <a:pt x="963558" y="819035"/>
                </a:lnTo>
                <a:lnTo>
                  <a:pt x="962987" y="819035"/>
                </a:lnTo>
                <a:lnTo>
                  <a:pt x="962987" y="818274"/>
                </a:lnTo>
                <a:lnTo>
                  <a:pt x="962987" y="817608"/>
                </a:lnTo>
                <a:lnTo>
                  <a:pt x="962987" y="816942"/>
                </a:lnTo>
                <a:lnTo>
                  <a:pt x="962416" y="816942"/>
                </a:lnTo>
                <a:lnTo>
                  <a:pt x="962416" y="816181"/>
                </a:lnTo>
                <a:lnTo>
                  <a:pt x="962416" y="815706"/>
                </a:lnTo>
                <a:lnTo>
                  <a:pt x="962416" y="815230"/>
                </a:lnTo>
                <a:lnTo>
                  <a:pt x="962416" y="814469"/>
                </a:lnTo>
                <a:lnTo>
                  <a:pt x="962416" y="814469"/>
                </a:lnTo>
                <a:lnTo>
                  <a:pt x="962416" y="814469"/>
                </a:lnTo>
                <a:lnTo>
                  <a:pt x="962416" y="814469"/>
                </a:lnTo>
                <a:lnTo>
                  <a:pt x="962416" y="813898"/>
                </a:lnTo>
                <a:lnTo>
                  <a:pt x="962416" y="813898"/>
                </a:lnTo>
                <a:lnTo>
                  <a:pt x="962416" y="813898"/>
                </a:lnTo>
                <a:lnTo>
                  <a:pt x="962416" y="811045"/>
                </a:lnTo>
                <a:lnTo>
                  <a:pt x="962416" y="809809"/>
                </a:lnTo>
                <a:lnTo>
                  <a:pt x="962416" y="808762"/>
                </a:lnTo>
                <a:lnTo>
                  <a:pt x="964510" y="800392"/>
                </a:lnTo>
                <a:lnTo>
                  <a:pt x="964510" y="797729"/>
                </a:lnTo>
                <a:lnTo>
                  <a:pt x="963178" y="789549"/>
                </a:lnTo>
                <a:lnTo>
                  <a:pt x="963178" y="787837"/>
                </a:lnTo>
                <a:lnTo>
                  <a:pt x="962416" y="786981"/>
                </a:lnTo>
                <a:lnTo>
                  <a:pt x="962416" y="785935"/>
                </a:lnTo>
                <a:lnTo>
                  <a:pt x="962416" y="784983"/>
                </a:lnTo>
                <a:lnTo>
                  <a:pt x="962892" y="784223"/>
                </a:lnTo>
                <a:lnTo>
                  <a:pt x="962892" y="783557"/>
                </a:lnTo>
                <a:lnTo>
                  <a:pt x="961655" y="782796"/>
                </a:lnTo>
                <a:lnTo>
                  <a:pt x="961083" y="782320"/>
                </a:lnTo>
                <a:lnTo>
                  <a:pt x="960226" y="781084"/>
                </a:lnTo>
                <a:lnTo>
                  <a:pt x="958989" y="781655"/>
                </a:lnTo>
                <a:lnTo>
                  <a:pt x="956228" y="781655"/>
                </a:lnTo>
                <a:lnTo>
                  <a:pt x="955181" y="782320"/>
                </a:lnTo>
                <a:lnTo>
                  <a:pt x="955181" y="783462"/>
                </a:lnTo>
                <a:lnTo>
                  <a:pt x="955181" y="785079"/>
                </a:lnTo>
                <a:lnTo>
                  <a:pt x="955181" y="786505"/>
                </a:lnTo>
                <a:lnTo>
                  <a:pt x="955847" y="787266"/>
                </a:lnTo>
                <a:lnTo>
                  <a:pt x="955847" y="788027"/>
                </a:lnTo>
                <a:lnTo>
                  <a:pt x="955847" y="788598"/>
                </a:lnTo>
                <a:lnTo>
                  <a:pt x="955847" y="789074"/>
                </a:lnTo>
                <a:lnTo>
                  <a:pt x="954324" y="790690"/>
                </a:lnTo>
                <a:lnTo>
                  <a:pt x="954324" y="791356"/>
                </a:lnTo>
                <a:lnTo>
                  <a:pt x="954324" y="792212"/>
                </a:lnTo>
                <a:lnTo>
                  <a:pt x="954324" y="792973"/>
                </a:lnTo>
                <a:lnTo>
                  <a:pt x="954324" y="793829"/>
                </a:lnTo>
                <a:lnTo>
                  <a:pt x="954324" y="794590"/>
                </a:lnTo>
                <a:lnTo>
                  <a:pt x="952515" y="797063"/>
                </a:lnTo>
                <a:lnTo>
                  <a:pt x="953563" y="798490"/>
                </a:lnTo>
                <a:lnTo>
                  <a:pt x="954420" y="799916"/>
                </a:lnTo>
                <a:lnTo>
                  <a:pt x="954420" y="801438"/>
                </a:lnTo>
                <a:lnTo>
                  <a:pt x="953944" y="803150"/>
                </a:lnTo>
                <a:lnTo>
                  <a:pt x="954515" y="805148"/>
                </a:lnTo>
                <a:lnTo>
                  <a:pt x="953563" y="807716"/>
                </a:lnTo>
                <a:lnTo>
                  <a:pt x="951183" y="811806"/>
                </a:lnTo>
                <a:lnTo>
                  <a:pt x="951183" y="811806"/>
                </a:lnTo>
                <a:lnTo>
                  <a:pt x="950516" y="810094"/>
                </a:lnTo>
                <a:lnTo>
                  <a:pt x="950516" y="809333"/>
                </a:lnTo>
                <a:lnTo>
                  <a:pt x="950041" y="808762"/>
                </a:lnTo>
                <a:lnTo>
                  <a:pt x="950041" y="808287"/>
                </a:lnTo>
                <a:lnTo>
                  <a:pt x="948612" y="807526"/>
                </a:lnTo>
                <a:lnTo>
                  <a:pt x="945185" y="806575"/>
                </a:lnTo>
                <a:lnTo>
                  <a:pt x="944614" y="806575"/>
                </a:lnTo>
                <a:lnTo>
                  <a:pt x="943853" y="806575"/>
                </a:lnTo>
                <a:lnTo>
                  <a:pt x="942330" y="806575"/>
                </a:lnTo>
                <a:lnTo>
                  <a:pt x="940806" y="806575"/>
                </a:lnTo>
                <a:lnTo>
                  <a:pt x="940045" y="807145"/>
                </a:lnTo>
                <a:lnTo>
                  <a:pt x="936522" y="811045"/>
                </a:lnTo>
                <a:lnTo>
                  <a:pt x="936522" y="812852"/>
                </a:lnTo>
                <a:lnTo>
                  <a:pt x="934428" y="813898"/>
                </a:lnTo>
                <a:lnTo>
                  <a:pt x="927003" y="815515"/>
                </a:lnTo>
                <a:lnTo>
                  <a:pt x="922814" y="817608"/>
                </a:lnTo>
                <a:lnTo>
                  <a:pt x="920339" y="817608"/>
                </a:lnTo>
                <a:lnTo>
                  <a:pt x="920815" y="818179"/>
                </a:lnTo>
                <a:lnTo>
                  <a:pt x="920815" y="819510"/>
                </a:lnTo>
                <a:lnTo>
                  <a:pt x="920244" y="820651"/>
                </a:lnTo>
                <a:lnTo>
                  <a:pt x="919482" y="821603"/>
                </a:lnTo>
                <a:lnTo>
                  <a:pt x="918435" y="821603"/>
                </a:lnTo>
                <a:lnTo>
                  <a:pt x="917673" y="821603"/>
                </a:lnTo>
                <a:lnTo>
                  <a:pt x="917102" y="820937"/>
                </a:lnTo>
                <a:lnTo>
                  <a:pt x="916436" y="820937"/>
                </a:lnTo>
                <a:lnTo>
                  <a:pt x="915293" y="821508"/>
                </a:lnTo>
                <a:lnTo>
                  <a:pt x="915293" y="820747"/>
                </a:lnTo>
                <a:lnTo>
                  <a:pt x="915293" y="820747"/>
                </a:lnTo>
                <a:lnTo>
                  <a:pt x="915293" y="820747"/>
                </a:lnTo>
                <a:lnTo>
                  <a:pt x="914722" y="820747"/>
                </a:lnTo>
                <a:lnTo>
                  <a:pt x="914722" y="821413"/>
                </a:lnTo>
                <a:lnTo>
                  <a:pt x="915198" y="822269"/>
                </a:lnTo>
                <a:lnTo>
                  <a:pt x="915198" y="824171"/>
                </a:lnTo>
                <a:lnTo>
                  <a:pt x="915198" y="825027"/>
                </a:lnTo>
                <a:lnTo>
                  <a:pt x="913961" y="825027"/>
                </a:lnTo>
                <a:lnTo>
                  <a:pt x="912819" y="825598"/>
                </a:lnTo>
                <a:lnTo>
                  <a:pt x="911962" y="826644"/>
                </a:lnTo>
                <a:lnTo>
                  <a:pt x="911962" y="828831"/>
                </a:lnTo>
                <a:lnTo>
                  <a:pt x="911962" y="828831"/>
                </a:lnTo>
                <a:lnTo>
                  <a:pt x="911962" y="828831"/>
                </a:lnTo>
                <a:lnTo>
                  <a:pt x="912819" y="828831"/>
                </a:lnTo>
                <a:lnTo>
                  <a:pt x="912819" y="828831"/>
                </a:lnTo>
                <a:lnTo>
                  <a:pt x="912819" y="829592"/>
                </a:lnTo>
                <a:lnTo>
                  <a:pt x="912057" y="830734"/>
                </a:lnTo>
                <a:lnTo>
                  <a:pt x="912057" y="832636"/>
                </a:lnTo>
                <a:lnTo>
                  <a:pt x="911486" y="833207"/>
                </a:lnTo>
                <a:lnTo>
                  <a:pt x="909391" y="833207"/>
                </a:lnTo>
                <a:lnTo>
                  <a:pt x="909391" y="833207"/>
                </a:lnTo>
                <a:lnTo>
                  <a:pt x="909391" y="833207"/>
                </a:lnTo>
                <a:lnTo>
                  <a:pt x="909391" y="833682"/>
                </a:lnTo>
                <a:lnTo>
                  <a:pt x="909391" y="834253"/>
                </a:lnTo>
                <a:lnTo>
                  <a:pt x="909391" y="835014"/>
                </a:lnTo>
                <a:lnTo>
                  <a:pt x="909391" y="835014"/>
                </a:lnTo>
                <a:lnTo>
                  <a:pt x="908535" y="834538"/>
                </a:lnTo>
                <a:lnTo>
                  <a:pt x="908535" y="835109"/>
                </a:lnTo>
                <a:lnTo>
                  <a:pt x="907868" y="835109"/>
                </a:lnTo>
                <a:lnTo>
                  <a:pt x="907297" y="835109"/>
                </a:lnTo>
                <a:lnTo>
                  <a:pt x="906631" y="835109"/>
                </a:lnTo>
                <a:lnTo>
                  <a:pt x="906631" y="835965"/>
                </a:lnTo>
                <a:lnTo>
                  <a:pt x="906631" y="836916"/>
                </a:lnTo>
                <a:lnTo>
                  <a:pt x="906631" y="837868"/>
                </a:lnTo>
                <a:lnTo>
                  <a:pt x="907107" y="838628"/>
                </a:lnTo>
                <a:lnTo>
                  <a:pt x="906535" y="839294"/>
                </a:lnTo>
                <a:lnTo>
                  <a:pt x="909201" y="838248"/>
                </a:lnTo>
                <a:lnTo>
                  <a:pt x="910629" y="838248"/>
                </a:lnTo>
                <a:lnTo>
                  <a:pt x="912057" y="839389"/>
                </a:lnTo>
                <a:lnTo>
                  <a:pt x="910058" y="840626"/>
                </a:lnTo>
                <a:lnTo>
                  <a:pt x="910058" y="840626"/>
                </a:lnTo>
                <a:lnTo>
                  <a:pt x="910058" y="841292"/>
                </a:lnTo>
                <a:lnTo>
                  <a:pt x="910058" y="841292"/>
                </a:lnTo>
                <a:lnTo>
                  <a:pt x="910058" y="841292"/>
                </a:lnTo>
                <a:lnTo>
                  <a:pt x="911010" y="840531"/>
                </a:lnTo>
                <a:lnTo>
                  <a:pt x="911010" y="840531"/>
                </a:lnTo>
                <a:lnTo>
                  <a:pt x="911010" y="841196"/>
                </a:lnTo>
                <a:lnTo>
                  <a:pt x="911010" y="841196"/>
                </a:lnTo>
                <a:lnTo>
                  <a:pt x="913485" y="842433"/>
                </a:lnTo>
                <a:lnTo>
                  <a:pt x="913485" y="842433"/>
                </a:lnTo>
                <a:lnTo>
                  <a:pt x="914437" y="843194"/>
                </a:lnTo>
                <a:lnTo>
                  <a:pt x="914437" y="845762"/>
                </a:lnTo>
                <a:lnTo>
                  <a:pt x="913961" y="845762"/>
                </a:lnTo>
                <a:lnTo>
                  <a:pt x="913961" y="845762"/>
                </a:lnTo>
                <a:lnTo>
                  <a:pt x="913294" y="846237"/>
                </a:lnTo>
                <a:lnTo>
                  <a:pt x="912342" y="846713"/>
                </a:lnTo>
                <a:lnTo>
                  <a:pt x="909677" y="847189"/>
                </a:lnTo>
                <a:lnTo>
                  <a:pt x="909106" y="847189"/>
                </a:lnTo>
                <a:lnTo>
                  <a:pt x="908535" y="847189"/>
                </a:lnTo>
                <a:lnTo>
                  <a:pt x="908535" y="847189"/>
                </a:lnTo>
                <a:lnTo>
                  <a:pt x="906821" y="847189"/>
                </a:lnTo>
                <a:lnTo>
                  <a:pt x="906155" y="847189"/>
                </a:lnTo>
                <a:lnTo>
                  <a:pt x="906155" y="847950"/>
                </a:lnTo>
                <a:lnTo>
                  <a:pt x="906631" y="847950"/>
                </a:lnTo>
                <a:lnTo>
                  <a:pt x="907488" y="847950"/>
                </a:lnTo>
                <a:lnTo>
                  <a:pt x="908059" y="848425"/>
                </a:lnTo>
                <a:lnTo>
                  <a:pt x="907488" y="849472"/>
                </a:lnTo>
                <a:lnTo>
                  <a:pt x="908249" y="849472"/>
                </a:lnTo>
                <a:lnTo>
                  <a:pt x="908249" y="850328"/>
                </a:lnTo>
                <a:lnTo>
                  <a:pt x="908249" y="851184"/>
                </a:lnTo>
                <a:lnTo>
                  <a:pt x="907488" y="851184"/>
                </a:lnTo>
                <a:lnTo>
                  <a:pt x="907488" y="851849"/>
                </a:lnTo>
                <a:lnTo>
                  <a:pt x="909296" y="851849"/>
                </a:lnTo>
                <a:lnTo>
                  <a:pt x="909296" y="855273"/>
                </a:lnTo>
                <a:lnTo>
                  <a:pt x="908249" y="855939"/>
                </a:lnTo>
                <a:lnTo>
                  <a:pt x="907773" y="855939"/>
                </a:lnTo>
                <a:lnTo>
                  <a:pt x="907107" y="855939"/>
                </a:lnTo>
                <a:lnTo>
                  <a:pt x="908344" y="855939"/>
                </a:lnTo>
                <a:lnTo>
                  <a:pt x="908820" y="855939"/>
                </a:lnTo>
                <a:lnTo>
                  <a:pt x="908820" y="856415"/>
                </a:lnTo>
                <a:lnTo>
                  <a:pt x="908820" y="856415"/>
                </a:lnTo>
                <a:lnTo>
                  <a:pt x="908820" y="857271"/>
                </a:lnTo>
                <a:lnTo>
                  <a:pt x="910153" y="857271"/>
                </a:lnTo>
                <a:lnTo>
                  <a:pt x="911676" y="857271"/>
                </a:lnTo>
                <a:lnTo>
                  <a:pt x="912914" y="858032"/>
                </a:lnTo>
                <a:lnTo>
                  <a:pt x="913390" y="859078"/>
                </a:lnTo>
                <a:lnTo>
                  <a:pt x="913390" y="859078"/>
                </a:lnTo>
                <a:lnTo>
                  <a:pt x="915198" y="858602"/>
                </a:lnTo>
                <a:lnTo>
                  <a:pt x="915865" y="858602"/>
                </a:lnTo>
                <a:lnTo>
                  <a:pt x="916341" y="859458"/>
                </a:lnTo>
                <a:lnTo>
                  <a:pt x="917483" y="861932"/>
                </a:lnTo>
                <a:lnTo>
                  <a:pt x="918530" y="862692"/>
                </a:lnTo>
                <a:lnTo>
                  <a:pt x="918530" y="863263"/>
                </a:lnTo>
                <a:lnTo>
                  <a:pt x="918530" y="864404"/>
                </a:lnTo>
                <a:lnTo>
                  <a:pt x="918530" y="864404"/>
                </a:lnTo>
                <a:lnTo>
                  <a:pt x="916817" y="865356"/>
                </a:lnTo>
                <a:lnTo>
                  <a:pt x="916817" y="865356"/>
                </a:lnTo>
                <a:lnTo>
                  <a:pt x="915389" y="865356"/>
                </a:lnTo>
                <a:lnTo>
                  <a:pt x="914056" y="866402"/>
                </a:lnTo>
                <a:lnTo>
                  <a:pt x="913580" y="867353"/>
                </a:lnTo>
                <a:lnTo>
                  <a:pt x="914342" y="867924"/>
                </a:lnTo>
                <a:lnTo>
                  <a:pt x="913485" y="869541"/>
                </a:lnTo>
                <a:lnTo>
                  <a:pt x="912152" y="870016"/>
                </a:lnTo>
                <a:lnTo>
                  <a:pt x="908915" y="870016"/>
                </a:lnTo>
                <a:lnTo>
                  <a:pt x="910819" y="872204"/>
                </a:lnTo>
                <a:lnTo>
                  <a:pt x="910819" y="873440"/>
                </a:lnTo>
                <a:lnTo>
                  <a:pt x="910058" y="874867"/>
                </a:lnTo>
                <a:lnTo>
                  <a:pt x="910534" y="876008"/>
                </a:lnTo>
                <a:lnTo>
                  <a:pt x="911486" y="875343"/>
                </a:lnTo>
                <a:lnTo>
                  <a:pt x="912723" y="875343"/>
                </a:lnTo>
                <a:lnTo>
                  <a:pt x="915389" y="875343"/>
                </a:lnTo>
                <a:lnTo>
                  <a:pt x="916817" y="874867"/>
                </a:lnTo>
                <a:lnTo>
                  <a:pt x="919102" y="873631"/>
                </a:lnTo>
                <a:lnTo>
                  <a:pt x="920434" y="873631"/>
                </a:lnTo>
                <a:lnTo>
                  <a:pt x="921101" y="873631"/>
                </a:lnTo>
                <a:lnTo>
                  <a:pt x="921101" y="873631"/>
                </a:lnTo>
                <a:lnTo>
                  <a:pt x="921101" y="874201"/>
                </a:lnTo>
                <a:lnTo>
                  <a:pt x="921101" y="874962"/>
                </a:lnTo>
                <a:lnTo>
                  <a:pt x="921767" y="875533"/>
                </a:lnTo>
                <a:lnTo>
                  <a:pt x="921767" y="875533"/>
                </a:lnTo>
                <a:lnTo>
                  <a:pt x="921767" y="876104"/>
                </a:lnTo>
                <a:lnTo>
                  <a:pt x="921196" y="876864"/>
                </a:lnTo>
                <a:lnTo>
                  <a:pt x="921196" y="877340"/>
                </a:lnTo>
                <a:lnTo>
                  <a:pt x="921196" y="877340"/>
                </a:lnTo>
                <a:lnTo>
                  <a:pt x="920434" y="878577"/>
                </a:lnTo>
                <a:lnTo>
                  <a:pt x="920434" y="878577"/>
                </a:lnTo>
                <a:lnTo>
                  <a:pt x="920434" y="879147"/>
                </a:lnTo>
                <a:lnTo>
                  <a:pt x="920434" y="879718"/>
                </a:lnTo>
                <a:lnTo>
                  <a:pt x="920434" y="879718"/>
                </a:lnTo>
                <a:lnTo>
                  <a:pt x="919863" y="880193"/>
                </a:lnTo>
                <a:lnTo>
                  <a:pt x="917673" y="880859"/>
                </a:lnTo>
                <a:lnTo>
                  <a:pt x="918435" y="880859"/>
                </a:lnTo>
                <a:lnTo>
                  <a:pt x="919102" y="880859"/>
                </a:lnTo>
                <a:lnTo>
                  <a:pt x="919577" y="881430"/>
                </a:lnTo>
                <a:lnTo>
                  <a:pt x="919577" y="882286"/>
                </a:lnTo>
                <a:lnTo>
                  <a:pt x="917388" y="883618"/>
                </a:lnTo>
                <a:lnTo>
                  <a:pt x="916055" y="883618"/>
                </a:lnTo>
                <a:lnTo>
                  <a:pt x="914532" y="883618"/>
                </a:lnTo>
                <a:lnTo>
                  <a:pt x="914532" y="884283"/>
                </a:lnTo>
                <a:lnTo>
                  <a:pt x="915293" y="884759"/>
                </a:lnTo>
                <a:lnTo>
                  <a:pt x="915293" y="885615"/>
                </a:lnTo>
                <a:lnTo>
                  <a:pt x="915293" y="886471"/>
                </a:lnTo>
                <a:lnTo>
                  <a:pt x="914722" y="887232"/>
                </a:lnTo>
                <a:lnTo>
                  <a:pt x="913866" y="887708"/>
                </a:lnTo>
                <a:lnTo>
                  <a:pt x="912057" y="887708"/>
                </a:lnTo>
                <a:lnTo>
                  <a:pt x="911200" y="888183"/>
                </a:lnTo>
                <a:lnTo>
                  <a:pt x="912057" y="888183"/>
                </a:lnTo>
                <a:lnTo>
                  <a:pt x="912723" y="888183"/>
                </a:lnTo>
                <a:lnTo>
                  <a:pt x="913390" y="888183"/>
                </a:lnTo>
                <a:lnTo>
                  <a:pt x="914342" y="888183"/>
                </a:lnTo>
                <a:lnTo>
                  <a:pt x="914342" y="889039"/>
                </a:lnTo>
                <a:lnTo>
                  <a:pt x="914342" y="889039"/>
                </a:lnTo>
                <a:lnTo>
                  <a:pt x="915865" y="889039"/>
                </a:lnTo>
                <a:lnTo>
                  <a:pt x="918625" y="887993"/>
                </a:lnTo>
                <a:lnTo>
                  <a:pt x="920244" y="887993"/>
                </a:lnTo>
                <a:lnTo>
                  <a:pt x="919673" y="889705"/>
                </a:lnTo>
                <a:lnTo>
                  <a:pt x="920529" y="890656"/>
                </a:lnTo>
                <a:lnTo>
                  <a:pt x="922053" y="890656"/>
                </a:lnTo>
                <a:lnTo>
                  <a:pt x="923671" y="890656"/>
                </a:lnTo>
                <a:lnTo>
                  <a:pt x="927765" y="891797"/>
                </a:lnTo>
                <a:lnTo>
                  <a:pt x="929287" y="891797"/>
                </a:lnTo>
                <a:lnTo>
                  <a:pt x="928526" y="892749"/>
                </a:lnTo>
                <a:lnTo>
                  <a:pt x="927574" y="893319"/>
                </a:lnTo>
                <a:lnTo>
                  <a:pt x="926907" y="893890"/>
                </a:lnTo>
                <a:lnTo>
                  <a:pt x="926907" y="895127"/>
                </a:lnTo>
                <a:lnTo>
                  <a:pt x="926336" y="895127"/>
                </a:lnTo>
                <a:lnTo>
                  <a:pt x="922719" y="896743"/>
                </a:lnTo>
                <a:lnTo>
                  <a:pt x="921672" y="896173"/>
                </a:lnTo>
                <a:lnTo>
                  <a:pt x="921005" y="897409"/>
                </a:lnTo>
                <a:lnTo>
                  <a:pt x="921005" y="899216"/>
                </a:lnTo>
                <a:lnTo>
                  <a:pt x="920529" y="900358"/>
                </a:lnTo>
                <a:lnTo>
                  <a:pt x="921576" y="900358"/>
                </a:lnTo>
                <a:lnTo>
                  <a:pt x="921576" y="900928"/>
                </a:lnTo>
                <a:lnTo>
                  <a:pt x="921576" y="902641"/>
                </a:lnTo>
                <a:lnTo>
                  <a:pt x="921576" y="902641"/>
                </a:lnTo>
                <a:lnTo>
                  <a:pt x="922433" y="902641"/>
                </a:lnTo>
                <a:lnTo>
                  <a:pt x="923385" y="902641"/>
                </a:lnTo>
                <a:lnTo>
                  <a:pt x="923956" y="902641"/>
                </a:lnTo>
                <a:lnTo>
                  <a:pt x="924433" y="902641"/>
                </a:lnTo>
                <a:lnTo>
                  <a:pt x="925289" y="902641"/>
                </a:lnTo>
                <a:lnTo>
                  <a:pt x="925289" y="903211"/>
                </a:lnTo>
                <a:lnTo>
                  <a:pt x="924433" y="903782"/>
                </a:lnTo>
                <a:lnTo>
                  <a:pt x="925004" y="904258"/>
                </a:lnTo>
                <a:lnTo>
                  <a:pt x="926051" y="904258"/>
                </a:lnTo>
                <a:lnTo>
                  <a:pt x="926622" y="904258"/>
                </a:lnTo>
                <a:lnTo>
                  <a:pt x="926622" y="904258"/>
                </a:lnTo>
                <a:lnTo>
                  <a:pt x="926622" y="904258"/>
                </a:lnTo>
                <a:lnTo>
                  <a:pt x="926622" y="904258"/>
                </a:lnTo>
                <a:lnTo>
                  <a:pt x="928145" y="904258"/>
                </a:lnTo>
                <a:lnTo>
                  <a:pt x="928812" y="904733"/>
                </a:lnTo>
                <a:lnTo>
                  <a:pt x="929383" y="905304"/>
                </a:lnTo>
                <a:lnTo>
                  <a:pt x="930049" y="905875"/>
                </a:lnTo>
                <a:lnTo>
                  <a:pt x="931096" y="905875"/>
                </a:lnTo>
                <a:lnTo>
                  <a:pt x="932715" y="905875"/>
                </a:lnTo>
                <a:lnTo>
                  <a:pt x="934428" y="906350"/>
                </a:lnTo>
                <a:lnTo>
                  <a:pt x="935095" y="907016"/>
                </a:lnTo>
                <a:lnTo>
                  <a:pt x="935570" y="907682"/>
                </a:lnTo>
                <a:lnTo>
                  <a:pt x="935570" y="907682"/>
                </a:lnTo>
                <a:lnTo>
                  <a:pt x="935570" y="907682"/>
                </a:lnTo>
                <a:lnTo>
                  <a:pt x="936332" y="907682"/>
                </a:lnTo>
                <a:lnTo>
                  <a:pt x="936332" y="907682"/>
                </a:lnTo>
                <a:lnTo>
                  <a:pt x="936332" y="907682"/>
                </a:lnTo>
                <a:lnTo>
                  <a:pt x="936332" y="907682"/>
                </a:lnTo>
                <a:lnTo>
                  <a:pt x="936808" y="908252"/>
                </a:lnTo>
                <a:lnTo>
                  <a:pt x="938712" y="906731"/>
                </a:lnTo>
                <a:lnTo>
                  <a:pt x="939474" y="906731"/>
                </a:lnTo>
                <a:lnTo>
                  <a:pt x="939474" y="907301"/>
                </a:lnTo>
                <a:lnTo>
                  <a:pt x="938617" y="908538"/>
                </a:lnTo>
                <a:lnTo>
                  <a:pt x="939569" y="909299"/>
                </a:lnTo>
                <a:lnTo>
                  <a:pt x="941187" y="909964"/>
                </a:lnTo>
                <a:lnTo>
                  <a:pt x="942234" y="910916"/>
                </a:lnTo>
                <a:lnTo>
                  <a:pt x="941663" y="910916"/>
                </a:lnTo>
                <a:lnTo>
                  <a:pt x="941663" y="910916"/>
                </a:lnTo>
                <a:lnTo>
                  <a:pt x="940997" y="913198"/>
                </a:lnTo>
                <a:lnTo>
                  <a:pt x="942710" y="913959"/>
                </a:lnTo>
                <a:lnTo>
                  <a:pt x="944710" y="913959"/>
                </a:lnTo>
                <a:lnTo>
                  <a:pt x="945757" y="914435"/>
                </a:lnTo>
                <a:lnTo>
                  <a:pt x="947375" y="915862"/>
                </a:lnTo>
                <a:lnTo>
                  <a:pt x="948232" y="915862"/>
                </a:lnTo>
                <a:lnTo>
                  <a:pt x="949374" y="915291"/>
                </a:lnTo>
                <a:lnTo>
                  <a:pt x="949374" y="914530"/>
                </a:lnTo>
                <a:lnTo>
                  <a:pt x="949945" y="913294"/>
                </a:lnTo>
                <a:lnTo>
                  <a:pt x="950516" y="911772"/>
                </a:lnTo>
                <a:lnTo>
                  <a:pt x="950516" y="910440"/>
                </a:lnTo>
                <a:lnTo>
                  <a:pt x="949755" y="910916"/>
                </a:lnTo>
                <a:lnTo>
                  <a:pt x="948708" y="911962"/>
                </a:lnTo>
                <a:lnTo>
                  <a:pt x="947946" y="911962"/>
                </a:lnTo>
                <a:lnTo>
                  <a:pt x="947946" y="921854"/>
                </a:lnTo>
                <a:lnTo>
                  <a:pt x="948517" y="921378"/>
                </a:lnTo>
                <a:lnTo>
                  <a:pt x="948517" y="920713"/>
                </a:lnTo>
                <a:lnTo>
                  <a:pt x="948517" y="920047"/>
                </a:lnTo>
                <a:lnTo>
                  <a:pt x="947946" y="919476"/>
                </a:lnTo>
                <a:lnTo>
                  <a:pt x="947946" y="918810"/>
                </a:lnTo>
                <a:lnTo>
                  <a:pt x="949089" y="918810"/>
                </a:lnTo>
                <a:lnTo>
                  <a:pt x="950897" y="917574"/>
                </a:lnTo>
                <a:lnTo>
                  <a:pt x="951944" y="917574"/>
                </a:lnTo>
                <a:lnTo>
                  <a:pt x="951468" y="916908"/>
                </a:lnTo>
                <a:lnTo>
                  <a:pt x="952135" y="916337"/>
                </a:lnTo>
                <a:lnTo>
                  <a:pt x="952135" y="915481"/>
                </a:lnTo>
                <a:lnTo>
                  <a:pt x="952135" y="914815"/>
                </a:lnTo>
                <a:lnTo>
                  <a:pt x="951373" y="914815"/>
                </a:lnTo>
                <a:lnTo>
                  <a:pt x="951373" y="914245"/>
                </a:lnTo>
                <a:lnTo>
                  <a:pt x="951373" y="912342"/>
                </a:lnTo>
                <a:lnTo>
                  <a:pt x="951373" y="911676"/>
                </a:lnTo>
                <a:lnTo>
                  <a:pt x="952515" y="911676"/>
                </a:lnTo>
                <a:lnTo>
                  <a:pt x="953182" y="910820"/>
                </a:lnTo>
                <a:lnTo>
                  <a:pt x="953753" y="909964"/>
                </a:lnTo>
                <a:lnTo>
                  <a:pt x="954324" y="909489"/>
                </a:lnTo>
                <a:lnTo>
                  <a:pt x="955467" y="909489"/>
                </a:lnTo>
                <a:lnTo>
                  <a:pt x="956419" y="908823"/>
                </a:lnTo>
                <a:lnTo>
                  <a:pt x="957085" y="907777"/>
                </a:lnTo>
                <a:lnTo>
                  <a:pt x="957085" y="906540"/>
                </a:lnTo>
                <a:lnTo>
                  <a:pt x="956514" y="905684"/>
                </a:lnTo>
                <a:lnTo>
                  <a:pt x="955181" y="905684"/>
                </a:lnTo>
                <a:lnTo>
                  <a:pt x="952992" y="906540"/>
                </a:lnTo>
                <a:lnTo>
                  <a:pt x="952135" y="905970"/>
                </a:lnTo>
                <a:lnTo>
                  <a:pt x="952135" y="905114"/>
                </a:lnTo>
                <a:lnTo>
                  <a:pt x="952801" y="904258"/>
                </a:lnTo>
                <a:lnTo>
                  <a:pt x="952801" y="903497"/>
                </a:lnTo>
                <a:lnTo>
                  <a:pt x="954515" y="903497"/>
                </a:lnTo>
                <a:lnTo>
                  <a:pt x="955562" y="903497"/>
                </a:lnTo>
                <a:lnTo>
                  <a:pt x="956419" y="903497"/>
                </a:lnTo>
                <a:lnTo>
                  <a:pt x="956419" y="902165"/>
                </a:lnTo>
                <a:lnTo>
                  <a:pt x="956419" y="901690"/>
                </a:lnTo>
                <a:lnTo>
                  <a:pt x="957656" y="901690"/>
                </a:lnTo>
                <a:lnTo>
                  <a:pt x="958227" y="901214"/>
                </a:lnTo>
                <a:lnTo>
                  <a:pt x="958227" y="900168"/>
                </a:lnTo>
                <a:lnTo>
                  <a:pt x="958227" y="898646"/>
                </a:lnTo>
                <a:lnTo>
                  <a:pt x="957275" y="898646"/>
                </a:lnTo>
                <a:lnTo>
                  <a:pt x="957275" y="897790"/>
                </a:lnTo>
                <a:lnTo>
                  <a:pt x="957847" y="897029"/>
                </a:lnTo>
                <a:lnTo>
                  <a:pt x="958513" y="896458"/>
                </a:lnTo>
                <a:lnTo>
                  <a:pt x="958989" y="896458"/>
                </a:lnTo>
                <a:lnTo>
                  <a:pt x="958989" y="895983"/>
                </a:lnTo>
                <a:lnTo>
                  <a:pt x="958989" y="889515"/>
                </a:lnTo>
                <a:lnTo>
                  <a:pt x="958418" y="883523"/>
                </a:lnTo>
                <a:lnTo>
                  <a:pt x="958989" y="877435"/>
                </a:lnTo>
                <a:lnTo>
                  <a:pt x="958989" y="874296"/>
                </a:lnTo>
                <a:lnTo>
                  <a:pt x="958989" y="873440"/>
                </a:lnTo>
                <a:lnTo>
                  <a:pt x="960036" y="872489"/>
                </a:lnTo>
                <a:lnTo>
                  <a:pt x="964510" y="865926"/>
                </a:lnTo>
                <a:lnTo>
                  <a:pt x="965557" y="863739"/>
                </a:lnTo>
                <a:lnTo>
                  <a:pt x="966224" y="862597"/>
                </a:lnTo>
                <a:lnTo>
                  <a:pt x="968033" y="860885"/>
                </a:lnTo>
                <a:lnTo>
                  <a:pt x="968509" y="860124"/>
                </a:lnTo>
                <a:lnTo>
                  <a:pt x="968509" y="859458"/>
                </a:lnTo>
                <a:lnTo>
                  <a:pt x="968509" y="857841"/>
                </a:lnTo>
                <a:lnTo>
                  <a:pt x="968509" y="857176"/>
                </a:lnTo>
                <a:lnTo>
                  <a:pt x="968033" y="855083"/>
                </a:lnTo>
                <a:close/>
                <a:moveTo>
                  <a:pt x="750032" y="778611"/>
                </a:moveTo>
                <a:lnTo>
                  <a:pt x="749556" y="778611"/>
                </a:lnTo>
                <a:lnTo>
                  <a:pt x="749556" y="779181"/>
                </a:lnTo>
                <a:lnTo>
                  <a:pt x="747937" y="779181"/>
                </a:lnTo>
                <a:lnTo>
                  <a:pt x="747937" y="779181"/>
                </a:lnTo>
                <a:lnTo>
                  <a:pt x="747366" y="779181"/>
                </a:lnTo>
                <a:lnTo>
                  <a:pt x="745462" y="779181"/>
                </a:lnTo>
                <a:lnTo>
                  <a:pt x="744796" y="779181"/>
                </a:lnTo>
                <a:lnTo>
                  <a:pt x="744796" y="779657"/>
                </a:lnTo>
                <a:lnTo>
                  <a:pt x="746414" y="780513"/>
                </a:lnTo>
                <a:lnTo>
                  <a:pt x="747176" y="780513"/>
                </a:lnTo>
                <a:lnTo>
                  <a:pt x="748128" y="780513"/>
                </a:lnTo>
                <a:lnTo>
                  <a:pt x="749080" y="780513"/>
                </a:lnTo>
                <a:lnTo>
                  <a:pt x="750507" y="779847"/>
                </a:lnTo>
                <a:lnTo>
                  <a:pt x="750507" y="779181"/>
                </a:lnTo>
                <a:close/>
                <a:moveTo>
                  <a:pt x="256816" y="505346"/>
                </a:moveTo>
                <a:lnTo>
                  <a:pt x="255959" y="504394"/>
                </a:lnTo>
                <a:lnTo>
                  <a:pt x="255007" y="504394"/>
                </a:lnTo>
                <a:lnTo>
                  <a:pt x="254150" y="504394"/>
                </a:lnTo>
                <a:lnTo>
                  <a:pt x="253484" y="504394"/>
                </a:lnTo>
                <a:lnTo>
                  <a:pt x="251866" y="502682"/>
                </a:lnTo>
                <a:lnTo>
                  <a:pt x="249866" y="500970"/>
                </a:lnTo>
                <a:lnTo>
                  <a:pt x="247582" y="499829"/>
                </a:lnTo>
                <a:lnTo>
                  <a:pt x="245583" y="499829"/>
                </a:lnTo>
                <a:lnTo>
                  <a:pt x="247011" y="503063"/>
                </a:lnTo>
                <a:lnTo>
                  <a:pt x="247772" y="505346"/>
                </a:lnTo>
                <a:lnTo>
                  <a:pt x="247772" y="506297"/>
                </a:lnTo>
                <a:lnTo>
                  <a:pt x="247772" y="507153"/>
                </a:lnTo>
                <a:lnTo>
                  <a:pt x="248914" y="508960"/>
                </a:lnTo>
                <a:lnTo>
                  <a:pt x="250247" y="510672"/>
                </a:lnTo>
                <a:lnTo>
                  <a:pt x="251675" y="511623"/>
                </a:lnTo>
                <a:lnTo>
                  <a:pt x="255578" y="515998"/>
                </a:lnTo>
                <a:lnTo>
                  <a:pt x="256245" y="517330"/>
                </a:lnTo>
                <a:lnTo>
                  <a:pt x="256816" y="518567"/>
                </a:lnTo>
                <a:lnTo>
                  <a:pt x="257768" y="521896"/>
                </a:lnTo>
                <a:lnTo>
                  <a:pt x="258910" y="522371"/>
                </a:lnTo>
                <a:lnTo>
                  <a:pt x="259862" y="520945"/>
                </a:lnTo>
                <a:lnTo>
                  <a:pt x="260624" y="518472"/>
                </a:lnTo>
                <a:lnTo>
                  <a:pt x="261100" y="514382"/>
                </a:lnTo>
                <a:lnTo>
                  <a:pt x="261100" y="513621"/>
                </a:lnTo>
                <a:lnTo>
                  <a:pt x="260624" y="512765"/>
                </a:lnTo>
                <a:lnTo>
                  <a:pt x="258720" y="511623"/>
                </a:lnTo>
                <a:lnTo>
                  <a:pt x="258054" y="510957"/>
                </a:lnTo>
                <a:lnTo>
                  <a:pt x="258054" y="510197"/>
                </a:lnTo>
                <a:lnTo>
                  <a:pt x="258054" y="509531"/>
                </a:lnTo>
                <a:lnTo>
                  <a:pt x="257387" y="508770"/>
                </a:lnTo>
                <a:lnTo>
                  <a:pt x="257387" y="506867"/>
                </a:lnTo>
                <a:close/>
                <a:moveTo>
                  <a:pt x="241013" y="482043"/>
                </a:moveTo>
                <a:lnTo>
                  <a:pt x="241013" y="481472"/>
                </a:lnTo>
                <a:lnTo>
                  <a:pt x="241013" y="480901"/>
                </a:lnTo>
                <a:lnTo>
                  <a:pt x="241013" y="480330"/>
                </a:lnTo>
                <a:lnTo>
                  <a:pt x="241013" y="480330"/>
                </a:lnTo>
                <a:lnTo>
                  <a:pt x="239776" y="480330"/>
                </a:lnTo>
                <a:lnTo>
                  <a:pt x="235968" y="481282"/>
                </a:lnTo>
                <a:lnTo>
                  <a:pt x="235968" y="481852"/>
                </a:lnTo>
                <a:lnTo>
                  <a:pt x="236729" y="482423"/>
                </a:lnTo>
                <a:lnTo>
                  <a:pt x="239395" y="485467"/>
                </a:lnTo>
                <a:lnTo>
                  <a:pt x="240347" y="485467"/>
                </a:lnTo>
                <a:lnTo>
                  <a:pt x="243393" y="484325"/>
                </a:lnTo>
                <a:lnTo>
                  <a:pt x="249771" y="488415"/>
                </a:lnTo>
                <a:lnTo>
                  <a:pt x="252818" y="488986"/>
                </a:lnTo>
                <a:lnTo>
                  <a:pt x="252818" y="488986"/>
                </a:lnTo>
                <a:lnTo>
                  <a:pt x="252818" y="488986"/>
                </a:lnTo>
                <a:lnTo>
                  <a:pt x="253579" y="488986"/>
                </a:lnTo>
                <a:lnTo>
                  <a:pt x="254626" y="488986"/>
                </a:lnTo>
                <a:lnTo>
                  <a:pt x="253865" y="487274"/>
                </a:lnTo>
                <a:lnTo>
                  <a:pt x="252627" y="485752"/>
                </a:lnTo>
                <a:lnTo>
                  <a:pt x="251104" y="484801"/>
                </a:lnTo>
                <a:lnTo>
                  <a:pt x="244440" y="483659"/>
                </a:lnTo>
                <a:lnTo>
                  <a:pt x="243298" y="483184"/>
                </a:lnTo>
                <a:lnTo>
                  <a:pt x="243298" y="482423"/>
                </a:lnTo>
                <a:lnTo>
                  <a:pt x="244250" y="482423"/>
                </a:lnTo>
                <a:lnTo>
                  <a:pt x="244250" y="481852"/>
                </a:lnTo>
                <a:lnTo>
                  <a:pt x="242632" y="481852"/>
                </a:lnTo>
                <a:lnTo>
                  <a:pt x="240823" y="482708"/>
                </a:lnTo>
                <a:lnTo>
                  <a:pt x="239014" y="482708"/>
                </a:lnTo>
                <a:lnTo>
                  <a:pt x="237872" y="480711"/>
                </a:lnTo>
                <a:lnTo>
                  <a:pt x="238538" y="480711"/>
                </a:lnTo>
                <a:close/>
                <a:moveTo>
                  <a:pt x="186656" y="436007"/>
                </a:moveTo>
                <a:lnTo>
                  <a:pt x="184085" y="434961"/>
                </a:lnTo>
                <a:lnTo>
                  <a:pt x="182753" y="434961"/>
                </a:lnTo>
                <a:lnTo>
                  <a:pt x="181515" y="434961"/>
                </a:lnTo>
                <a:lnTo>
                  <a:pt x="181039" y="435912"/>
                </a:lnTo>
                <a:lnTo>
                  <a:pt x="181801" y="437624"/>
                </a:lnTo>
                <a:lnTo>
                  <a:pt x="187036" y="437624"/>
                </a:lnTo>
                <a:lnTo>
                  <a:pt x="188560" y="438195"/>
                </a:lnTo>
                <a:lnTo>
                  <a:pt x="187798" y="436958"/>
                </a:lnTo>
                <a:close/>
                <a:moveTo>
                  <a:pt x="196747" y="413179"/>
                </a:moveTo>
                <a:lnTo>
                  <a:pt x="195985" y="412514"/>
                </a:lnTo>
                <a:lnTo>
                  <a:pt x="193796" y="411277"/>
                </a:lnTo>
                <a:lnTo>
                  <a:pt x="193129" y="410516"/>
                </a:lnTo>
                <a:lnTo>
                  <a:pt x="193129" y="409185"/>
                </a:lnTo>
                <a:lnTo>
                  <a:pt x="193129" y="407853"/>
                </a:lnTo>
                <a:lnTo>
                  <a:pt x="193129" y="406807"/>
                </a:lnTo>
                <a:lnTo>
                  <a:pt x="191701" y="405951"/>
                </a:lnTo>
                <a:lnTo>
                  <a:pt x="190559" y="405951"/>
                </a:lnTo>
                <a:lnTo>
                  <a:pt x="186751" y="405951"/>
                </a:lnTo>
                <a:lnTo>
                  <a:pt x="187893" y="407377"/>
                </a:lnTo>
                <a:lnTo>
                  <a:pt x="188940" y="411087"/>
                </a:lnTo>
                <a:lnTo>
                  <a:pt x="189988" y="412514"/>
                </a:lnTo>
                <a:lnTo>
                  <a:pt x="191796" y="411657"/>
                </a:lnTo>
                <a:lnTo>
                  <a:pt x="193415" y="412799"/>
                </a:lnTo>
                <a:lnTo>
                  <a:pt x="194843" y="414986"/>
                </a:lnTo>
                <a:lnTo>
                  <a:pt x="195795" y="417174"/>
                </a:lnTo>
                <a:lnTo>
                  <a:pt x="196842" y="417840"/>
                </a:lnTo>
                <a:lnTo>
                  <a:pt x="196842" y="416508"/>
                </a:lnTo>
                <a:lnTo>
                  <a:pt x="196842" y="414606"/>
                </a:lnTo>
                <a:close/>
                <a:moveTo>
                  <a:pt x="133536" y="377511"/>
                </a:moveTo>
                <a:lnTo>
                  <a:pt x="132774" y="377511"/>
                </a:lnTo>
                <a:lnTo>
                  <a:pt x="130490" y="375133"/>
                </a:lnTo>
                <a:lnTo>
                  <a:pt x="130490" y="375133"/>
                </a:lnTo>
                <a:lnTo>
                  <a:pt x="128871" y="373897"/>
                </a:lnTo>
                <a:lnTo>
                  <a:pt x="125920" y="372280"/>
                </a:lnTo>
                <a:lnTo>
                  <a:pt x="125063" y="372280"/>
                </a:lnTo>
                <a:lnTo>
                  <a:pt x="124492" y="371709"/>
                </a:lnTo>
                <a:lnTo>
                  <a:pt x="124016" y="371709"/>
                </a:lnTo>
                <a:lnTo>
                  <a:pt x="124016" y="372280"/>
                </a:lnTo>
                <a:lnTo>
                  <a:pt x="123445" y="372851"/>
                </a:lnTo>
                <a:lnTo>
                  <a:pt x="123445" y="374182"/>
                </a:lnTo>
                <a:lnTo>
                  <a:pt x="124111" y="375799"/>
                </a:lnTo>
                <a:lnTo>
                  <a:pt x="124682" y="377416"/>
                </a:lnTo>
                <a:lnTo>
                  <a:pt x="124682" y="378938"/>
                </a:lnTo>
                <a:lnTo>
                  <a:pt x="125825" y="379699"/>
                </a:lnTo>
                <a:lnTo>
                  <a:pt x="129252" y="380745"/>
                </a:lnTo>
                <a:lnTo>
                  <a:pt x="134392" y="381221"/>
                </a:lnTo>
                <a:lnTo>
                  <a:pt x="136201" y="380745"/>
                </a:lnTo>
                <a:lnTo>
                  <a:pt x="136201" y="378938"/>
                </a:lnTo>
                <a:lnTo>
                  <a:pt x="135535" y="378177"/>
                </a:lnTo>
                <a:close/>
                <a:moveTo>
                  <a:pt x="5401" y="265561"/>
                </a:moveTo>
                <a:lnTo>
                  <a:pt x="5401" y="265086"/>
                </a:lnTo>
                <a:lnTo>
                  <a:pt x="4163" y="264420"/>
                </a:lnTo>
                <a:lnTo>
                  <a:pt x="2640" y="264895"/>
                </a:lnTo>
                <a:lnTo>
                  <a:pt x="-121" y="266417"/>
                </a:lnTo>
                <a:lnTo>
                  <a:pt x="-121" y="267083"/>
                </a:lnTo>
                <a:lnTo>
                  <a:pt x="1593" y="266607"/>
                </a:lnTo>
                <a:lnTo>
                  <a:pt x="2259" y="266607"/>
                </a:lnTo>
                <a:lnTo>
                  <a:pt x="2259" y="267558"/>
                </a:lnTo>
                <a:lnTo>
                  <a:pt x="1307" y="267558"/>
                </a:lnTo>
                <a:lnTo>
                  <a:pt x="1307" y="268319"/>
                </a:lnTo>
                <a:lnTo>
                  <a:pt x="2450" y="268319"/>
                </a:lnTo>
                <a:lnTo>
                  <a:pt x="5877" y="266512"/>
                </a:lnTo>
                <a:lnTo>
                  <a:pt x="5877" y="265561"/>
                </a:lnTo>
                <a:lnTo>
                  <a:pt x="5877" y="265561"/>
                </a:lnTo>
                <a:close/>
                <a:moveTo>
                  <a:pt x="871693" y="215245"/>
                </a:moveTo>
                <a:lnTo>
                  <a:pt x="861222" y="209633"/>
                </a:lnTo>
                <a:lnTo>
                  <a:pt x="859984" y="209633"/>
                </a:lnTo>
                <a:lnTo>
                  <a:pt x="856271" y="209633"/>
                </a:lnTo>
                <a:lnTo>
                  <a:pt x="850750" y="208017"/>
                </a:lnTo>
                <a:lnTo>
                  <a:pt x="849988" y="208017"/>
                </a:lnTo>
                <a:lnTo>
                  <a:pt x="848465" y="208873"/>
                </a:lnTo>
                <a:lnTo>
                  <a:pt x="847704" y="208873"/>
                </a:lnTo>
                <a:lnTo>
                  <a:pt x="847037" y="208873"/>
                </a:lnTo>
                <a:lnTo>
                  <a:pt x="845609" y="208397"/>
                </a:lnTo>
                <a:lnTo>
                  <a:pt x="844943" y="208397"/>
                </a:lnTo>
                <a:lnTo>
                  <a:pt x="844086" y="208397"/>
                </a:lnTo>
                <a:lnTo>
                  <a:pt x="843325" y="208397"/>
                </a:lnTo>
                <a:lnTo>
                  <a:pt x="842563" y="208397"/>
                </a:lnTo>
                <a:lnTo>
                  <a:pt x="842563" y="208397"/>
                </a:lnTo>
                <a:lnTo>
                  <a:pt x="841897" y="208397"/>
                </a:lnTo>
                <a:lnTo>
                  <a:pt x="841325" y="207921"/>
                </a:lnTo>
                <a:lnTo>
                  <a:pt x="840659" y="206590"/>
                </a:lnTo>
                <a:lnTo>
                  <a:pt x="840183" y="206019"/>
                </a:lnTo>
                <a:lnTo>
                  <a:pt x="838660" y="205258"/>
                </a:lnTo>
                <a:lnTo>
                  <a:pt x="835804" y="204688"/>
                </a:lnTo>
                <a:lnTo>
                  <a:pt x="834376" y="203832"/>
                </a:lnTo>
                <a:lnTo>
                  <a:pt x="833519" y="202690"/>
                </a:lnTo>
                <a:lnTo>
                  <a:pt x="831996" y="200312"/>
                </a:lnTo>
                <a:lnTo>
                  <a:pt x="831044" y="199361"/>
                </a:lnTo>
                <a:lnTo>
                  <a:pt x="831044" y="199361"/>
                </a:lnTo>
                <a:lnTo>
                  <a:pt x="831044" y="199361"/>
                </a:lnTo>
                <a:lnTo>
                  <a:pt x="831520" y="199361"/>
                </a:lnTo>
                <a:lnTo>
                  <a:pt x="831520" y="197934"/>
                </a:lnTo>
                <a:lnTo>
                  <a:pt x="830283" y="197934"/>
                </a:lnTo>
                <a:lnTo>
                  <a:pt x="827427" y="197934"/>
                </a:lnTo>
                <a:lnTo>
                  <a:pt x="827427" y="196793"/>
                </a:lnTo>
                <a:lnTo>
                  <a:pt x="826189" y="196793"/>
                </a:lnTo>
                <a:lnTo>
                  <a:pt x="824856" y="196793"/>
                </a:lnTo>
                <a:lnTo>
                  <a:pt x="824856" y="196793"/>
                </a:lnTo>
                <a:lnTo>
                  <a:pt x="823714" y="197459"/>
                </a:lnTo>
                <a:lnTo>
                  <a:pt x="823714" y="197934"/>
                </a:lnTo>
                <a:lnTo>
                  <a:pt x="823238" y="199456"/>
                </a:lnTo>
                <a:lnTo>
                  <a:pt x="823238" y="199456"/>
                </a:lnTo>
                <a:lnTo>
                  <a:pt x="822762" y="199456"/>
                </a:lnTo>
                <a:lnTo>
                  <a:pt x="821429" y="199456"/>
                </a:lnTo>
                <a:lnTo>
                  <a:pt x="820858" y="199456"/>
                </a:lnTo>
                <a:lnTo>
                  <a:pt x="820382" y="199932"/>
                </a:lnTo>
                <a:lnTo>
                  <a:pt x="819716" y="201358"/>
                </a:lnTo>
                <a:lnTo>
                  <a:pt x="819716" y="201358"/>
                </a:lnTo>
                <a:lnTo>
                  <a:pt x="819716" y="201358"/>
                </a:lnTo>
                <a:lnTo>
                  <a:pt x="817907" y="200502"/>
                </a:lnTo>
                <a:lnTo>
                  <a:pt x="812195" y="200502"/>
                </a:lnTo>
                <a:lnTo>
                  <a:pt x="811148" y="200502"/>
                </a:lnTo>
                <a:lnTo>
                  <a:pt x="810196" y="199932"/>
                </a:lnTo>
                <a:lnTo>
                  <a:pt x="807626" y="198125"/>
                </a:lnTo>
                <a:lnTo>
                  <a:pt x="807626" y="198125"/>
                </a:lnTo>
                <a:lnTo>
                  <a:pt x="805055" y="198981"/>
                </a:lnTo>
                <a:lnTo>
                  <a:pt x="805055" y="199551"/>
                </a:lnTo>
                <a:lnTo>
                  <a:pt x="805055" y="200122"/>
                </a:lnTo>
                <a:lnTo>
                  <a:pt x="805055" y="200598"/>
                </a:lnTo>
                <a:lnTo>
                  <a:pt x="802961" y="201929"/>
                </a:lnTo>
                <a:lnTo>
                  <a:pt x="801533" y="200693"/>
                </a:lnTo>
                <a:lnTo>
                  <a:pt x="800771" y="198029"/>
                </a:lnTo>
                <a:lnTo>
                  <a:pt x="800771" y="194415"/>
                </a:lnTo>
                <a:lnTo>
                  <a:pt x="799344" y="194415"/>
                </a:lnTo>
                <a:lnTo>
                  <a:pt x="795155" y="192132"/>
                </a:lnTo>
                <a:lnTo>
                  <a:pt x="794489" y="192132"/>
                </a:lnTo>
                <a:lnTo>
                  <a:pt x="792489" y="192132"/>
                </a:lnTo>
                <a:lnTo>
                  <a:pt x="789729" y="191466"/>
                </a:lnTo>
                <a:lnTo>
                  <a:pt x="789157" y="191466"/>
                </a:lnTo>
                <a:lnTo>
                  <a:pt x="789157" y="192893"/>
                </a:lnTo>
                <a:lnTo>
                  <a:pt x="789157" y="194510"/>
                </a:lnTo>
                <a:lnTo>
                  <a:pt x="789157" y="196127"/>
                </a:lnTo>
                <a:lnTo>
                  <a:pt x="788015" y="197649"/>
                </a:lnTo>
                <a:lnTo>
                  <a:pt x="787254" y="197649"/>
                </a:lnTo>
                <a:lnTo>
                  <a:pt x="784683" y="196698"/>
                </a:lnTo>
                <a:lnTo>
                  <a:pt x="781732" y="196698"/>
                </a:lnTo>
                <a:lnTo>
                  <a:pt x="780971" y="196698"/>
                </a:lnTo>
                <a:lnTo>
                  <a:pt x="780114" y="195366"/>
                </a:lnTo>
                <a:lnTo>
                  <a:pt x="780114" y="194130"/>
                </a:lnTo>
                <a:lnTo>
                  <a:pt x="780114" y="192798"/>
                </a:lnTo>
                <a:lnTo>
                  <a:pt x="780114" y="191181"/>
                </a:lnTo>
                <a:lnTo>
                  <a:pt x="780114" y="191181"/>
                </a:lnTo>
                <a:lnTo>
                  <a:pt x="779257" y="191752"/>
                </a:lnTo>
                <a:lnTo>
                  <a:pt x="779257" y="191752"/>
                </a:lnTo>
                <a:lnTo>
                  <a:pt x="779257" y="191752"/>
                </a:lnTo>
                <a:lnTo>
                  <a:pt x="779257" y="190991"/>
                </a:lnTo>
                <a:lnTo>
                  <a:pt x="779257" y="190991"/>
                </a:lnTo>
                <a:lnTo>
                  <a:pt x="779257" y="190515"/>
                </a:lnTo>
                <a:lnTo>
                  <a:pt x="778781" y="188613"/>
                </a:lnTo>
                <a:lnTo>
                  <a:pt x="778781" y="188613"/>
                </a:lnTo>
                <a:lnTo>
                  <a:pt x="777829" y="188613"/>
                </a:lnTo>
                <a:lnTo>
                  <a:pt x="777829" y="188613"/>
                </a:lnTo>
                <a:lnTo>
                  <a:pt x="777829" y="186806"/>
                </a:lnTo>
                <a:lnTo>
                  <a:pt x="773450" y="182526"/>
                </a:lnTo>
                <a:lnTo>
                  <a:pt x="772403" y="181194"/>
                </a:lnTo>
                <a:lnTo>
                  <a:pt x="771927" y="180053"/>
                </a:lnTo>
                <a:lnTo>
                  <a:pt x="771927" y="179102"/>
                </a:lnTo>
                <a:lnTo>
                  <a:pt x="773069" y="179102"/>
                </a:lnTo>
                <a:lnTo>
                  <a:pt x="773069" y="178341"/>
                </a:lnTo>
                <a:lnTo>
                  <a:pt x="773069" y="177770"/>
                </a:lnTo>
                <a:lnTo>
                  <a:pt x="769832" y="174346"/>
                </a:lnTo>
                <a:lnTo>
                  <a:pt x="769832" y="173680"/>
                </a:lnTo>
                <a:lnTo>
                  <a:pt x="769832" y="173680"/>
                </a:lnTo>
                <a:lnTo>
                  <a:pt x="769832" y="173109"/>
                </a:lnTo>
                <a:lnTo>
                  <a:pt x="769832" y="172349"/>
                </a:lnTo>
                <a:lnTo>
                  <a:pt x="769832" y="171492"/>
                </a:lnTo>
                <a:lnTo>
                  <a:pt x="768690" y="170351"/>
                </a:lnTo>
                <a:lnTo>
                  <a:pt x="762598" y="167307"/>
                </a:lnTo>
                <a:lnTo>
                  <a:pt x="761836" y="167307"/>
                </a:lnTo>
                <a:lnTo>
                  <a:pt x="761360" y="167307"/>
                </a:lnTo>
                <a:lnTo>
                  <a:pt x="760122" y="168163"/>
                </a:lnTo>
                <a:lnTo>
                  <a:pt x="759361" y="168163"/>
                </a:lnTo>
                <a:lnTo>
                  <a:pt x="757457" y="168163"/>
                </a:lnTo>
                <a:lnTo>
                  <a:pt x="755743" y="167212"/>
                </a:lnTo>
                <a:lnTo>
                  <a:pt x="752602" y="164834"/>
                </a:lnTo>
                <a:lnTo>
                  <a:pt x="752602" y="164834"/>
                </a:lnTo>
                <a:lnTo>
                  <a:pt x="750793" y="164073"/>
                </a:lnTo>
                <a:lnTo>
                  <a:pt x="748889" y="164073"/>
                </a:lnTo>
                <a:lnTo>
                  <a:pt x="745081" y="164549"/>
                </a:lnTo>
                <a:lnTo>
                  <a:pt x="745557" y="165405"/>
                </a:lnTo>
                <a:lnTo>
                  <a:pt x="743653" y="165405"/>
                </a:lnTo>
                <a:lnTo>
                  <a:pt x="743653" y="165405"/>
                </a:lnTo>
                <a:lnTo>
                  <a:pt x="743653" y="166071"/>
                </a:lnTo>
                <a:lnTo>
                  <a:pt x="743653" y="166737"/>
                </a:lnTo>
                <a:lnTo>
                  <a:pt x="743653" y="166737"/>
                </a:lnTo>
                <a:lnTo>
                  <a:pt x="742892" y="166737"/>
                </a:lnTo>
                <a:lnTo>
                  <a:pt x="742225" y="167783"/>
                </a:lnTo>
                <a:lnTo>
                  <a:pt x="741273" y="167783"/>
                </a:lnTo>
                <a:lnTo>
                  <a:pt x="735657" y="167783"/>
                </a:lnTo>
                <a:lnTo>
                  <a:pt x="734514" y="167783"/>
                </a:lnTo>
                <a:lnTo>
                  <a:pt x="733562" y="164930"/>
                </a:lnTo>
                <a:lnTo>
                  <a:pt x="732325" y="163598"/>
                </a:lnTo>
                <a:lnTo>
                  <a:pt x="728136" y="162647"/>
                </a:lnTo>
                <a:lnTo>
                  <a:pt x="726518" y="161886"/>
                </a:lnTo>
                <a:lnTo>
                  <a:pt x="725376" y="160745"/>
                </a:lnTo>
                <a:lnTo>
                  <a:pt x="723281" y="157986"/>
                </a:lnTo>
                <a:lnTo>
                  <a:pt x="719378" y="157986"/>
                </a:lnTo>
                <a:lnTo>
                  <a:pt x="717950" y="157035"/>
                </a:lnTo>
                <a:lnTo>
                  <a:pt x="717189" y="157035"/>
                </a:lnTo>
                <a:lnTo>
                  <a:pt x="716522" y="157035"/>
                </a:lnTo>
                <a:lnTo>
                  <a:pt x="715665" y="158176"/>
                </a:lnTo>
                <a:lnTo>
                  <a:pt x="714809" y="158176"/>
                </a:lnTo>
                <a:lnTo>
                  <a:pt x="713381" y="158176"/>
                </a:lnTo>
                <a:lnTo>
                  <a:pt x="711953" y="157511"/>
                </a:lnTo>
                <a:lnTo>
                  <a:pt x="710525" y="157511"/>
                </a:lnTo>
                <a:lnTo>
                  <a:pt x="708811" y="158367"/>
                </a:lnTo>
                <a:lnTo>
                  <a:pt x="708050" y="159413"/>
                </a:lnTo>
                <a:lnTo>
                  <a:pt x="708050" y="160935"/>
                </a:lnTo>
                <a:lnTo>
                  <a:pt x="708050" y="160935"/>
                </a:lnTo>
                <a:lnTo>
                  <a:pt x="706526" y="160935"/>
                </a:lnTo>
                <a:lnTo>
                  <a:pt x="704432" y="159983"/>
                </a:lnTo>
                <a:lnTo>
                  <a:pt x="703195" y="160554"/>
                </a:lnTo>
                <a:lnTo>
                  <a:pt x="701576" y="161791"/>
                </a:lnTo>
                <a:lnTo>
                  <a:pt x="699863" y="162837"/>
                </a:lnTo>
                <a:lnTo>
                  <a:pt x="698435" y="162837"/>
                </a:lnTo>
                <a:lnTo>
                  <a:pt x="698435" y="161886"/>
                </a:lnTo>
                <a:lnTo>
                  <a:pt x="698435" y="160935"/>
                </a:lnTo>
                <a:lnTo>
                  <a:pt x="698435" y="159983"/>
                </a:lnTo>
                <a:lnTo>
                  <a:pt x="698435" y="158937"/>
                </a:lnTo>
                <a:lnTo>
                  <a:pt x="698435" y="157986"/>
                </a:lnTo>
                <a:lnTo>
                  <a:pt x="695293" y="152279"/>
                </a:lnTo>
                <a:lnTo>
                  <a:pt x="694532" y="151613"/>
                </a:lnTo>
                <a:lnTo>
                  <a:pt x="694056" y="151138"/>
                </a:lnTo>
                <a:lnTo>
                  <a:pt x="691961" y="150377"/>
                </a:lnTo>
                <a:lnTo>
                  <a:pt x="691200" y="149901"/>
                </a:lnTo>
                <a:lnTo>
                  <a:pt x="691200" y="149901"/>
                </a:lnTo>
                <a:lnTo>
                  <a:pt x="691200" y="149901"/>
                </a:lnTo>
                <a:lnTo>
                  <a:pt x="691200" y="150472"/>
                </a:lnTo>
                <a:lnTo>
                  <a:pt x="691200" y="151043"/>
                </a:lnTo>
                <a:lnTo>
                  <a:pt x="690724" y="151043"/>
                </a:lnTo>
                <a:lnTo>
                  <a:pt x="689581" y="151043"/>
                </a:lnTo>
                <a:lnTo>
                  <a:pt x="689581" y="151043"/>
                </a:lnTo>
                <a:lnTo>
                  <a:pt x="689581" y="150091"/>
                </a:lnTo>
                <a:lnTo>
                  <a:pt x="689581" y="148665"/>
                </a:lnTo>
                <a:lnTo>
                  <a:pt x="689581" y="148665"/>
                </a:lnTo>
                <a:lnTo>
                  <a:pt x="689581" y="148665"/>
                </a:lnTo>
                <a:lnTo>
                  <a:pt x="689581" y="147143"/>
                </a:lnTo>
                <a:lnTo>
                  <a:pt x="688249" y="145621"/>
                </a:lnTo>
                <a:lnTo>
                  <a:pt x="686916" y="144290"/>
                </a:lnTo>
                <a:lnTo>
                  <a:pt x="685488" y="144290"/>
                </a:lnTo>
                <a:lnTo>
                  <a:pt x="682442" y="145146"/>
                </a:lnTo>
                <a:lnTo>
                  <a:pt x="680918" y="144670"/>
                </a:lnTo>
                <a:lnTo>
                  <a:pt x="679776" y="143814"/>
                </a:lnTo>
                <a:lnTo>
                  <a:pt x="678824" y="142863"/>
                </a:lnTo>
                <a:lnTo>
                  <a:pt x="675968" y="138773"/>
                </a:lnTo>
                <a:lnTo>
                  <a:pt x="675207" y="138012"/>
                </a:lnTo>
                <a:lnTo>
                  <a:pt x="672827" y="137346"/>
                </a:lnTo>
                <a:lnTo>
                  <a:pt x="671494" y="136585"/>
                </a:lnTo>
                <a:lnTo>
                  <a:pt x="669019" y="134207"/>
                </a:lnTo>
                <a:lnTo>
                  <a:pt x="667877" y="133542"/>
                </a:lnTo>
                <a:lnTo>
                  <a:pt x="666449" y="133542"/>
                </a:lnTo>
                <a:lnTo>
                  <a:pt x="663593" y="134588"/>
                </a:lnTo>
                <a:lnTo>
                  <a:pt x="662165" y="134588"/>
                </a:lnTo>
                <a:lnTo>
                  <a:pt x="660451" y="134588"/>
                </a:lnTo>
                <a:lnTo>
                  <a:pt x="659785" y="133827"/>
                </a:lnTo>
                <a:lnTo>
                  <a:pt x="659785" y="130022"/>
                </a:lnTo>
                <a:lnTo>
                  <a:pt x="659785" y="129356"/>
                </a:lnTo>
                <a:lnTo>
                  <a:pt x="659119" y="128310"/>
                </a:lnTo>
                <a:lnTo>
                  <a:pt x="659119" y="127169"/>
                </a:lnTo>
                <a:lnTo>
                  <a:pt x="659690" y="126503"/>
                </a:lnTo>
                <a:lnTo>
                  <a:pt x="659690" y="125932"/>
                </a:lnTo>
                <a:lnTo>
                  <a:pt x="659690" y="124696"/>
                </a:lnTo>
                <a:lnTo>
                  <a:pt x="659690" y="123840"/>
                </a:lnTo>
                <a:lnTo>
                  <a:pt x="659690" y="121652"/>
                </a:lnTo>
                <a:lnTo>
                  <a:pt x="658642" y="119750"/>
                </a:lnTo>
                <a:lnTo>
                  <a:pt x="655596" y="118514"/>
                </a:lnTo>
                <a:lnTo>
                  <a:pt x="654644" y="117087"/>
                </a:lnTo>
                <a:lnTo>
                  <a:pt x="654644" y="115470"/>
                </a:lnTo>
                <a:lnTo>
                  <a:pt x="657215" y="109097"/>
                </a:lnTo>
                <a:lnTo>
                  <a:pt x="657215" y="108051"/>
                </a:lnTo>
                <a:lnTo>
                  <a:pt x="657215" y="107195"/>
                </a:lnTo>
                <a:lnTo>
                  <a:pt x="657215" y="106244"/>
                </a:lnTo>
                <a:lnTo>
                  <a:pt x="658452" y="103485"/>
                </a:lnTo>
                <a:lnTo>
                  <a:pt x="658928" y="103485"/>
                </a:lnTo>
                <a:lnTo>
                  <a:pt x="659594" y="104246"/>
                </a:lnTo>
                <a:lnTo>
                  <a:pt x="659594" y="102534"/>
                </a:lnTo>
                <a:lnTo>
                  <a:pt x="659594" y="100347"/>
                </a:lnTo>
                <a:lnTo>
                  <a:pt x="659594" y="98539"/>
                </a:lnTo>
                <a:lnTo>
                  <a:pt x="659023" y="97778"/>
                </a:lnTo>
                <a:lnTo>
                  <a:pt x="656929" y="98254"/>
                </a:lnTo>
                <a:lnTo>
                  <a:pt x="656167" y="98254"/>
                </a:lnTo>
                <a:lnTo>
                  <a:pt x="656167" y="96732"/>
                </a:lnTo>
                <a:lnTo>
                  <a:pt x="654359" y="97588"/>
                </a:lnTo>
                <a:lnTo>
                  <a:pt x="647409" y="104722"/>
                </a:lnTo>
                <a:lnTo>
                  <a:pt x="647409" y="105483"/>
                </a:lnTo>
                <a:lnTo>
                  <a:pt x="647409" y="106529"/>
                </a:lnTo>
                <a:lnTo>
                  <a:pt x="647409" y="107100"/>
                </a:lnTo>
                <a:lnTo>
                  <a:pt x="647409" y="107670"/>
                </a:lnTo>
                <a:lnTo>
                  <a:pt x="647409" y="108336"/>
                </a:lnTo>
                <a:lnTo>
                  <a:pt x="646838" y="111570"/>
                </a:lnTo>
                <a:lnTo>
                  <a:pt x="646362" y="113187"/>
                </a:lnTo>
                <a:lnTo>
                  <a:pt x="645791" y="114423"/>
                </a:lnTo>
                <a:lnTo>
                  <a:pt x="645125" y="114899"/>
                </a:lnTo>
                <a:lnTo>
                  <a:pt x="642364" y="114899"/>
                </a:lnTo>
                <a:lnTo>
                  <a:pt x="632844" y="119465"/>
                </a:lnTo>
                <a:lnTo>
                  <a:pt x="630940" y="119465"/>
                </a:lnTo>
                <a:lnTo>
                  <a:pt x="630369" y="119465"/>
                </a:lnTo>
                <a:lnTo>
                  <a:pt x="620849" y="116801"/>
                </a:lnTo>
                <a:lnTo>
                  <a:pt x="616851" y="117372"/>
                </a:lnTo>
                <a:lnTo>
                  <a:pt x="615804" y="117372"/>
                </a:lnTo>
                <a:lnTo>
                  <a:pt x="614947" y="117372"/>
                </a:lnTo>
                <a:lnTo>
                  <a:pt x="611234" y="115375"/>
                </a:lnTo>
                <a:lnTo>
                  <a:pt x="611806" y="115375"/>
                </a:lnTo>
                <a:lnTo>
                  <a:pt x="611806" y="113948"/>
                </a:lnTo>
                <a:lnTo>
                  <a:pt x="611806" y="112331"/>
                </a:lnTo>
                <a:lnTo>
                  <a:pt x="611806" y="112331"/>
                </a:lnTo>
                <a:lnTo>
                  <a:pt x="611806" y="111095"/>
                </a:lnTo>
                <a:lnTo>
                  <a:pt x="611806" y="110333"/>
                </a:lnTo>
                <a:lnTo>
                  <a:pt x="612282" y="109763"/>
                </a:lnTo>
                <a:lnTo>
                  <a:pt x="613519" y="108621"/>
                </a:lnTo>
                <a:lnTo>
                  <a:pt x="615042" y="107575"/>
                </a:lnTo>
                <a:lnTo>
                  <a:pt x="616661" y="106719"/>
                </a:lnTo>
                <a:lnTo>
                  <a:pt x="616661" y="106053"/>
                </a:lnTo>
                <a:lnTo>
                  <a:pt x="616661" y="105292"/>
                </a:lnTo>
                <a:lnTo>
                  <a:pt x="616661" y="104246"/>
                </a:lnTo>
                <a:lnTo>
                  <a:pt x="615518" y="99871"/>
                </a:lnTo>
                <a:lnTo>
                  <a:pt x="614852" y="99871"/>
                </a:lnTo>
                <a:lnTo>
                  <a:pt x="614186" y="99871"/>
                </a:lnTo>
                <a:lnTo>
                  <a:pt x="612853" y="100442"/>
                </a:lnTo>
                <a:lnTo>
                  <a:pt x="611901" y="99966"/>
                </a:lnTo>
                <a:lnTo>
                  <a:pt x="611901" y="98064"/>
                </a:lnTo>
                <a:lnTo>
                  <a:pt x="613138" y="93974"/>
                </a:lnTo>
                <a:lnTo>
                  <a:pt x="613138" y="92166"/>
                </a:lnTo>
                <a:lnTo>
                  <a:pt x="613138" y="91310"/>
                </a:lnTo>
                <a:lnTo>
                  <a:pt x="613805" y="90264"/>
                </a:lnTo>
                <a:lnTo>
                  <a:pt x="615423" y="89028"/>
                </a:lnTo>
                <a:lnTo>
                  <a:pt x="616089" y="88362"/>
                </a:lnTo>
                <a:lnTo>
                  <a:pt x="616089" y="87221"/>
                </a:lnTo>
                <a:lnTo>
                  <a:pt x="616089" y="86555"/>
                </a:lnTo>
                <a:lnTo>
                  <a:pt x="615233" y="85889"/>
                </a:lnTo>
                <a:lnTo>
                  <a:pt x="614376" y="85318"/>
                </a:lnTo>
                <a:lnTo>
                  <a:pt x="613805" y="85318"/>
                </a:lnTo>
                <a:lnTo>
                  <a:pt x="612948" y="85318"/>
                </a:lnTo>
                <a:lnTo>
                  <a:pt x="612948" y="84843"/>
                </a:lnTo>
                <a:lnTo>
                  <a:pt x="612472" y="84843"/>
                </a:lnTo>
                <a:lnTo>
                  <a:pt x="611234" y="84272"/>
                </a:lnTo>
                <a:lnTo>
                  <a:pt x="609426" y="80372"/>
                </a:lnTo>
                <a:lnTo>
                  <a:pt x="608093" y="79136"/>
                </a:lnTo>
                <a:lnTo>
                  <a:pt x="606665" y="78375"/>
                </a:lnTo>
                <a:lnTo>
                  <a:pt x="604475" y="75902"/>
                </a:lnTo>
                <a:lnTo>
                  <a:pt x="603143" y="75331"/>
                </a:lnTo>
                <a:lnTo>
                  <a:pt x="601810" y="75331"/>
                </a:lnTo>
                <a:lnTo>
                  <a:pt x="597621" y="77138"/>
                </a:lnTo>
                <a:lnTo>
                  <a:pt x="595622" y="77138"/>
                </a:lnTo>
                <a:lnTo>
                  <a:pt x="594480" y="76568"/>
                </a:lnTo>
                <a:lnTo>
                  <a:pt x="593337" y="75807"/>
                </a:lnTo>
                <a:lnTo>
                  <a:pt x="591909" y="75046"/>
                </a:lnTo>
                <a:lnTo>
                  <a:pt x="589244" y="75046"/>
                </a:lnTo>
                <a:lnTo>
                  <a:pt x="586293" y="75046"/>
                </a:lnTo>
                <a:lnTo>
                  <a:pt x="585436" y="75046"/>
                </a:lnTo>
                <a:lnTo>
                  <a:pt x="584865" y="75617"/>
                </a:lnTo>
                <a:lnTo>
                  <a:pt x="583722" y="77614"/>
                </a:lnTo>
                <a:lnTo>
                  <a:pt x="583722" y="78470"/>
                </a:lnTo>
                <a:lnTo>
                  <a:pt x="583722" y="78470"/>
                </a:lnTo>
                <a:lnTo>
                  <a:pt x="583722" y="78470"/>
                </a:lnTo>
                <a:lnTo>
                  <a:pt x="583722" y="78470"/>
                </a:lnTo>
                <a:lnTo>
                  <a:pt x="583722" y="79136"/>
                </a:lnTo>
                <a:lnTo>
                  <a:pt x="581438" y="76948"/>
                </a:lnTo>
                <a:lnTo>
                  <a:pt x="580867" y="72763"/>
                </a:lnTo>
                <a:lnTo>
                  <a:pt x="580867" y="68008"/>
                </a:lnTo>
                <a:lnTo>
                  <a:pt x="580867" y="64013"/>
                </a:lnTo>
                <a:lnTo>
                  <a:pt x="579724" y="62015"/>
                </a:lnTo>
                <a:lnTo>
                  <a:pt x="578487" y="60779"/>
                </a:lnTo>
                <a:lnTo>
                  <a:pt x="576964" y="60018"/>
                </a:lnTo>
                <a:lnTo>
                  <a:pt x="575536" y="60018"/>
                </a:lnTo>
                <a:lnTo>
                  <a:pt x="571252" y="60018"/>
                </a:lnTo>
                <a:lnTo>
                  <a:pt x="570395" y="59352"/>
                </a:lnTo>
                <a:lnTo>
                  <a:pt x="571061" y="58211"/>
                </a:lnTo>
                <a:lnTo>
                  <a:pt x="571061" y="57450"/>
                </a:lnTo>
                <a:lnTo>
                  <a:pt x="571061" y="56879"/>
                </a:lnTo>
                <a:lnTo>
                  <a:pt x="570109" y="56879"/>
                </a:lnTo>
                <a:lnTo>
                  <a:pt x="567063" y="56879"/>
                </a:lnTo>
                <a:lnTo>
                  <a:pt x="566397" y="56879"/>
                </a:lnTo>
                <a:lnTo>
                  <a:pt x="565730" y="57545"/>
                </a:lnTo>
                <a:lnTo>
                  <a:pt x="564778" y="58306"/>
                </a:lnTo>
                <a:lnTo>
                  <a:pt x="561922" y="59352"/>
                </a:lnTo>
                <a:lnTo>
                  <a:pt x="560304" y="59352"/>
                </a:lnTo>
                <a:lnTo>
                  <a:pt x="559162" y="59352"/>
                </a:lnTo>
                <a:lnTo>
                  <a:pt x="556306" y="57830"/>
                </a:lnTo>
                <a:lnTo>
                  <a:pt x="555449" y="57164"/>
                </a:lnTo>
                <a:lnTo>
                  <a:pt x="554402" y="55833"/>
                </a:lnTo>
                <a:lnTo>
                  <a:pt x="554402" y="54691"/>
                </a:lnTo>
                <a:lnTo>
                  <a:pt x="554402" y="51362"/>
                </a:lnTo>
                <a:lnTo>
                  <a:pt x="552688" y="45560"/>
                </a:lnTo>
                <a:lnTo>
                  <a:pt x="552117" y="42517"/>
                </a:lnTo>
                <a:lnTo>
                  <a:pt x="553069" y="40805"/>
                </a:lnTo>
                <a:lnTo>
                  <a:pt x="552308" y="38331"/>
                </a:lnTo>
                <a:lnTo>
                  <a:pt x="551831" y="37381"/>
                </a:lnTo>
                <a:lnTo>
                  <a:pt x="550879" y="37381"/>
                </a:lnTo>
                <a:lnTo>
                  <a:pt x="550023" y="37381"/>
                </a:lnTo>
                <a:lnTo>
                  <a:pt x="549451" y="36715"/>
                </a:lnTo>
                <a:lnTo>
                  <a:pt x="548690" y="34812"/>
                </a:lnTo>
                <a:lnTo>
                  <a:pt x="547738" y="33100"/>
                </a:lnTo>
                <a:lnTo>
                  <a:pt x="547738" y="33100"/>
                </a:lnTo>
                <a:lnTo>
                  <a:pt x="546596" y="31198"/>
                </a:lnTo>
                <a:lnTo>
                  <a:pt x="545548" y="30056"/>
                </a:lnTo>
                <a:lnTo>
                  <a:pt x="543835" y="29581"/>
                </a:lnTo>
                <a:lnTo>
                  <a:pt x="538599" y="31198"/>
                </a:lnTo>
                <a:lnTo>
                  <a:pt x="535077" y="32339"/>
                </a:lnTo>
                <a:lnTo>
                  <a:pt x="533554" y="33290"/>
                </a:lnTo>
                <a:lnTo>
                  <a:pt x="532411" y="34527"/>
                </a:lnTo>
                <a:lnTo>
                  <a:pt x="530412" y="37951"/>
                </a:lnTo>
                <a:lnTo>
                  <a:pt x="529555" y="38617"/>
                </a:lnTo>
                <a:lnTo>
                  <a:pt x="528508" y="38617"/>
                </a:lnTo>
                <a:lnTo>
                  <a:pt x="528508" y="38617"/>
                </a:lnTo>
                <a:lnTo>
                  <a:pt x="523177" y="36144"/>
                </a:lnTo>
                <a:lnTo>
                  <a:pt x="521940" y="35098"/>
                </a:lnTo>
                <a:lnTo>
                  <a:pt x="521940" y="34527"/>
                </a:lnTo>
                <a:lnTo>
                  <a:pt x="521083" y="32434"/>
                </a:lnTo>
                <a:lnTo>
                  <a:pt x="521083" y="31674"/>
                </a:lnTo>
                <a:lnTo>
                  <a:pt x="518608" y="29391"/>
                </a:lnTo>
                <a:lnTo>
                  <a:pt x="518132" y="28630"/>
                </a:lnTo>
                <a:lnTo>
                  <a:pt x="518132" y="27869"/>
                </a:lnTo>
                <a:lnTo>
                  <a:pt x="518132" y="27298"/>
                </a:lnTo>
                <a:lnTo>
                  <a:pt x="517180" y="27298"/>
                </a:lnTo>
                <a:lnTo>
                  <a:pt x="516609" y="27298"/>
                </a:lnTo>
                <a:lnTo>
                  <a:pt x="515371" y="27298"/>
                </a:lnTo>
                <a:lnTo>
                  <a:pt x="514800" y="27298"/>
                </a:lnTo>
                <a:lnTo>
                  <a:pt x="513848" y="27298"/>
                </a:lnTo>
                <a:lnTo>
                  <a:pt x="513372" y="27298"/>
                </a:lnTo>
                <a:lnTo>
                  <a:pt x="513372" y="26632"/>
                </a:lnTo>
                <a:lnTo>
                  <a:pt x="512801" y="25301"/>
                </a:lnTo>
                <a:lnTo>
                  <a:pt x="512801" y="25301"/>
                </a:lnTo>
                <a:lnTo>
                  <a:pt x="512039" y="25301"/>
                </a:lnTo>
                <a:lnTo>
                  <a:pt x="512039" y="25301"/>
                </a:lnTo>
                <a:lnTo>
                  <a:pt x="512039" y="24825"/>
                </a:lnTo>
                <a:lnTo>
                  <a:pt x="512610" y="23684"/>
                </a:lnTo>
                <a:lnTo>
                  <a:pt x="512610" y="23018"/>
                </a:lnTo>
                <a:lnTo>
                  <a:pt x="511278" y="18358"/>
                </a:lnTo>
                <a:lnTo>
                  <a:pt x="511278" y="17406"/>
                </a:lnTo>
                <a:lnTo>
                  <a:pt x="512801" y="15884"/>
                </a:lnTo>
                <a:lnTo>
                  <a:pt x="512801" y="15314"/>
                </a:lnTo>
                <a:lnTo>
                  <a:pt x="512801" y="13221"/>
                </a:lnTo>
                <a:lnTo>
                  <a:pt x="511754" y="11699"/>
                </a:lnTo>
                <a:lnTo>
                  <a:pt x="509374" y="9036"/>
                </a:lnTo>
                <a:lnTo>
                  <a:pt x="508707" y="7039"/>
                </a:lnTo>
                <a:lnTo>
                  <a:pt x="508041" y="2378"/>
                </a:lnTo>
                <a:lnTo>
                  <a:pt x="507089" y="0"/>
                </a:lnTo>
                <a:lnTo>
                  <a:pt x="507089" y="0"/>
                </a:lnTo>
                <a:lnTo>
                  <a:pt x="506137" y="761"/>
                </a:lnTo>
                <a:lnTo>
                  <a:pt x="503471" y="1998"/>
                </a:lnTo>
                <a:lnTo>
                  <a:pt x="498140" y="3424"/>
                </a:lnTo>
                <a:lnTo>
                  <a:pt x="494142" y="2949"/>
                </a:lnTo>
                <a:lnTo>
                  <a:pt x="490905" y="2949"/>
                </a:lnTo>
                <a:lnTo>
                  <a:pt x="490239" y="2949"/>
                </a:lnTo>
                <a:lnTo>
                  <a:pt x="478910" y="6563"/>
                </a:lnTo>
                <a:lnTo>
                  <a:pt x="468344" y="7990"/>
                </a:lnTo>
                <a:lnTo>
                  <a:pt x="466059" y="9226"/>
                </a:lnTo>
                <a:lnTo>
                  <a:pt x="464916" y="9226"/>
                </a:lnTo>
                <a:lnTo>
                  <a:pt x="452255" y="14743"/>
                </a:lnTo>
                <a:lnTo>
                  <a:pt x="450256" y="16645"/>
                </a:lnTo>
                <a:lnTo>
                  <a:pt x="448352" y="19308"/>
                </a:lnTo>
                <a:lnTo>
                  <a:pt x="447210" y="20450"/>
                </a:lnTo>
                <a:lnTo>
                  <a:pt x="445972" y="20926"/>
                </a:lnTo>
                <a:lnTo>
                  <a:pt x="444544" y="20926"/>
                </a:lnTo>
                <a:lnTo>
                  <a:pt x="443973" y="20926"/>
                </a:lnTo>
                <a:lnTo>
                  <a:pt x="442355" y="22162"/>
                </a:lnTo>
                <a:lnTo>
                  <a:pt x="442355" y="24159"/>
                </a:lnTo>
                <a:lnTo>
                  <a:pt x="443402" y="27964"/>
                </a:lnTo>
                <a:lnTo>
                  <a:pt x="443878" y="30342"/>
                </a:lnTo>
                <a:lnTo>
                  <a:pt x="443878" y="32339"/>
                </a:lnTo>
                <a:lnTo>
                  <a:pt x="443117" y="33861"/>
                </a:lnTo>
                <a:lnTo>
                  <a:pt x="441784" y="38046"/>
                </a:lnTo>
                <a:lnTo>
                  <a:pt x="441784" y="39853"/>
                </a:lnTo>
                <a:lnTo>
                  <a:pt x="441784" y="41946"/>
                </a:lnTo>
                <a:lnTo>
                  <a:pt x="442545" y="46416"/>
                </a:lnTo>
                <a:lnTo>
                  <a:pt x="442545" y="51267"/>
                </a:lnTo>
                <a:lnTo>
                  <a:pt x="442545" y="52694"/>
                </a:lnTo>
                <a:lnTo>
                  <a:pt x="444354" y="55452"/>
                </a:lnTo>
                <a:lnTo>
                  <a:pt x="442355" y="57069"/>
                </a:lnTo>
                <a:lnTo>
                  <a:pt x="442355" y="61254"/>
                </a:lnTo>
                <a:lnTo>
                  <a:pt x="442355" y="65820"/>
                </a:lnTo>
                <a:lnTo>
                  <a:pt x="441117" y="69339"/>
                </a:lnTo>
                <a:lnTo>
                  <a:pt x="441117" y="70005"/>
                </a:lnTo>
                <a:lnTo>
                  <a:pt x="444735" y="72858"/>
                </a:lnTo>
                <a:lnTo>
                  <a:pt x="444735" y="73524"/>
                </a:lnTo>
                <a:lnTo>
                  <a:pt x="443688" y="73524"/>
                </a:lnTo>
                <a:lnTo>
                  <a:pt x="442260" y="73524"/>
                </a:lnTo>
                <a:lnTo>
                  <a:pt x="440832" y="76282"/>
                </a:lnTo>
                <a:lnTo>
                  <a:pt x="440356" y="80372"/>
                </a:lnTo>
                <a:lnTo>
                  <a:pt x="440356" y="83606"/>
                </a:lnTo>
                <a:lnTo>
                  <a:pt x="441022" y="84462"/>
                </a:lnTo>
                <a:lnTo>
                  <a:pt x="443878" y="85889"/>
                </a:lnTo>
                <a:lnTo>
                  <a:pt x="444449" y="87125"/>
                </a:lnTo>
                <a:lnTo>
                  <a:pt x="444925" y="88362"/>
                </a:lnTo>
                <a:lnTo>
                  <a:pt x="445972" y="89123"/>
                </a:lnTo>
                <a:lnTo>
                  <a:pt x="447305" y="89598"/>
                </a:lnTo>
                <a:lnTo>
                  <a:pt x="448543" y="89598"/>
                </a:lnTo>
                <a:lnTo>
                  <a:pt x="448543" y="90359"/>
                </a:lnTo>
                <a:lnTo>
                  <a:pt x="447210" y="90359"/>
                </a:lnTo>
                <a:lnTo>
                  <a:pt x="447210" y="91120"/>
                </a:lnTo>
                <a:lnTo>
                  <a:pt x="447210" y="91596"/>
                </a:lnTo>
                <a:lnTo>
                  <a:pt x="447686" y="91596"/>
                </a:lnTo>
                <a:lnTo>
                  <a:pt x="448352" y="91596"/>
                </a:lnTo>
                <a:lnTo>
                  <a:pt x="448352" y="92357"/>
                </a:lnTo>
                <a:lnTo>
                  <a:pt x="447781" y="92357"/>
                </a:lnTo>
                <a:lnTo>
                  <a:pt x="447210" y="92357"/>
                </a:lnTo>
                <a:lnTo>
                  <a:pt x="440641" y="89123"/>
                </a:lnTo>
                <a:lnTo>
                  <a:pt x="438357" y="89123"/>
                </a:lnTo>
                <a:lnTo>
                  <a:pt x="436072" y="92166"/>
                </a:lnTo>
                <a:lnTo>
                  <a:pt x="434644" y="97588"/>
                </a:lnTo>
                <a:lnTo>
                  <a:pt x="434073" y="98444"/>
                </a:lnTo>
                <a:lnTo>
                  <a:pt x="433311" y="99110"/>
                </a:lnTo>
                <a:lnTo>
                  <a:pt x="429789" y="103390"/>
                </a:lnTo>
                <a:lnTo>
                  <a:pt x="421221" y="110333"/>
                </a:lnTo>
                <a:lnTo>
                  <a:pt x="418556" y="113187"/>
                </a:lnTo>
                <a:lnTo>
                  <a:pt x="417032" y="113758"/>
                </a:lnTo>
                <a:lnTo>
                  <a:pt x="415414" y="115089"/>
                </a:lnTo>
                <a:lnTo>
                  <a:pt x="388188" y="123840"/>
                </a:lnTo>
                <a:lnTo>
                  <a:pt x="382571" y="123840"/>
                </a:lnTo>
                <a:lnTo>
                  <a:pt x="377430" y="125742"/>
                </a:lnTo>
                <a:lnTo>
                  <a:pt x="374765" y="127549"/>
                </a:lnTo>
                <a:lnTo>
                  <a:pt x="372480" y="128215"/>
                </a:lnTo>
                <a:lnTo>
                  <a:pt x="364293" y="133161"/>
                </a:lnTo>
                <a:lnTo>
                  <a:pt x="363627" y="134112"/>
                </a:lnTo>
                <a:lnTo>
                  <a:pt x="354964" y="138107"/>
                </a:lnTo>
                <a:lnTo>
                  <a:pt x="354298" y="138773"/>
                </a:lnTo>
                <a:lnTo>
                  <a:pt x="353631" y="138773"/>
                </a:lnTo>
                <a:lnTo>
                  <a:pt x="350299" y="141436"/>
                </a:lnTo>
                <a:lnTo>
                  <a:pt x="349347" y="142578"/>
                </a:lnTo>
                <a:lnTo>
                  <a:pt x="346682" y="151518"/>
                </a:lnTo>
                <a:lnTo>
                  <a:pt x="343255" y="157796"/>
                </a:lnTo>
                <a:lnTo>
                  <a:pt x="343255" y="158462"/>
                </a:lnTo>
                <a:lnTo>
                  <a:pt x="343255" y="159603"/>
                </a:lnTo>
                <a:lnTo>
                  <a:pt x="343255" y="160459"/>
                </a:lnTo>
                <a:lnTo>
                  <a:pt x="344111" y="161125"/>
                </a:lnTo>
                <a:lnTo>
                  <a:pt x="344111" y="161695"/>
                </a:lnTo>
                <a:lnTo>
                  <a:pt x="344683" y="162647"/>
                </a:lnTo>
                <a:lnTo>
                  <a:pt x="345920" y="163503"/>
                </a:lnTo>
                <a:lnTo>
                  <a:pt x="347443" y="163978"/>
                </a:lnTo>
                <a:lnTo>
                  <a:pt x="350014" y="163978"/>
                </a:lnTo>
                <a:lnTo>
                  <a:pt x="354678" y="165595"/>
                </a:lnTo>
                <a:lnTo>
                  <a:pt x="360200" y="166356"/>
                </a:lnTo>
                <a:lnTo>
                  <a:pt x="365626" y="165500"/>
                </a:lnTo>
                <a:lnTo>
                  <a:pt x="370291" y="162552"/>
                </a:lnTo>
                <a:lnTo>
                  <a:pt x="369148" y="164073"/>
                </a:lnTo>
                <a:lnTo>
                  <a:pt x="367911" y="165215"/>
                </a:lnTo>
                <a:lnTo>
                  <a:pt x="364865" y="166832"/>
                </a:lnTo>
                <a:lnTo>
                  <a:pt x="356678" y="168639"/>
                </a:lnTo>
                <a:lnTo>
                  <a:pt x="348491" y="170541"/>
                </a:lnTo>
                <a:lnTo>
                  <a:pt x="344111" y="173680"/>
                </a:lnTo>
                <a:lnTo>
                  <a:pt x="342493" y="176153"/>
                </a:lnTo>
                <a:lnTo>
                  <a:pt x="341922" y="176629"/>
                </a:lnTo>
                <a:lnTo>
                  <a:pt x="340399" y="177104"/>
                </a:lnTo>
                <a:lnTo>
                  <a:pt x="338590" y="178626"/>
                </a:lnTo>
                <a:lnTo>
                  <a:pt x="335544" y="180148"/>
                </a:lnTo>
                <a:lnTo>
                  <a:pt x="324977" y="182621"/>
                </a:lnTo>
                <a:lnTo>
                  <a:pt x="323264" y="184143"/>
                </a:lnTo>
                <a:lnTo>
                  <a:pt x="317076" y="180433"/>
                </a:lnTo>
                <a:lnTo>
                  <a:pt x="313744" y="179672"/>
                </a:lnTo>
                <a:lnTo>
                  <a:pt x="311745" y="178341"/>
                </a:lnTo>
                <a:lnTo>
                  <a:pt x="310602" y="177865"/>
                </a:lnTo>
                <a:lnTo>
                  <a:pt x="306128" y="177865"/>
                </a:lnTo>
                <a:lnTo>
                  <a:pt x="303272" y="176534"/>
                </a:lnTo>
                <a:lnTo>
                  <a:pt x="301654" y="176534"/>
                </a:lnTo>
                <a:lnTo>
                  <a:pt x="299274" y="177770"/>
                </a:lnTo>
                <a:lnTo>
                  <a:pt x="297656" y="177770"/>
                </a:lnTo>
                <a:lnTo>
                  <a:pt x="294799" y="176914"/>
                </a:lnTo>
                <a:lnTo>
                  <a:pt x="283471" y="176248"/>
                </a:lnTo>
                <a:lnTo>
                  <a:pt x="275665" y="173205"/>
                </a:lnTo>
                <a:lnTo>
                  <a:pt x="267002" y="172729"/>
                </a:lnTo>
                <a:lnTo>
                  <a:pt x="265860" y="173299"/>
                </a:lnTo>
                <a:lnTo>
                  <a:pt x="264812" y="174536"/>
                </a:lnTo>
                <a:lnTo>
                  <a:pt x="264241" y="175868"/>
                </a:lnTo>
                <a:lnTo>
                  <a:pt x="265003" y="176914"/>
                </a:lnTo>
                <a:lnTo>
                  <a:pt x="265003" y="177580"/>
                </a:lnTo>
                <a:lnTo>
                  <a:pt x="263670" y="177580"/>
                </a:lnTo>
                <a:lnTo>
                  <a:pt x="263004" y="177580"/>
                </a:lnTo>
                <a:lnTo>
                  <a:pt x="262433" y="176819"/>
                </a:lnTo>
                <a:lnTo>
                  <a:pt x="261766" y="176248"/>
                </a:lnTo>
                <a:lnTo>
                  <a:pt x="261005" y="176248"/>
                </a:lnTo>
                <a:lnTo>
                  <a:pt x="260338" y="176724"/>
                </a:lnTo>
                <a:lnTo>
                  <a:pt x="259767" y="176724"/>
                </a:lnTo>
                <a:lnTo>
                  <a:pt x="259767" y="175773"/>
                </a:lnTo>
                <a:lnTo>
                  <a:pt x="259767" y="175773"/>
                </a:lnTo>
                <a:lnTo>
                  <a:pt x="259767" y="175773"/>
                </a:lnTo>
                <a:lnTo>
                  <a:pt x="259767" y="175012"/>
                </a:lnTo>
                <a:lnTo>
                  <a:pt x="259767" y="173870"/>
                </a:lnTo>
                <a:lnTo>
                  <a:pt x="259767" y="171683"/>
                </a:lnTo>
                <a:lnTo>
                  <a:pt x="259196" y="170161"/>
                </a:lnTo>
                <a:lnTo>
                  <a:pt x="254150" y="163788"/>
                </a:lnTo>
                <a:lnTo>
                  <a:pt x="253198" y="161030"/>
                </a:lnTo>
                <a:lnTo>
                  <a:pt x="252056" y="159223"/>
                </a:lnTo>
                <a:lnTo>
                  <a:pt x="251199" y="157225"/>
                </a:lnTo>
                <a:lnTo>
                  <a:pt x="251199" y="154847"/>
                </a:lnTo>
                <a:lnTo>
                  <a:pt x="251675" y="154277"/>
                </a:lnTo>
                <a:lnTo>
                  <a:pt x="252246" y="154277"/>
                </a:lnTo>
                <a:lnTo>
                  <a:pt x="253674" y="154277"/>
                </a:lnTo>
                <a:lnTo>
                  <a:pt x="253674" y="153801"/>
                </a:lnTo>
                <a:lnTo>
                  <a:pt x="253674" y="152850"/>
                </a:lnTo>
                <a:lnTo>
                  <a:pt x="253674" y="151899"/>
                </a:lnTo>
                <a:lnTo>
                  <a:pt x="255293" y="150662"/>
                </a:lnTo>
                <a:lnTo>
                  <a:pt x="255293" y="148950"/>
                </a:lnTo>
                <a:lnTo>
                  <a:pt x="253865" y="145907"/>
                </a:lnTo>
                <a:lnTo>
                  <a:pt x="253865" y="144194"/>
                </a:lnTo>
                <a:lnTo>
                  <a:pt x="253865" y="143434"/>
                </a:lnTo>
                <a:lnTo>
                  <a:pt x="253294" y="143434"/>
                </a:lnTo>
                <a:lnTo>
                  <a:pt x="245392" y="142007"/>
                </a:lnTo>
                <a:lnTo>
                  <a:pt x="244155" y="142007"/>
                </a:lnTo>
                <a:lnTo>
                  <a:pt x="241109" y="142958"/>
                </a:lnTo>
                <a:lnTo>
                  <a:pt x="240156" y="143719"/>
                </a:lnTo>
                <a:lnTo>
                  <a:pt x="238538" y="146002"/>
                </a:lnTo>
                <a:lnTo>
                  <a:pt x="237491" y="146953"/>
                </a:lnTo>
                <a:lnTo>
                  <a:pt x="236349" y="147523"/>
                </a:lnTo>
                <a:lnTo>
                  <a:pt x="235587" y="147523"/>
                </a:lnTo>
                <a:lnTo>
                  <a:pt x="234159" y="146953"/>
                </a:lnTo>
                <a:lnTo>
                  <a:pt x="233398" y="146953"/>
                </a:lnTo>
                <a:lnTo>
                  <a:pt x="232731" y="146953"/>
                </a:lnTo>
                <a:lnTo>
                  <a:pt x="231779" y="147904"/>
                </a:lnTo>
                <a:lnTo>
                  <a:pt x="231208" y="147904"/>
                </a:lnTo>
                <a:lnTo>
                  <a:pt x="231208" y="147904"/>
                </a:lnTo>
                <a:lnTo>
                  <a:pt x="231208" y="147904"/>
                </a:lnTo>
                <a:lnTo>
                  <a:pt x="231208" y="147238"/>
                </a:lnTo>
                <a:lnTo>
                  <a:pt x="230161" y="147238"/>
                </a:lnTo>
                <a:lnTo>
                  <a:pt x="225210" y="145621"/>
                </a:lnTo>
                <a:lnTo>
                  <a:pt x="220832" y="144955"/>
                </a:lnTo>
                <a:lnTo>
                  <a:pt x="219404" y="144385"/>
                </a:lnTo>
                <a:lnTo>
                  <a:pt x="217975" y="144385"/>
                </a:lnTo>
                <a:lnTo>
                  <a:pt x="217975" y="143909"/>
                </a:lnTo>
                <a:lnTo>
                  <a:pt x="217975" y="142672"/>
                </a:lnTo>
                <a:lnTo>
                  <a:pt x="217975" y="142672"/>
                </a:lnTo>
                <a:lnTo>
                  <a:pt x="217404" y="142672"/>
                </a:lnTo>
                <a:lnTo>
                  <a:pt x="215500" y="142672"/>
                </a:lnTo>
                <a:lnTo>
                  <a:pt x="214739" y="142672"/>
                </a:lnTo>
                <a:lnTo>
                  <a:pt x="213406" y="141626"/>
                </a:lnTo>
                <a:lnTo>
                  <a:pt x="212835" y="141626"/>
                </a:lnTo>
                <a:lnTo>
                  <a:pt x="211026" y="141626"/>
                </a:lnTo>
                <a:lnTo>
                  <a:pt x="211026" y="142387"/>
                </a:lnTo>
                <a:lnTo>
                  <a:pt x="211026" y="141912"/>
                </a:lnTo>
                <a:lnTo>
                  <a:pt x="210550" y="144290"/>
                </a:lnTo>
                <a:lnTo>
                  <a:pt x="213406" y="145526"/>
                </a:lnTo>
                <a:lnTo>
                  <a:pt x="215595" y="145526"/>
                </a:lnTo>
                <a:lnTo>
                  <a:pt x="216167" y="146287"/>
                </a:lnTo>
                <a:lnTo>
                  <a:pt x="216167" y="147238"/>
                </a:lnTo>
                <a:lnTo>
                  <a:pt x="216643" y="148379"/>
                </a:lnTo>
                <a:lnTo>
                  <a:pt x="217119" y="149806"/>
                </a:lnTo>
                <a:lnTo>
                  <a:pt x="217119" y="151518"/>
                </a:lnTo>
                <a:lnTo>
                  <a:pt x="217119" y="154657"/>
                </a:lnTo>
                <a:lnTo>
                  <a:pt x="216643" y="155703"/>
                </a:lnTo>
                <a:lnTo>
                  <a:pt x="214834" y="157415"/>
                </a:lnTo>
                <a:lnTo>
                  <a:pt x="214834" y="158842"/>
                </a:lnTo>
                <a:lnTo>
                  <a:pt x="214834" y="159413"/>
                </a:lnTo>
                <a:lnTo>
                  <a:pt x="216548" y="161505"/>
                </a:lnTo>
                <a:lnTo>
                  <a:pt x="217214" y="162552"/>
                </a:lnTo>
                <a:lnTo>
                  <a:pt x="217214" y="163408"/>
                </a:lnTo>
                <a:lnTo>
                  <a:pt x="217214" y="164359"/>
                </a:lnTo>
                <a:lnTo>
                  <a:pt x="218166" y="166166"/>
                </a:lnTo>
                <a:lnTo>
                  <a:pt x="218166" y="166832"/>
                </a:lnTo>
                <a:lnTo>
                  <a:pt x="218166" y="167498"/>
                </a:lnTo>
                <a:lnTo>
                  <a:pt x="218166" y="168924"/>
                </a:lnTo>
                <a:lnTo>
                  <a:pt x="218166" y="172349"/>
                </a:lnTo>
                <a:lnTo>
                  <a:pt x="218166" y="173680"/>
                </a:lnTo>
                <a:lnTo>
                  <a:pt x="218832" y="174441"/>
                </a:lnTo>
                <a:lnTo>
                  <a:pt x="219594" y="174441"/>
                </a:lnTo>
                <a:lnTo>
                  <a:pt x="220451" y="174441"/>
                </a:lnTo>
                <a:lnTo>
                  <a:pt x="221403" y="174441"/>
                </a:lnTo>
                <a:lnTo>
                  <a:pt x="221403" y="174441"/>
                </a:lnTo>
                <a:lnTo>
                  <a:pt x="221403" y="174441"/>
                </a:lnTo>
                <a:lnTo>
                  <a:pt x="221403" y="175202"/>
                </a:lnTo>
                <a:lnTo>
                  <a:pt x="222735" y="175963"/>
                </a:lnTo>
                <a:lnTo>
                  <a:pt x="224163" y="177580"/>
                </a:lnTo>
                <a:lnTo>
                  <a:pt x="225401" y="178341"/>
                </a:lnTo>
                <a:lnTo>
                  <a:pt x="225972" y="176629"/>
                </a:lnTo>
                <a:lnTo>
                  <a:pt x="226448" y="176629"/>
                </a:lnTo>
                <a:lnTo>
                  <a:pt x="227305" y="178721"/>
                </a:lnTo>
                <a:lnTo>
                  <a:pt x="227305" y="179958"/>
                </a:lnTo>
                <a:lnTo>
                  <a:pt x="225972" y="179958"/>
                </a:lnTo>
                <a:lnTo>
                  <a:pt x="226448" y="181575"/>
                </a:lnTo>
                <a:lnTo>
                  <a:pt x="227210" y="182621"/>
                </a:lnTo>
                <a:lnTo>
                  <a:pt x="229114" y="184143"/>
                </a:lnTo>
                <a:lnTo>
                  <a:pt x="229114" y="184143"/>
                </a:lnTo>
                <a:lnTo>
                  <a:pt x="229114" y="184143"/>
                </a:lnTo>
                <a:lnTo>
                  <a:pt x="229114" y="184618"/>
                </a:lnTo>
                <a:lnTo>
                  <a:pt x="230066" y="185855"/>
                </a:lnTo>
                <a:lnTo>
                  <a:pt x="231113" y="189564"/>
                </a:lnTo>
                <a:lnTo>
                  <a:pt x="232160" y="190706"/>
                </a:lnTo>
                <a:lnTo>
                  <a:pt x="232731" y="188803"/>
                </a:lnTo>
                <a:lnTo>
                  <a:pt x="234159" y="188803"/>
                </a:lnTo>
                <a:lnTo>
                  <a:pt x="235873" y="189564"/>
                </a:lnTo>
                <a:lnTo>
                  <a:pt x="237205" y="190040"/>
                </a:lnTo>
                <a:lnTo>
                  <a:pt x="237205" y="190610"/>
                </a:lnTo>
                <a:lnTo>
                  <a:pt x="234825" y="189945"/>
                </a:lnTo>
                <a:lnTo>
                  <a:pt x="233683" y="189945"/>
                </a:lnTo>
                <a:lnTo>
                  <a:pt x="233112" y="190896"/>
                </a:lnTo>
                <a:lnTo>
                  <a:pt x="233112" y="192703"/>
                </a:lnTo>
                <a:lnTo>
                  <a:pt x="233112" y="194700"/>
                </a:lnTo>
                <a:lnTo>
                  <a:pt x="233112" y="196603"/>
                </a:lnTo>
                <a:lnTo>
                  <a:pt x="233683" y="198220"/>
                </a:lnTo>
                <a:lnTo>
                  <a:pt x="233683" y="197649"/>
                </a:lnTo>
                <a:lnTo>
                  <a:pt x="233683" y="197649"/>
                </a:lnTo>
                <a:lnTo>
                  <a:pt x="234540" y="198315"/>
                </a:lnTo>
                <a:lnTo>
                  <a:pt x="233873" y="198981"/>
                </a:lnTo>
                <a:lnTo>
                  <a:pt x="233873" y="199551"/>
                </a:lnTo>
                <a:lnTo>
                  <a:pt x="233398" y="200883"/>
                </a:lnTo>
                <a:lnTo>
                  <a:pt x="233398" y="202214"/>
                </a:lnTo>
                <a:lnTo>
                  <a:pt x="233398" y="203356"/>
                </a:lnTo>
                <a:lnTo>
                  <a:pt x="233398" y="204022"/>
                </a:lnTo>
                <a:lnTo>
                  <a:pt x="234349" y="204022"/>
                </a:lnTo>
                <a:lnTo>
                  <a:pt x="234349" y="205068"/>
                </a:lnTo>
                <a:lnTo>
                  <a:pt x="234349" y="206114"/>
                </a:lnTo>
                <a:lnTo>
                  <a:pt x="234349" y="208587"/>
                </a:lnTo>
                <a:lnTo>
                  <a:pt x="234349" y="209348"/>
                </a:lnTo>
                <a:lnTo>
                  <a:pt x="234825" y="210395"/>
                </a:lnTo>
                <a:lnTo>
                  <a:pt x="234825" y="210965"/>
                </a:lnTo>
                <a:lnTo>
                  <a:pt x="234825" y="210965"/>
                </a:lnTo>
                <a:lnTo>
                  <a:pt x="235301" y="209443"/>
                </a:lnTo>
                <a:lnTo>
                  <a:pt x="236539" y="208682"/>
                </a:lnTo>
                <a:lnTo>
                  <a:pt x="238062" y="208682"/>
                </a:lnTo>
                <a:lnTo>
                  <a:pt x="239300" y="209253"/>
                </a:lnTo>
                <a:lnTo>
                  <a:pt x="239300" y="209919"/>
                </a:lnTo>
                <a:lnTo>
                  <a:pt x="237681" y="209158"/>
                </a:lnTo>
                <a:lnTo>
                  <a:pt x="236825" y="209633"/>
                </a:lnTo>
                <a:lnTo>
                  <a:pt x="236825" y="211155"/>
                </a:lnTo>
                <a:lnTo>
                  <a:pt x="236063" y="216957"/>
                </a:lnTo>
                <a:lnTo>
                  <a:pt x="236063" y="217528"/>
                </a:lnTo>
                <a:lnTo>
                  <a:pt x="236825" y="217528"/>
                </a:lnTo>
                <a:lnTo>
                  <a:pt x="236825" y="218099"/>
                </a:lnTo>
                <a:lnTo>
                  <a:pt x="236825" y="218955"/>
                </a:lnTo>
                <a:lnTo>
                  <a:pt x="236825" y="220096"/>
                </a:lnTo>
                <a:lnTo>
                  <a:pt x="236253" y="219240"/>
                </a:lnTo>
                <a:lnTo>
                  <a:pt x="236253" y="220286"/>
                </a:lnTo>
                <a:lnTo>
                  <a:pt x="235682" y="225042"/>
                </a:lnTo>
                <a:lnTo>
                  <a:pt x="235206" y="226183"/>
                </a:lnTo>
                <a:lnTo>
                  <a:pt x="234540" y="227135"/>
                </a:lnTo>
                <a:lnTo>
                  <a:pt x="233588" y="227135"/>
                </a:lnTo>
                <a:lnTo>
                  <a:pt x="233588" y="227896"/>
                </a:lnTo>
                <a:lnTo>
                  <a:pt x="235206" y="227896"/>
                </a:lnTo>
                <a:lnTo>
                  <a:pt x="235968" y="229512"/>
                </a:lnTo>
                <a:lnTo>
                  <a:pt x="235968" y="231890"/>
                </a:lnTo>
                <a:lnTo>
                  <a:pt x="235968" y="234649"/>
                </a:lnTo>
                <a:lnTo>
                  <a:pt x="236539" y="237027"/>
                </a:lnTo>
                <a:lnTo>
                  <a:pt x="238919" y="239214"/>
                </a:lnTo>
                <a:lnTo>
                  <a:pt x="239490" y="241497"/>
                </a:lnTo>
                <a:lnTo>
                  <a:pt x="239490" y="242163"/>
                </a:lnTo>
                <a:lnTo>
                  <a:pt x="240347" y="242638"/>
                </a:lnTo>
                <a:lnTo>
                  <a:pt x="242536" y="243304"/>
                </a:lnTo>
                <a:lnTo>
                  <a:pt x="242536" y="243304"/>
                </a:lnTo>
                <a:lnTo>
                  <a:pt x="242536" y="243875"/>
                </a:lnTo>
                <a:lnTo>
                  <a:pt x="242536" y="244541"/>
                </a:lnTo>
                <a:lnTo>
                  <a:pt x="242536" y="245016"/>
                </a:lnTo>
                <a:lnTo>
                  <a:pt x="242536" y="245016"/>
                </a:lnTo>
                <a:lnTo>
                  <a:pt x="242536" y="245016"/>
                </a:lnTo>
                <a:lnTo>
                  <a:pt x="242536" y="245016"/>
                </a:lnTo>
                <a:lnTo>
                  <a:pt x="245107" y="245016"/>
                </a:lnTo>
                <a:lnTo>
                  <a:pt x="246535" y="245777"/>
                </a:lnTo>
                <a:lnTo>
                  <a:pt x="247582" y="247489"/>
                </a:lnTo>
                <a:lnTo>
                  <a:pt x="245202" y="246633"/>
                </a:lnTo>
                <a:lnTo>
                  <a:pt x="238062" y="248155"/>
                </a:lnTo>
                <a:lnTo>
                  <a:pt x="232826" y="247489"/>
                </a:lnTo>
                <a:lnTo>
                  <a:pt x="232255" y="247489"/>
                </a:lnTo>
                <a:lnTo>
                  <a:pt x="232255" y="247489"/>
                </a:lnTo>
                <a:lnTo>
                  <a:pt x="229114" y="249201"/>
                </a:lnTo>
                <a:lnTo>
                  <a:pt x="223878" y="250057"/>
                </a:lnTo>
                <a:lnTo>
                  <a:pt x="219118" y="250057"/>
                </a:lnTo>
                <a:lnTo>
                  <a:pt x="216262" y="249296"/>
                </a:lnTo>
                <a:lnTo>
                  <a:pt x="214834" y="247584"/>
                </a:lnTo>
                <a:lnTo>
                  <a:pt x="214834" y="246538"/>
                </a:lnTo>
                <a:lnTo>
                  <a:pt x="216548" y="243875"/>
                </a:lnTo>
                <a:lnTo>
                  <a:pt x="216072" y="243209"/>
                </a:lnTo>
                <a:lnTo>
                  <a:pt x="216072" y="242638"/>
                </a:lnTo>
                <a:lnTo>
                  <a:pt x="216072" y="242638"/>
                </a:lnTo>
                <a:lnTo>
                  <a:pt x="216072" y="242163"/>
                </a:lnTo>
                <a:lnTo>
                  <a:pt x="209313" y="243494"/>
                </a:lnTo>
                <a:lnTo>
                  <a:pt x="209313" y="244255"/>
                </a:lnTo>
                <a:lnTo>
                  <a:pt x="206838" y="244255"/>
                </a:lnTo>
                <a:lnTo>
                  <a:pt x="206266" y="244255"/>
                </a:lnTo>
                <a:lnTo>
                  <a:pt x="206266" y="245587"/>
                </a:lnTo>
                <a:lnTo>
                  <a:pt x="206266" y="245587"/>
                </a:lnTo>
                <a:lnTo>
                  <a:pt x="205314" y="245587"/>
                </a:lnTo>
                <a:lnTo>
                  <a:pt x="205314" y="246538"/>
                </a:lnTo>
                <a:lnTo>
                  <a:pt x="204838" y="247489"/>
                </a:lnTo>
                <a:lnTo>
                  <a:pt x="204838" y="248250"/>
                </a:lnTo>
                <a:lnTo>
                  <a:pt x="205505" y="249487"/>
                </a:lnTo>
                <a:lnTo>
                  <a:pt x="206742" y="252435"/>
                </a:lnTo>
                <a:lnTo>
                  <a:pt x="207313" y="253006"/>
                </a:lnTo>
                <a:lnTo>
                  <a:pt x="208075" y="253006"/>
                </a:lnTo>
                <a:lnTo>
                  <a:pt x="208741" y="253006"/>
                </a:lnTo>
                <a:lnTo>
                  <a:pt x="209408" y="253672"/>
                </a:lnTo>
                <a:lnTo>
                  <a:pt x="209884" y="254813"/>
                </a:lnTo>
                <a:lnTo>
                  <a:pt x="209027" y="254147"/>
                </a:lnTo>
                <a:lnTo>
                  <a:pt x="209027" y="254147"/>
                </a:lnTo>
                <a:lnTo>
                  <a:pt x="209027" y="253672"/>
                </a:lnTo>
                <a:lnTo>
                  <a:pt x="208551" y="253672"/>
                </a:lnTo>
                <a:lnTo>
                  <a:pt x="208551" y="255289"/>
                </a:lnTo>
                <a:lnTo>
                  <a:pt x="209598" y="257096"/>
                </a:lnTo>
                <a:lnTo>
                  <a:pt x="209598" y="257857"/>
                </a:lnTo>
                <a:lnTo>
                  <a:pt x="211407" y="259093"/>
                </a:lnTo>
                <a:lnTo>
                  <a:pt x="209408" y="260425"/>
                </a:lnTo>
                <a:lnTo>
                  <a:pt x="208741" y="261186"/>
                </a:lnTo>
                <a:lnTo>
                  <a:pt x="208741" y="258998"/>
                </a:lnTo>
                <a:lnTo>
                  <a:pt x="208741" y="257667"/>
                </a:lnTo>
                <a:lnTo>
                  <a:pt x="207123" y="255098"/>
                </a:lnTo>
                <a:lnTo>
                  <a:pt x="207123" y="255098"/>
                </a:lnTo>
                <a:lnTo>
                  <a:pt x="207123" y="254052"/>
                </a:lnTo>
                <a:lnTo>
                  <a:pt x="206266" y="254052"/>
                </a:lnTo>
                <a:lnTo>
                  <a:pt x="205695" y="253386"/>
                </a:lnTo>
                <a:lnTo>
                  <a:pt x="205695" y="252340"/>
                </a:lnTo>
                <a:lnTo>
                  <a:pt x="205695" y="251294"/>
                </a:lnTo>
                <a:lnTo>
                  <a:pt x="204362" y="248726"/>
                </a:lnTo>
                <a:lnTo>
                  <a:pt x="204362" y="248250"/>
                </a:lnTo>
                <a:lnTo>
                  <a:pt x="201221" y="248250"/>
                </a:lnTo>
                <a:lnTo>
                  <a:pt x="198270" y="249201"/>
                </a:lnTo>
                <a:lnTo>
                  <a:pt x="198841" y="250628"/>
                </a:lnTo>
                <a:lnTo>
                  <a:pt x="198841" y="251389"/>
                </a:lnTo>
                <a:lnTo>
                  <a:pt x="199317" y="251960"/>
                </a:lnTo>
                <a:lnTo>
                  <a:pt x="198460" y="251104"/>
                </a:lnTo>
                <a:lnTo>
                  <a:pt x="197699" y="251104"/>
                </a:lnTo>
                <a:lnTo>
                  <a:pt x="196937" y="251674"/>
                </a:lnTo>
                <a:lnTo>
                  <a:pt x="196176" y="252816"/>
                </a:lnTo>
                <a:lnTo>
                  <a:pt x="196747" y="253291"/>
                </a:lnTo>
                <a:lnTo>
                  <a:pt x="196747" y="253291"/>
                </a:lnTo>
                <a:lnTo>
                  <a:pt x="196747" y="253957"/>
                </a:lnTo>
                <a:lnTo>
                  <a:pt x="195795" y="254528"/>
                </a:lnTo>
                <a:lnTo>
                  <a:pt x="195128" y="253957"/>
                </a:lnTo>
                <a:lnTo>
                  <a:pt x="195128" y="252720"/>
                </a:lnTo>
                <a:lnTo>
                  <a:pt x="195128" y="251294"/>
                </a:lnTo>
                <a:lnTo>
                  <a:pt x="195128" y="252530"/>
                </a:lnTo>
                <a:lnTo>
                  <a:pt x="195128" y="253482"/>
                </a:lnTo>
                <a:lnTo>
                  <a:pt x="194652" y="254242"/>
                </a:lnTo>
                <a:lnTo>
                  <a:pt x="193891" y="254718"/>
                </a:lnTo>
                <a:lnTo>
                  <a:pt x="193891" y="253576"/>
                </a:lnTo>
                <a:lnTo>
                  <a:pt x="193891" y="252530"/>
                </a:lnTo>
                <a:lnTo>
                  <a:pt x="193891" y="251674"/>
                </a:lnTo>
                <a:lnTo>
                  <a:pt x="193129" y="251674"/>
                </a:lnTo>
                <a:lnTo>
                  <a:pt x="193129" y="251104"/>
                </a:lnTo>
                <a:lnTo>
                  <a:pt x="193129" y="248821"/>
                </a:lnTo>
                <a:lnTo>
                  <a:pt x="193129" y="248250"/>
                </a:lnTo>
                <a:lnTo>
                  <a:pt x="191701" y="249011"/>
                </a:lnTo>
                <a:lnTo>
                  <a:pt x="190368" y="250438"/>
                </a:lnTo>
                <a:lnTo>
                  <a:pt x="189131" y="251199"/>
                </a:lnTo>
                <a:lnTo>
                  <a:pt x="187893" y="250343"/>
                </a:lnTo>
                <a:lnTo>
                  <a:pt x="189797" y="248250"/>
                </a:lnTo>
                <a:lnTo>
                  <a:pt x="189797" y="247679"/>
                </a:lnTo>
                <a:lnTo>
                  <a:pt x="189797" y="247109"/>
                </a:lnTo>
                <a:lnTo>
                  <a:pt x="189797" y="246633"/>
                </a:lnTo>
                <a:lnTo>
                  <a:pt x="190273" y="246633"/>
                </a:lnTo>
                <a:lnTo>
                  <a:pt x="190273" y="245872"/>
                </a:lnTo>
                <a:lnTo>
                  <a:pt x="189416" y="245872"/>
                </a:lnTo>
                <a:lnTo>
                  <a:pt x="188750" y="245872"/>
                </a:lnTo>
                <a:lnTo>
                  <a:pt x="188274" y="245206"/>
                </a:lnTo>
                <a:lnTo>
                  <a:pt x="188274" y="243970"/>
                </a:lnTo>
                <a:lnTo>
                  <a:pt x="187417" y="245872"/>
                </a:lnTo>
                <a:lnTo>
                  <a:pt x="185704" y="247489"/>
                </a:lnTo>
                <a:lnTo>
                  <a:pt x="183705" y="248821"/>
                </a:lnTo>
                <a:lnTo>
                  <a:pt x="181991" y="249487"/>
                </a:lnTo>
                <a:lnTo>
                  <a:pt x="181325" y="248155"/>
                </a:lnTo>
                <a:lnTo>
                  <a:pt x="179897" y="248155"/>
                </a:lnTo>
                <a:lnTo>
                  <a:pt x="176946" y="249011"/>
                </a:lnTo>
                <a:lnTo>
                  <a:pt x="178278" y="249677"/>
                </a:lnTo>
                <a:lnTo>
                  <a:pt x="178850" y="249677"/>
                </a:lnTo>
                <a:lnTo>
                  <a:pt x="178850" y="250343"/>
                </a:lnTo>
                <a:lnTo>
                  <a:pt x="177898" y="251389"/>
                </a:lnTo>
                <a:lnTo>
                  <a:pt x="173423" y="254242"/>
                </a:lnTo>
                <a:lnTo>
                  <a:pt x="172281" y="254242"/>
                </a:lnTo>
                <a:lnTo>
                  <a:pt x="171615" y="254718"/>
                </a:lnTo>
                <a:lnTo>
                  <a:pt x="171043" y="255384"/>
                </a:lnTo>
                <a:lnTo>
                  <a:pt x="169520" y="257857"/>
                </a:lnTo>
                <a:lnTo>
                  <a:pt x="168283" y="259188"/>
                </a:lnTo>
                <a:lnTo>
                  <a:pt x="167140" y="259188"/>
                </a:lnTo>
                <a:lnTo>
                  <a:pt x="164570" y="259188"/>
                </a:lnTo>
                <a:lnTo>
                  <a:pt x="164570" y="259949"/>
                </a:lnTo>
                <a:lnTo>
                  <a:pt x="164570" y="261376"/>
                </a:lnTo>
                <a:lnTo>
                  <a:pt x="164570" y="262327"/>
                </a:lnTo>
                <a:lnTo>
                  <a:pt x="163713" y="261566"/>
                </a:lnTo>
                <a:lnTo>
                  <a:pt x="163142" y="260805"/>
                </a:lnTo>
                <a:lnTo>
                  <a:pt x="162571" y="260235"/>
                </a:lnTo>
                <a:lnTo>
                  <a:pt x="161905" y="260235"/>
                </a:lnTo>
                <a:lnTo>
                  <a:pt x="157716" y="260235"/>
                </a:lnTo>
                <a:lnTo>
                  <a:pt x="158287" y="259759"/>
                </a:lnTo>
                <a:lnTo>
                  <a:pt x="158287" y="259188"/>
                </a:lnTo>
                <a:lnTo>
                  <a:pt x="158287" y="258523"/>
                </a:lnTo>
                <a:lnTo>
                  <a:pt x="158287" y="257667"/>
                </a:lnTo>
                <a:lnTo>
                  <a:pt x="154574" y="255764"/>
                </a:lnTo>
                <a:lnTo>
                  <a:pt x="152956" y="254623"/>
                </a:lnTo>
                <a:lnTo>
                  <a:pt x="152099" y="254147"/>
                </a:lnTo>
                <a:lnTo>
                  <a:pt x="152099" y="254147"/>
                </a:lnTo>
                <a:lnTo>
                  <a:pt x="152099" y="253482"/>
                </a:lnTo>
                <a:lnTo>
                  <a:pt x="152099" y="253006"/>
                </a:lnTo>
                <a:lnTo>
                  <a:pt x="152099" y="253006"/>
                </a:lnTo>
                <a:lnTo>
                  <a:pt x="152099" y="252530"/>
                </a:lnTo>
                <a:lnTo>
                  <a:pt x="152099" y="251769"/>
                </a:lnTo>
                <a:lnTo>
                  <a:pt x="151433" y="248726"/>
                </a:lnTo>
                <a:lnTo>
                  <a:pt x="147149" y="245016"/>
                </a:lnTo>
                <a:lnTo>
                  <a:pt x="146673" y="244065"/>
                </a:lnTo>
                <a:lnTo>
                  <a:pt x="145721" y="242924"/>
                </a:lnTo>
                <a:lnTo>
                  <a:pt x="144483" y="241878"/>
                </a:lnTo>
                <a:lnTo>
                  <a:pt x="143532" y="241212"/>
                </a:lnTo>
                <a:lnTo>
                  <a:pt x="143532" y="240641"/>
                </a:lnTo>
                <a:lnTo>
                  <a:pt x="143532" y="240641"/>
                </a:lnTo>
                <a:lnTo>
                  <a:pt x="144198" y="240070"/>
                </a:lnTo>
                <a:lnTo>
                  <a:pt x="144198" y="237978"/>
                </a:lnTo>
                <a:lnTo>
                  <a:pt x="142865" y="237502"/>
                </a:lnTo>
                <a:lnTo>
                  <a:pt x="139533" y="237502"/>
                </a:lnTo>
                <a:lnTo>
                  <a:pt x="137820" y="236836"/>
                </a:lnTo>
                <a:lnTo>
                  <a:pt x="136963" y="236075"/>
                </a:lnTo>
                <a:lnTo>
                  <a:pt x="136963" y="235409"/>
                </a:lnTo>
                <a:lnTo>
                  <a:pt x="138105" y="234554"/>
                </a:lnTo>
                <a:lnTo>
                  <a:pt x="138581" y="234554"/>
                </a:lnTo>
                <a:lnTo>
                  <a:pt x="139248" y="234554"/>
                </a:lnTo>
                <a:lnTo>
                  <a:pt x="139248" y="234554"/>
                </a:lnTo>
                <a:lnTo>
                  <a:pt x="138772" y="234554"/>
                </a:lnTo>
                <a:lnTo>
                  <a:pt x="139343" y="233888"/>
                </a:lnTo>
                <a:lnTo>
                  <a:pt x="138676" y="233317"/>
                </a:lnTo>
                <a:lnTo>
                  <a:pt x="137915" y="233317"/>
                </a:lnTo>
                <a:lnTo>
                  <a:pt x="137249" y="233317"/>
                </a:lnTo>
                <a:lnTo>
                  <a:pt x="136582" y="233888"/>
                </a:lnTo>
                <a:lnTo>
                  <a:pt x="135535" y="233888"/>
                </a:lnTo>
                <a:lnTo>
                  <a:pt x="134202" y="235790"/>
                </a:lnTo>
                <a:lnTo>
                  <a:pt x="132013" y="240260"/>
                </a:lnTo>
                <a:lnTo>
                  <a:pt x="131537" y="240260"/>
                </a:lnTo>
                <a:lnTo>
                  <a:pt x="131537" y="239500"/>
                </a:lnTo>
                <a:lnTo>
                  <a:pt x="132965" y="237692"/>
                </a:lnTo>
                <a:lnTo>
                  <a:pt x="133441" y="236836"/>
                </a:lnTo>
                <a:lnTo>
                  <a:pt x="134297" y="234268"/>
                </a:lnTo>
                <a:lnTo>
                  <a:pt x="134297" y="233507"/>
                </a:lnTo>
                <a:lnTo>
                  <a:pt x="133345" y="232746"/>
                </a:lnTo>
                <a:lnTo>
                  <a:pt x="133345" y="232081"/>
                </a:lnTo>
                <a:lnTo>
                  <a:pt x="133821" y="231130"/>
                </a:lnTo>
                <a:lnTo>
                  <a:pt x="133821" y="230083"/>
                </a:lnTo>
                <a:lnTo>
                  <a:pt x="133345" y="229132"/>
                </a:lnTo>
                <a:lnTo>
                  <a:pt x="132489" y="228656"/>
                </a:lnTo>
                <a:lnTo>
                  <a:pt x="131727" y="228656"/>
                </a:lnTo>
                <a:lnTo>
                  <a:pt x="130490" y="230178"/>
                </a:lnTo>
                <a:lnTo>
                  <a:pt x="129823" y="230178"/>
                </a:lnTo>
                <a:lnTo>
                  <a:pt x="129157" y="230939"/>
                </a:lnTo>
                <a:lnTo>
                  <a:pt x="127538" y="232271"/>
                </a:lnTo>
                <a:lnTo>
                  <a:pt x="125635" y="234744"/>
                </a:lnTo>
                <a:lnTo>
                  <a:pt x="125063" y="235695"/>
                </a:lnTo>
                <a:lnTo>
                  <a:pt x="125063" y="236931"/>
                </a:lnTo>
                <a:lnTo>
                  <a:pt x="125063" y="236361"/>
                </a:lnTo>
                <a:lnTo>
                  <a:pt x="125063" y="235600"/>
                </a:lnTo>
                <a:lnTo>
                  <a:pt x="125920" y="234554"/>
                </a:lnTo>
                <a:lnTo>
                  <a:pt x="126396" y="232746"/>
                </a:lnTo>
                <a:lnTo>
                  <a:pt x="126396" y="227515"/>
                </a:lnTo>
                <a:lnTo>
                  <a:pt x="125920" y="226088"/>
                </a:lnTo>
                <a:lnTo>
                  <a:pt x="124873" y="226088"/>
                </a:lnTo>
                <a:lnTo>
                  <a:pt x="122874" y="228561"/>
                </a:lnTo>
                <a:lnTo>
                  <a:pt x="122303" y="228561"/>
                </a:lnTo>
                <a:lnTo>
                  <a:pt x="121827" y="228561"/>
                </a:lnTo>
                <a:lnTo>
                  <a:pt x="121065" y="229227"/>
                </a:lnTo>
                <a:lnTo>
                  <a:pt x="115544" y="231320"/>
                </a:lnTo>
                <a:lnTo>
                  <a:pt x="115067" y="231320"/>
                </a:lnTo>
                <a:lnTo>
                  <a:pt x="114401" y="232081"/>
                </a:lnTo>
                <a:lnTo>
                  <a:pt x="113830" y="232081"/>
                </a:lnTo>
                <a:lnTo>
                  <a:pt x="111450" y="232081"/>
                </a:lnTo>
                <a:lnTo>
                  <a:pt x="111450" y="232081"/>
                </a:lnTo>
                <a:lnTo>
                  <a:pt x="111450" y="232081"/>
                </a:lnTo>
                <a:lnTo>
                  <a:pt x="111450" y="232081"/>
                </a:lnTo>
                <a:lnTo>
                  <a:pt x="111450" y="232081"/>
                </a:lnTo>
                <a:lnTo>
                  <a:pt x="110593" y="232081"/>
                </a:lnTo>
                <a:lnTo>
                  <a:pt x="108309" y="230749"/>
                </a:lnTo>
                <a:lnTo>
                  <a:pt x="106214" y="230749"/>
                </a:lnTo>
                <a:lnTo>
                  <a:pt x="105548" y="230749"/>
                </a:lnTo>
                <a:lnTo>
                  <a:pt x="105548" y="230749"/>
                </a:lnTo>
                <a:lnTo>
                  <a:pt x="105548" y="231605"/>
                </a:lnTo>
                <a:lnTo>
                  <a:pt x="104120" y="234173"/>
                </a:lnTo>
                <a:lnTo>
                  <a:pt x="102216" y="235029"/>
                </a:lnTo>
                <a:lnTo>
                  <a:pt x="101550" y="235885"/>
                </a:lnTo>
                <a:lnTo>
                  <a:pt x="101550" y="237502"/>
                </a:lnTo>
                <a:lnTo>
                  <a:pt x="103834" y="240356"/>
                </a:lnTo>
                <a:lnTo>
                  <a:pt x="104786" y="241022"/>
                </a:lnTo>
                <a:lnTo>
                  <a:pt x="101359" y="241592"/>
                </a:lnTo>
                <a:lnTo>
                  <a:pt x="101359" y="242258"/>
                </a:lnTo>
                <a:lnTo>
                  <a:pt x="101359" y="243780"/>
                </a:lnTo>
                <a:lnTo>
                  <a:pt x="102026" y="246158"/>
                </a:lnTo>
                <a:lnTo>
                  <a:pt x="101074" y="246158"/>
                </a:lnTo>
                <a:lnTo>
                  <a:pt x="99170" y="246158"/>
                </a:lnTo>
                <a:lnTo>
                  <a:pt x="97551" y="246158"/>
                </a:lnTo>
                <a:lnTo>
                  <a:pt x="97551" y="244446"/>
                </a:lnTo>
                <a:lnTo>
                  <a:pt x="95171" y="245111"/>
                </a:lnTo>
                <a:lnTo>
                  <a:pt x="94315" y="245111"/>
                </a:lnTo>
                <a:lnTo>
                  <a:pt x="93648" y="245111"/>
                </a:lnTo>
                <a:lnTo>
                  <a:pt x="92125" y="243685"/>
                </a:lnTo>
                <a:lnTo>
                  <a:pt x="91364" y="243685"/>
                </a:lnTo>
                <a:lnTo>
                  <a:pt x="88317" y="243685"/>
                </a:lnTo>
                <a:lnTo>
                  <a:pt x="87080" y="243685"/>
                </a:lnTo>
                <a:lnTo>
                  <a:pt x="86223" y="242448"/>
                </a:lnTo>
                <a:lnTo>
                  <a:pt x="86223" y="243590"/>
                </a:lnTo>
                <a:lnTo>
                  <a:pt x="86223" y="244065"/>
                </a:lnTo>
                <a:lnTo>
                  <a:pt x="86223" y="244065"/>
                </a:lnTo>
                <a:lnTo>
                  <a:pt x="85461" y="243494"/>
                </a:lnTo>
                <a:lnTo>
                  <a:pt x="84890" y="244541"/>
                </a:lnTo>
                <a:lnTo>
                  <a:pt x="84890" y="246443"/>
                </a:lnTo>
                <a:lnTo>
                  <a:pt x="84890" y="248250"/>
                </a:lnTo>
                <a:lnTo>
                  <a:pt x="84319" y="247679"/>
                </a:lnTo>
                <a:lnTo>
                  <a:pt x="84319" y="247679"/>
                </a:lnTo>
                <a:lnTo>
                  <a:pt x="84319" y="247109"/>
                </a:lnTo>
                <a:lnTo>
                  <a:pt x="84319" y="247109"/>
                </a:lnTo>
                <a:lnTo>
                  <a:pt x="84319" y="249106"/>
                </a:lnTo>
                <a:lnTo>
                  <a:pt x="84319" y="249962"/>
                </a:lnTo>
                <a:lnTo>
                  <a:pt x="84319" y="250533"/>
                </a:lnTo>
                <a:lnTo>
                  <a:pt x="83843" y="251199"/>
                </a:lnTo>
                <a:lnTo>
                  <a:pt x="84319" y="251864"/>
                </a:lnTo>
                <a:lnTo>
                  <a:pt x="83843" y="252626"/>
                </a:lnTo>
                <a:lnTo>
                  <a:pt x="82986" y="251484"/>
                </a:lnTo>
                <a:lnTo>
                  <a:pt x="81082" y="250248"/>
                </a:lnTo>
                <a:lnTo>
                  <a:pt x="80225" y="249106"/>
                </a:lnTo>
                <a:lnTo>
                  <a:pt x="80225" y="248535"/>
                </a:lnTo>
                <a:lnTo>
                  <a:pt x="80225" y="248535"/>
                </a:lnTo>
                <a:lnTo>
                  <a:pt x="80892" y="247965"/>
                </a:lnTo>
                <a:lnTo>
                  <a:pt x="79559" y="247965"/>
                </a:lnTo>
                <a:lnTo>
                  <a:pt x="78607" y="247965"/>
                </a:lnTo>
                <a:lnTo>
                  <a:pt x="76798" y="249772"/>
                </a:lnTo>
                <a:lnTo>
                  <a:pt x="76798" y="248631"/>
                </a:lnTo>
                <a:lnTo>
                  <a:pt x="76798" y="247679"/>
                </a:lnTo>
                <a:lnTo>
                  <a:pt x="76798" y="246919"/>
                </a:lnTo>
                <a:lnTo>
                  <a:pt x="76132" y="246443"/>
                </a:lnTo>
                <a:lnTo>
                  <a:pt x="76132" y="245682"/>
                </a:lnTo>
                <a:lnTo>
                  <a:pt x="76132" y="245682"/>
                </a:lnTo>
                <a:lnTo>
                  <a:pt x="76132" y="245111"/>
                </a:lnTo>
                <a:lnTo>
                  <a:pt x="75371" y="245111"/>
                </a:lnTo>
                <a:lnTo>
                  <a:pt x="75371" y="244636"/>
                </a:lnTo>
                <a:lnTo>
                  <a:pt x="75371" y="243875"/>
                </a:lnTo>
                <a:lnTo>
                  <a:pt x="75371" y="242924"/>
                </a:lnTo>
                <a:lnTo>
                  <a:pt x="74894" y="242924"/>
                </a:lnTo>
                <a:lnTo>
                  <a:pt x="72610" y="243590"/>
                </a:lnTo>
                <a:lnTo>
                  <a:pt x="71182" y="244446"/>
                </a:lnTo>
                <a:lnTo>
                  <a:pt x="70420" y="244446"/>
                </a:lnTo>
                <a:lnTo>
                  <a:pt x="69468" y="244446"/>
                </a:lnTo>
                <a:lnTo>
                  <a:pt x="69468" y="245397"/>
                </a:lnTo>
                <a:lnTo>
                  <a:pt x="69468" y="246158"/>
                </a:lnTo>
                <a:lnTo>
                  <a:pt x="69468" y="246728"/>
                </a:lnTo>
                <a:lnTo>
                  <a:pt x="68992" y="247204"/>
                </a:lnTo>
                <a:lnTo>
                  <a:pt x="68992" y="247204"/>
                </a:lnTo>
                <a:lnTo>
                  <a:pt x="68992" y="246443"/>
                </a:lnTo>
                <a:lnTo>
                  <a:pt x="68992" y="245967"/>
                </a:lnTo>
                <a:lnTo>
                  <a:pt x="68992" y="245967"/>
                </a:lnTo>
                <a:lnTo>
                  <a:pt x="68516" y="246538"/>
                </a:lnTo>
                <a:lnTo>
                  <a:pt x="67374" y="245872"/>
                </a:lnTo>
                <a:lnTo>
                  <a:pt x="65851" y="245872"/>
                </a:lnTo>
                <a:lnTo>
                  <a:pt x="64328" y="245872"/>
                </a:lnTo>
                <a:lnTo>
                  <a:pt x="63090" y="246348"/>
                </a:lnTo>
                <a:lnTo>
                  <a:pt x="61948" y="247204"/>
                </a:lnTo>
                <a:lnTo>
                  <a:pt x="60805" y="248345"/>
                </a:lnTo>
                <a:lnTo>
                  <a:pt x="60805" y="249391"/>
                </a:lnTo>
                <a:lnTo>
                  <a:pt x="62043" y="249391"/>
                </a:lnTo>
                <a:lnTo>
                  <a:pt x="62043" y="250152"/>
                </a:lnTo>
                <a:lnTo>
                  <a:pt x="61186" y="250152"/>
                </a:lnTo>
                <a:lnTo>
                  <a:pt x="59663" y="249582"/>
                </a:lnTo>
                <a:lnTo>
                  <a:pt x="58901" y="249582"/>
                </a:lnTo>
                <a:lnTo>
                  <a:pt x="58140" y="249582"/>
                </a:lnTo>
                <a:lnTo>
                  <a:pt x="56141" y="250723"/>
                </a:lnTo>
                <a:lnTo>
                  <a:pt x="54618" y="250723"/>
                </a:lnTo>
                <a:lnTo>
                  <a:pt x="55093" y="248535"/>
                </a:lnTo>
                <a:lnTo>
                  <a:pt x="53856" y="247109"/>
                </a:lnTo>
                <a:lnTo>
                  <a:pt x="52142" y="247109"/>
                </a:lnTo>
                <a:lnTo>
                  <a:pt x="50429" y="247775"/>
                </a:lnTo>
                <a:lnTo>
                  <a:pt x="48525" y="248916"/>
                </a:lnTo>
                <a:lnTo>
                  <a:pt x="46716" y="248916"/>
                </a:lnTo>
                <a:lnTo>
                  <a:pt x="46716" y="249677"/>
                </a:lnTo>
                <a:lnTo>
                  <a:pt x="46716" y="249677"/>
                </a:lnTo>
                <a:lnTo>
                  <a:pt x="47668" y="250248"/>
                </a:lnTo>
                <a:lnTo>
                  <a:pt x="46050" y="250248"/>
                </a:lnTo>
                <a:lnTo>
                  <a:pt x="43955" y="251294"/>
                </a:lnTo>
                <a:lnTo>
                  <a:pt x="42432" y="251294"/>
                </a:lnTo>
                <a:lnTo>
                  <a:pt x="37292" y="251294"/>
                </a:lnTo>
                <a:lnTo>
                  <a:pt x="37292" y="251864"/>
                </a:lnTo>
                <a:lnTo>
                  <a:pt x="37863" y="251864"/>
                </a:lnTo>
                <a:lnTo>
                  <a:pt x="37863" y="252530"/>
                </a:lnTo>
                <a:lnTo>
                  <a:pt x="37863" y="252530"/>
                </a:lnTo>
                <a:lnTo>
                  <a:pt x="39672" y="253291"/>
                </a:lnTo>
                <a:lnTo>
                  <a:pt x="38434" y="253291"/>
                </a:lnTo>
                <a:lnTo>
                  <a:pt x="35388" y="252530"/>
                </a:lnTo>
                <a:lnTo>
                  <a:pt x="34531" y="253101"/>
                </a:lnTo>
                <a:lnTo>
                  <a:pt x="34531" y="254528"/>
                </a:lnTo>
                <a:lnTo>
                  <a:pt x="36054" y="256620"/>
                </a:lnTo>
                <a:lnTo>
                  <a:pt x="35293" y="256620"/>
                </a:lnTo>
                <a:lnTo>
                  <a:pt x="33103" y="255384"/>
                </a:lnTo>
                <a:lnTo>
                  <a:pt x="31770" y="255384"/>
                </a:lnTo>
                <a:lnTo>
                  <a:pt x="29771" y="255384"/>
                </a:lnTo>
                <a:lnTo>
                  <a:pt x="28533" y="255384"/>
                </a:lnTo>
                <a:lnTo>
                  <a:pt x="27486" y="256145"/>
                </a:lnTo>
                <a:lnTo>
                  <a:pt x="27486" y="256906"/>
                </a:lnTo>
                <a:lnTo>
                  <a:pt x="26725" y="256906"/>
                </a:lnTo>
                <a:lnTo>
                  <a:pt x="26059" y="256906"/>
                </a:lnTo>
                <a:lnTo>
                  <a:pt x="24916" y="258618"/>
                </a:lnTo>
                <a:lnTo>
                  <a:pt x="23202" y="261661"/>
                </a:lnTo>
                <a:lnTo>
                  <a:pt x="22631" y="264515"/>
                </a:lnTo>
                <a:lnTo>
                  <a:pt x="24250" y="265751"/>
                </a:lnTo>
                <a:lnTo>
                  <a:pt x="24250" y="265561"/>
                </a:lnTo>
                <a:lnTo>
                  <a:pt x="23012" y="266037"/>
                </a:lnTo>
                <a:lnTo>
                  <a:pt x="22250" y="267368"/>
                </a:lnTo>
                <a:lnTo>
                  <a:pt x="22250" y="269175"/>
                </a:lnTo>
                <a:lnTo>
                  <a:pt x="22250" y="271078"/>
                </a:lnTo>
                <a:lnTo>
                  <a:pt x="23393" y="273741"/>
                </a:lnTo>
                <a:lnTo>
                  <a:pt x="23393" y="275073"/>
                </a:lnTo>
                <a:lnTo>
                  <a:pt x="22155" y="275073"/>
                </a:lnTo>
                <a:lnTo>
                  <a:pt x="22631" y="277070"/>
                </a:lnTo>
                <a:lnTo>
                  <a:pt x="23202" y="278116"/>
                </a:lnTo>
                <a:lnTo>
                  <a:pt x="24059" y="278116"/>
                </a:lnTo>
                <a:lnTo>
                  <a:pt x="27391" y="278116"/>
                </a:lnTo>
                <a:lnTo>
                  <a:pt x="27962" y="278116"/>
                </a:lnTo>
                <a:lnTo>
                  <a:pt x="27962" y="276690"/>
                </a:lnTo>
                <a:lnTo>
                  <a:pt x="27962" y="276690"/>
                </a:lnTo>
                <a:lnTo>
                  <a:pt x="29200" y="276690"/>
                </a:lnTo>
                <a:lnTo>
                  <a:pt x="31485" y="277641"/>
                </a:lnTo>
                <a:lnTo>
                  <a:pt x="32627" y="277641"/>
                </a:lnTo>
                <a:lnTo>
                  <a:pt x="33960" y="277641"/>
                </a:lnTo>
                <a:lnTo>
                  <a:pt x="35959" y="276594"/>
                </a:lnTo>
                <a:lnTo>
                  <a:pt x="39195" y="275833"/>
                </a:lnTo>
                <a:lnTo>
                  <a:pt x="43289" y="273170"/>
                </a:lnTo>
                <a:lnTo>
                  <a:pt x="45384" y="272314"/>
                </a:lnTo>
                <a:lnTo>
                  <a:pt x="49858" y="271649"/>
                </a:lnTo>
                <a:lnTo>
                  <a:pt x="51095" y="271078"/>
                </a:lnTo>
                <a:lnTo>
                  <a:pt x="53189" y="269936"/>
                </a:lnTo>
                <a:lnTo>
                  <a:pt x="54332" y="269936"/>
                </a:lnTo>
                <a:lnTo>
                  <a:pt x="48049" y="273741"/>
                </a:lnTo>
                <a:lnTo>
                  <a:pt x="47287" y="274312"/>
                </a:lnTo>
                <a:lnTo>
                  <a:pt x="43575" y="278877"/>
                </a:lnTo>
                <a:lnTo>
                  <a:pt x="43575" y="279448"/>
                </a:lnTo>
                <a:lnTo>
                  <a:pt x="44431" y="279448"/>
                </a:lnTo>
                <a:lnTo>
                  <a:pt x="45384" y="279448"/>
                </a:lnTo>
                <a:lnTo>
                  <a:pt x="46145" y="278972"/>
                </a:lnTo>
                <a:lnTo>
                  <a:pt x="46716" y="278497"/>
                </a:lnTo>
                <a:lnTo>
                  <a:pt x="47192" y="279162"/>
                </a:lnTo>
                <a:lnTo>
                  <a:pt x="47192" y="279162"/>
                </a:lnTo>
                <a:lnTo>
                  <a:pt x="47192" y="279162"/>
                </a:lnTo>
                <a:lnTo>
                  <a:pt x="47192" y="279162"/>
                </a:lnTo>
                <a:lnTo>
                  <a:pt x="48620" y="279162"/>
                </a:lnTo>
                <a:lnTo>
                  <a:pt x="50715" y="277736"/>
                </a:lnTo>
                <a:lnTo>
                  <a:pt x="51666" y="278211"/>
                </a:lnTo>
                <a:lnTo>
                  <a:pt x="51666" y="277736"/>
                </a:lnTo>
                <a:lnTo>
                  <a:pt x="51666" y="277736"/>
                </a:lnTo>
                <a:lnTo>
                  <a:pt x="51666" y="277260"/>
                </a:lnTo>
                <a:lnTo>
                  <a:pt x="52142" y="277260"/>
                </a:lnTo>
                <a:lnTo>
                  <a:pt x="52142" y="278021"/>
                </a:lnTo>
                <a:lnTo>
                  <a:pt x="52999" y="278021"/>
                </a:lnTo>
                <a:lnTo>
                  <a:pt x="52999" y="278687"/>
                </a:lnTo>
                <a:lnTo>
                  <a:pt x="54046" y="278687"/>
                </a:lnTo>
                <a:lnTo>
                  <a:pt x="55569" y="277641"/>
                </a:lnTo>
                <a:lnTo>
                  <a:pt x="56712" y="277641"/>
                </a:lnTo>
                <a:lnTo>
                  <a:pt x="55379" y="279067"/>
                </a:lnTo>
                <a:lnTo>
                  <a:pt x="54713" y="279543"/>
                </a:lnTo>
                <a:lnTo>
                  <a:pt x="54713" y="279543"/>
                </a:lnTo>
                <a:lnTo>
                  <a:pt x="54713" y="279543"/>
                </a:lnTo>
                <a:lnTo>
                  <a:pt x="54141" y="279543"/>
                </a:lnTo>
                <a:lnTo>
                  <a:pt x="54141" y="279543"/>
                </a:lnTo>
                <a:lnTo>
                  <a:pt x="53570" y="280399"/>
                </a:lnTo>
                <a:lnTo>
                  <a:pt x="56426" y="280399"/>
                </a:lnTo>
                <a:lnTo>
                  <a:pt x="56426" y="280399"/>
                </a:lnTo>
                <a:lnTo>
                  <a:pt x="56426" y="281445"/>
                </a:lnTo>
                <a:lnTo>
                  <a:pt x="57283" y="281445"/>
                </a:lnTo>
                <a:lnTo>
                  <a:pt x="58140" y="281445"/>
                </a:lnTo>
                <a:lnTo>
                  <a:pt x="58806" y="280589"/>
                </a:lnTo>
                <a:lnTo>
                  <a:pt x="58806" y="281826"/>
                </a:lnTo>
                <a:lnTo>
                  <a:pt x="59568" y="281826"/>
                </a:lnTo>
                <a:lnTo>
                  <a:pt x="61567" y="281826"/>
                </a:lnTo>
                <a:lnTo>
                  <a:pt x="61567" y="282587"/>
                </a:lnTo>
                <a:lnTo>
                  <a:pt x="56236" y="283728"/>
                </a:lnTo>
                <a:lnTo>
                  <a:pt x="54808" y="283157"/>
                </a:lnTo>
                <a:lnTo>
                  <a:pt x="55855" y="283157"/>
                </a:lnTo>
                <a:lnTo>
                  <a:pt x="55855" y="283157"/>
                </a:lnTo>
                <a:lnTo>
                  <a:pt x="55855" y="283157"/>
                </a:lnTo>
                <a:lnTo>
                  <a:pt x="51476" y="283157"/>
                </a:lnTo>
                <a:lnTo>
                  <a:pt x="48335" y="284109"/>
                </a:lnTo>
                <a:lnTo>
                  <a:pt x="46716" y="284109"/>
                </a:lnTo>
                <a:lnTo>
                  <a:pt x="46145" y="284109"/>
                </a:lnTo>
                <a:lnTo>
                  <a:pt x="46145" y="284109"/>
                </a:lnTo>
                <a:lnTo>
                  <a:pt x="45479" y="284109"/>
                </a:lnTo>
                <a:lnTo>
                  <a:pt x="39576" y="284109"/>
                </a:lnTo>
                <a:lnTo>
                  <a:pt x="37768" y="283252"/>
                </a:lnTo>
                <a:lnTo>
                  <a:pt x="38624" y="279638"/>
                </a:lnTo>
                <a:lnTo>
                  <a:pt x="37482" y="279067"/>
                </a:lnTo>
                <a:lnTo>
                  <a:pt x="36721" y="279923"/>
                </a:lnTo>
                <a:lnTo>
                  <a:pt x="35483" y="282967"/>
                </a:lnTo>
                <a:lnTo>
                  <a:pt x="35483" y="282967"/>
                </a:lnTo>
                <a:lnTo>
                  <a:pt x="35483" y="284299"/>
                </a:lnTo>
                <a:lnTo>
                  <a:pt x="34626" y="284299"/>
                </a:lnTo>
                <a:lnTo>
                  <a:pt x="33864" y="284299"/>
                </a:lnTo>
                <a:lnTo>
                  <a:pt x="33389" y="284299"/>
                </a:lnTo>
                <a:lnTo>
                  <a:pt x="33960" y="284299"/>
                </a:lnTo>
                <a:lnTo>
                  <a:pt x="33198" y="284299"/>
                </a:lnTo>
                <a:lnTo>
                  <a:pt x="33198" y="285345"/>
                </a:lnTo>
                <a:lnTo>
                  <a:pt x="33198" y="286391"/>
                </a:lnTo>
                <a:lnTo>
                  <a:pt x="37196" y="286391"/>
                </a:lnTo>
                <a:lnTo>
                  <a:pt x="37958" y="286391"/>
                </a:lnTo>
                <a:lnTo>
                  <a:pt x="37958" y="287342"/>
                </a:lnTo>
                <a:lnTo>
                  <a:pt x="37958" y="287342"/>
                </a:lnTo>
                <a:lnTo>
                  <a:pt x="37387" y="287342"/>
                </a:lnTo>
                <a:lnTo>
                  <a:pt x="37387" y="288484"/>
                </a:lnTo>
                <a:lnTo>
                  <a:pt x="37387" y="289245"/>
                </a:lnTo>
                <a:lnTo>
                  <a:pt x="37863" y="290101"/>
                </a:lnTo>
                <a:lnTo>
                  <a:pt x="38529" y="291242"/>
                </a:lnTo>
                <a:lnTo>
                  <a:pt x="38529" y="291813"/>
                </a:lnTo>
                <a:lnTo>
                  <a:pt x="37958" y="293905"/>
                </a:lnTo>
                <a:lnTo>
                  <a:pt x="39672" y="293335"/>
                </a:lnTo>
                <a:lnTo>
                  <a:pt x="40814" y="291528"/>
                </a:lnTo>
                <a:lnTo>
                  <a:pt x="41766" y="289245"/>
                </a:lnTo>
                <a:lnTo>
                  <a:pt x="42718" y="287533"/>
                </a:lnTo>
                <a:lnTo>
                  <a:pt x="44526" y="286867"/>
                </a:lnTo>
                <a:lnTo>
                  <a:pt x="48049" y="289150"/>
                </a:lnTo>
                <a:lnTo>
                  <a:pt x="49667" y="288484"/>
                </a:lnTo>
                <a:lnTo>
                  <a:pt x="49667" y="289150"/>
                </a:lnTo>
                <a:lnTo>
                  <a:pt x="49667" y="289720"/>
                </a:lnTo>
                <a:lnTo>
                  <a:pt x="50143" y="290196"/>
                </a:lnTo>
                <a:lnTo>
                  <a:pt x="50143" y="290196"/>
                </a:lnTo>
                <a:lnTo>
                  <a:pt x="52904" y="290862"/>
                </a:lnTo>
                <a:lnTo>
                  <a:pt x="53856" y="291813"/>
                </a:lnTo>
                <a:lnTo>
                  <a:pt x="53856" y="294000"/>
                </a:lnTo>
                <a:lnTo>
                  <a:pt x="53856" y="294666"/>
                </a:lnTo>
                <a:lnTo>
                  <a:pt x="54808" y="295808"/>
                </a:lnTo>
                <a:lnTo>
                  <a:pt x="54808" y="296949"/>
                </a:lnTo>
                <a:lnTo>
                  <a:pt x="54237" y="299707"/>
                </a:lnTo>
                <a:lnTo>
                  <a:pt x="54237" y="300468"/>
                </a:lnTo>
                <a:lnTo>
                  <a:pt x="53285" y="300468"/>
                </a:lnTo>
                <a:lnTo>
                  <a:pt x="49572" y="299327"/>
                </a:lnTo>
                <a:lnTo>
                  <a:pt x="28343" y="304082"/>
                </a:lnTo>
                <a:lnTo>
                  <a:pt x="28343" y="304082"/>
                </a:lnTo>
                <a:lnTo>
                  <a:pt x="27772" y="303417"/>
                </a:lnTo>
                <a:lnTo>
                  <a:pt x="27772" y="303417"/>
                </a:lnTo>
                <a:lnTo>
                  <a:pt x="27772" y="303417"/>
                </a:lnTo>
                <a:lnTo>
                  <a:pt x="27772" y="304178"/>
                </a:lnTo>
                <a:lnTo>
                  <a:pt x="27772" y="304844"/>
                </a:lnTo>
                <a:lnTo>
                  <a:pt x="27772" y="305509"/>
                </a:lnTo>
                <a:lnTo>
                  <a:pt x="27772" y="306080"/>
                </a:lnTo>
                <a:lnTo>
                  <a:pt x="27772" y="306080"/>
                </a:lnTo>
                <a:lnTo>
                  <a:pt x="32722" y="307507"/>
                </a:lnTo>
                <a:lnTo>
                  <a:pt x="34912" y="307507"/>
                </a:lnTo>
                <a:lnTo>
                  <a:pt x="36054" y="307507"/>
                </a:lnTo>
                <a:lnTo>
                  <a:pt x="38053" y="309504"/>
                </a:lnTo>
                <a:lnTo>
                  <a:pt x="38910" y="309029"/>
                </a:lnTo>
                <a:lnTo>
                  <a:pt x="39672" y="307982"/>
                </a:lnTo>
                <a:lnTo>
                  <a:pt x="40624" y="307982"/>
                </a:lnTo>
                <a:lnTo>
                  <a:pt x="41290" y="307982"/>
                </a:lnTo>
                <a:lnTo>
                  <a:pt x="47097" y="312643"/>
                </a:lnTo>
                <a:lnTo>
                  <a:pt x="50238" y="316733"/>
                </a:lnTo>
                <a:lnTo>
                  <a:pt x="51286" y="318540"/>
                </a:lnTo>
                <a:lnTo>
                  <a:pt x="51857" y="321203"/>
                </a:lnTo>
                <a:lnTo>
                  <a:pt x="52904" y="323676"/>
                </a:lnTo>
                <a:lnTo>
                  <a:pt x="52904" y="325388"/>
                </a:lnTo>
                <a:lnTo>
                  <a:pt x="52904" y="326054"/>
                </a:lnTo>
                <a:lnTo>
                  <a:pt x="52904" y="326054"/>
                </a:lnTo>
                <a:lnTo>
                  <a:pt x="52238" y="326054"/>
                </a:lnTo>
                <a:lnTo>
                  <a:pt x="52238" y="326054"/>
                </a:lnTo>
                <a:lnTo>
                  <a:pt x="52238" y="328717"/>
                </a:lnTo>
                <a:lnTo>
                  <a:pt x="61757" y="328717"/>
                </a:lnTo>
                <a:lnTo>
                  <a:pt x="63376" y="328717"/>
                </a:lnTo>
                <a:lnTo>
                  <a:pt x="64423" y="328147"/>
                </a:lnTo>
                <a:lnTo>
                  <a:pt x="66517" y="326054"/>
                </a:lnTo>
                <a:lnTo>
                  <a:pt x="66517" y="325388"/>
                </a:lnTo>
                <a:lnTo>
                  <a:pt x="62519" y="325388"/>
                </a:lnTo>
                <a:lnTo>
                  <a:pt x="62519" y="324723"/>
                </a:lnTo>
                <a:lnTo>
                  <a:pt x="62519" y="324723"/>
                </a:lnTo>
                <a:lnTo>
                  <a:pt x="62519" y="324723"/>
                </a:lnTo>
                <a:lnTo>
                  <a:pt x="61567" y="324057"/>
                </a:lnTo>
                <a:lnTo>
                  <a:pt x="61567" y="322820"/>
                </a:lnTo>
                <a:lnTo>
                  <a:pt x="62424" y="322820"/>
                </a:lnTo>
                <a:lnTo>
                  <a:pt x="63661" y="324913"/>
                </a:lnTo>
                <a:lnTo>
                  <a:pt x="64328" y="324247"/>
                </a:lnTo>
                <a:lnTo>
                  <a:pt x="64994" y="324247"/>
                </a:lnTo>
                <a:lnTo>
                  <a:pt x="65660" y="324247"/>
                </a:lnTo>
                <a:lnTo>
                  <a:pt x="66422" y="324247"/>
                </a:lnTo>
                <a:lnTo>
                  <a:pt x="66422" y="323581"/>
                </a:lnTo>
                <a:lnTo>
                  <a:pt x="65660" y="322820"/>
                </a:lnTo>
                <a:lnTo>
                  <a:pt x="64708" y="321489"/>
                </a:lnTo>
                <a:lnTo>
                  <a:pt x="64708" y="319967"/>
                </a:lnTo>
                <a:lnTo>
                  <a:pt x="65470" y="318825"/>
                </a:lnTo>
                <a:lnTo>
                  <a:pt x="65470" y="320442"/>
                </a:lnTo>
                <a:lnTo>
                  <a:pt x="66136" y="321964"/>
                </a:lnTo>
                <a:lnTo>
                  <a:pt x="66898" y="323105"/>
                </a:lnTo>
                <a:lnTo>
                  <a:pt x="67755" y="323105"/>
                </a:lnTo>
                <a:lnTo>
                  <a:pt x="68802" y="323105"/>
                </a:lnTo>
                <a:lnTo>
                  <a:pt x="69659" y="323105"/>
                </a:lnTo>
                <a:lnTo>
                  <a:pt x="71563" y="324627"/>
                </a:lnTo>
                <a:lnTo>
                  <a:pt x="71563" y="323771"/>
                </a:lnTo>
                <a:lnTo>
                  <a:pt x="72134" y="323771"/>
                </a:lnTo>
                <a:lnTo>
                  <a:pt x="72800" y="323771"/>
                </a:lnTo>
                <a:lnTo>
                  <a:pt x="73562" y="323771"/>
                </a:lnTo>
                <a:lnTo>
                  <a:pt x="73562" y="324627"/>
                </a:lnTo>
                <a:lnTo>
                  <a:pt x="73562" y="324627"/>
                </a:lnTo>
                <a:lnTo>
                  <a:pt x="72991" y="324627"/>
                </a:lnTo>
                <a:lnTo>
                  <a:pt x="72324" y="324627"/>
                </a:lnTo>
                <a:lnTo>
                  <a:pt x="73657" y="324627"/>
                </a:lnTo>
                <a:lnTo>
                  <a:pt x="75180" y="323011"/>
                </a:lnTo>
                <a:lnTo>
                  <a:pt x="75180" y="321489"/>
                </a:lnTo>
                <a:lnTo>
                  <a:pt x="74514" y="319491"/>
                </a:lnTo>
                <a:lnTo>
                  <a:pt x="76323" y="319491"/>
                </a:lnTo>
                <a:lnTo>
                  <a:pt x="78036" y="320633"/>
                </a:lnTo>
                <a:lnTo>
                  <a:pt x="79274" y="322059"/>
                </a:lnTo>
                <a:lnTo>
                  <a:pt x="79274" y="323201"/>
                </a:lnTo>
                <a:lnTo>
                  <a:pt x="80130" y="323201"/>
                </a:lnTo>
                <a:lnTo>
                  <a:pt x="80130" y="323201"/>
                </a:lnTo>
                <a:lnTo>
                  <a:pt x="81558" y="323201"/>
                </a:lnTo>
                <a:lnTo>
                  <a:pt x="81558" y="324342"/>
                </a:lnTo>
                <a:lnTo>
                  <a:pt x="81558" y="324913"/>
                </a:lnTo>
                <a:lnTo>
                  <a:pt x="81558" y="324913"/>
                </a:lnTo>
                <a:lnTo>
                  <a:pt x="82034" y="325483"/>
                </a:lnTo>
                <a:lnTo>
                  <a:pt x="83272" y="327766"/>
                </a:lnTo>
                <a:lnTo>
                  <a:pt x="83272" y="327766"/>
                </a:lnTo>
                <a:lnTo>
                  <a:pt x="84509" y="327766"/>
                </a:lnTo>
                <a:lnTo>
                  <a:pt x="85937" y="327766"/>
                </a:lnTo>
                <a:lnTo>
                  <a:pt x="87365" y="327766"/>
                </a:lnTo>
                <a:lnTo>
                  <a:pt x="88317" y="328622"/>
                </a:lnTo>
                <a:lnTo>
                  <a:pt x="91744" y="326720"/>
                </a:lnTo>
                <a:lnTo>
                  <a:pt x="92316" y="326720"/>
                </a:lnTo>
                <a:lnTo>
                  <a:pt x="92887" y="328052"/>
                </a:lnTo>
                <a:lnTo>
                  <a:pt x="94124" y="328527"/>
                </a:lnTo>
                <a:lnTo>
                  <a:pt x="96695" y="328527"/>
                </a:lnTo>
                <a:lnTo>
                  <a:pt x="96695" y="328527"/>
                </a:lnTo>
                <a:lnTo>
                  <a:pt x="97456" y="329383"/>
                </a:lnTo>
                <a:lnTo>
                  <a:pt x="97932" y="329383"/>
                </a:lnTo>
                <a:lnTo>
                  <a:pt x="100217" y="329383"/>
                </a:lnTo>
                <a:lnTo>
                  <a:pt x="102502" y="330049"/>
                </a:lnTo>
                <a:lnTo>
                  <a:pt x="103644" y="330049"/>
                </a:lnTo>
                <a:lnTo>
                  <a:pt x="104310" y="329383"/>
                </a:lnTo>
                <a:lnTo>
                  <a:pt x="104310" y="330144"/>
                </a:lnTo>
                <a:lnTo>
                  <a:pt x="104310" y="330620"/>
                </a:lnTo>
                <a:lnTo>
                  <a:pt x="104977" y="331476"/>
                </a:lnTo>
                <a:lnTo>
                  <a:pt x="105929" y="333473"/>
                </a:lnTo>
                <a:lnTo>
                  <a:pt x="107928" y="335946"/>
                </a:lnTo>
                <a:lnTo>
                  <a:pt x="107928" y="336517"/>
                </a:lnTo>
                <a:lnTo>
                  <a:pt x="108880" y="336517"/>
                </a:lnTo>
                <a:lnTo>
                  <a:pt x="114306" y="335185"/>
                </a:lnTo>
                <a:lnTo>
                  <a:pt x="114306" y="334519"/>
                </a:lnTo>
                <a:lnTo>
                  <a:pt x="114306" y="334044"/>
                </a:lnTo>
                <a:lnTo>
                  <a:pt x="114306" y="334044"/>
                </a:lnTo>
                <a:lnTo>
                  <a:pt x="113830" y="334044"/>
                </a:lnTo>
                <a:lnTo>
                  <a:pt x="115163" y="334044"/>
                </a:lnTo>
                <a:lnTo>
                  <a:pt x="117162" y="332902"/>
                </a:lnTo>
                <a:lnTo>
                  <a:pt x="118971" y="331190"/>
                </a:lnTo>
                <a:lnTo>
                  <a:pt x="120398" y="329478"/>
                </a:lnTo>
                <a:lnTo>
                  <a:pt x="120398" y="330144"/>
                </a:lnTo>
                <a:lnTo>
                  <a:pt x="119637" y="330905"/>
                </a:lnTo>
                <a:lnTo>
                  <a:pt x="118971" y="332046"/>
                </a:lnTo>
                <a:lnTo>
                  <a:pt x="118114" y="334234"/>
                </a:lnTo>
                <a:lnTo>
                  <a:pt x="118114" y="334234"/>
                </a:lnTo>
                <a:lnTo>
                  <a:pt x="116972" y="334234"/>
                </a:lnTo>
                <a:lnTo>
                  <a:pt x="116972" y="334234"/>
                </a:lnTo>
                <a:lnTo>
                  <a:pt x="116972" y="335661"/>
                </a:lnTo>
                <a:lnTo>
                  <a:pt x="116972" y="335661"/>
                </a:lnTo>
                <a:lnTo>
                  <a:pt x="116400" y="335661"/>
                </a:lnTo>
                <a:lnTo>
                  <a:pt x="116400" y="336327"/>
                </a:lnTo>
                <a:lnTo>
                  <a:pt x="119161" y="336327"/>
                </a:lnTo>
                <a:lnTo>
                  <a:pt x="120303" y="336802"/>
                </a:lnTo>
                <a:lnTo>
                  <a:pt x="121351" y="337373"/>
                </a:lnTo>
                <a:lnTo>
                  <a:pt x="121351" y="338039"/>
                </a:lnTo>
                <a:lnTo>
                  <a:pt x="119637" y="341653"/>
                </a:lnTo>
                <a:lnTo>
                  <a:pt x="118495" y="341653"/>
                </a:lnTo>
                <a:lnTo>
                  <a:pt x="117257" y="342128"/>
                </a:lnTo>
                <a:lnTo>
                  <a:pt x="119066" y="342128"/>
                </a:lnTo>
                <a:lnTo>
                  <a:pt x="121922" y="342890"/>
                </a:lnTo>
                <a:lnTo>
                  <a:pt x="123635" y="343365"/>
                </a:lnTo>
                <a:lnTo>
                  <a:pt x="125635" y="345648"/>
                </a:lnTo>
                <a:lnTo>
                  <a:pt x="126110" y="345648"/>
                </a:lnTo>
                <a:lnTo>
                  <a:pt x="126682" y="345648"/>
                </a:lnTo>
                <a:lnTo>
                  <a:pt x="126682" y="344792"/>
                </a:lnTo>
                <a:lnTo>
                  <a:pt x="126682" y="343841"/>
                </a:lnTo>
                <a:lnTo>
                  <a:pt x="127538" y="343365"/>
                </a:lnTo>
                <a:lnTo>
                  <a:pt x="126872" y="342319"/>
                </a:lnTo>
                <a:lnTo>
                  <a:pt x="126872" y="342319"/>
                </a:lnTo>
                <a:lnTo>
                  <a:pt x="127729" y="342319"/>
                </a:lnTo>
                <a:lnTo>
                  <a:pt x="128300" y="341653"/>
                </a:lnTo>
                <a:lnTo>
                  <a:pt x="128776" y="341653"/>
                </a:lnTo>
                <a:lnTo>
                  <a:pt x="129538" y="342224"/>
                </a:lnTo>
                <a:lnTo>
                  <a:pt x="129538" y="342224"/>
                </a:lnTo>
                <a:lnTo>
                  <a:pt x="129538" y="342224"/>
                </a:lnTo>
                <a:lnTo>
                  <a:pt x="129538" y="340892"/>
                </a:lnTo>
                <a:lnTo>
                  <a:pt x="129538" y="339846"/>
                </a:lnTo>
                <a:lnTo>
                  <a:pt x="128871" y="339180"/>
                </a:lnTo>
                <a:lnTo>
                  <a:pt x="127919" y="339180"/>
                </a:lnTo>
                <a:lnTo>
                  <a:pt x="128966" y="339180"/>
                </a:lnTo>
                <a:lnTo>
                  <a:pt x="129918" y="339180"/>
                </a:lnTo>
                <a:lnTo>
                  <a:pt x="130585" y="339180"/>
                </a:lnTo>
                <a:lnTo>
                  <a:pt x="131156" y="338229"/>
                </a:lnTo>
                <a:lnTo>
                  <a:pt x="131156" y="338229"/>
                </a:lnTo>
                <a:lnTo>
                  <a:pt x="131156" y="340892"/>
                </a:lnTo>
                <a:lnTo>
                  <a:pt x="131156" y="340892"/>
                </a:lnTo>
                <a:lnTo>
                  <a:pt x="131918" y="340892"/>
                </a:lnTo>
                <a:lnTo>
                  <a:pt x="131918" y="340892"/>
                </a:lnTo>
                <a:lnTo>
                  <a:pt x="131918" y="342509"/>
                </a:lnTo>
                <a:lnTo>
                  <a:pt x="131918" y="343080"/>
                </a:lnTo>
                <a:lnTo>
                  <a:pt x="131918" y="343555"/>
                </a:lnTo>
                <a:lnTo>
                  <a:pt x="126967" y="345838"/>
                </a:lnTo>
                <a:lnTo>
                  <a:pt x="126206" y="348596"/>
                </a:lnTo>
                <a:lnTo>
                  <a:pt x="126206" y="349928"/>
                </a:lnTo>
                <a:lnTo>
                  <a:pt x="126206" y="350499"/>
                </a:lnTo>
                <a:lnTo>
                  <a:pt x="126872" y="350499"/>
                </a:lnTo>
                <a:lnTo>
                  <a:pt x="127538" y="350499"/>
                </a:lnTo>
                <a:lnTo>
                  <a:pt x="128205" y="350499"/>
                </a:lnTo>
                <a:lnTo>
                  <a:pt x="129157" y="351640"/>
                </a:lnTo>
                <a:lnTo>
                  <a:pt x="129823" y="352876"/>
                </a:lnTo>
                <a:lnTo>
                  <a:pt x="130299" y="354588"/>
                </a:lnTo>
                <a:lnTo>
                  <a:pt x="130299" y="356871"/>
                </a:lnTo>
                <a:lnTo>
                  <a:pt x="130299" y="358203"/>
                </a:lnTo>
                <a:lnTo>
                  <a:pt x="129633" y="359820"/>
                </a:lnTo>
                <a:lnTo>
                  <a:pt x="129633" y="361722"/>
                </a:lnTo>
                <a:lnTo>
                  <a:pt x="130394" y="364576"/>
                </a:lnTo>
                <a:lnTo>
                  <a:pt x="130394" y="364576"/>
                </a:lnTo>
                <a:lnTo>
                  <a:pt x="130870" y="364100"/>
                </a:lnTo>
                <a:lnTo>
                  <a:pt x="132203" y="364100"/>
                </a:lnTo>
                <a:lnTo>
                  <a:pt x="133155" y="364100"/>
                </a:lnTo>
                <a:lnTo>
                  <a:pt x="131632" y="362388"/>
                </a:lnTo>
                <a:lnTo>
                  <a:pt x="130585" y="360105"/>
                </a:lnTo>
                <a:lnTo>
                  <a:pt x="130585" y="357347"/>
                </a:lnTo>
                <a:lnTo>
                  <a:pt x="131251" y="354018"/>
                </a:lnTo>
                <a:lnTo>
                  <a:pt x="131251" y="354018"/>
                </a:lnTo>
                <a:lnTo>
                  <a:pt x="131251" y="354018"/>
                </a:lnTo>
                <a:lnTo>
                  <a:pt x="131251" y="354018"/>
                </a:lnTo>
                <a:lnTo>
                  <a:pt x="131822" y="352972"/>
                </a:lnTo>
                <a:lnTo>
                  <a:pt x="132584" y="352972"/>
                </a:lnTo>
                <a:lnTo>
                  <a:pt x="133345" y="353447"/>
                </a:lnTo>
                <a:lnTo>
                  <a:pt x="133917" y="354018"/>
                </a:lnTo>
                <a:lnTo>
                  <a:pt x="133917" y="354018"/>
                </a:lnTo>
                <a:lnTo>
                  <a:pt x="133441" y="354018"/>
                </a:lnTo>
                <a:lnTo>
                  <a:pt x="134392" y="354588"/>
                </a:lnTo>
                <a:lnTo>
                  <a:pt x="135440" y="354588"/>
                </a:lnTo>
                <a:lnTo>
                  <a:pt x="137534" y="353447"/>
                </a:lnTo>
                <a:lnTo>
                  <a:pt x="137534" y="353447"/>
                </a:lnTo>
                <a:lnTo>
                  <a:pt x="138010" y="353447"/>
                </a:lnTo>
                <a:lnTo>
                  <a:pt x="138867" y="353447"/>
                </a:lnTo>
                <a:lnTo>
                  <a:pt x="138867" y="352211"/>
                </a:lnTo>
                <a:lnTo>
                  <a:pt x="138867" y="351069"/>
                </a:lnTo>
                <a:lnTo>
                  <a:pt x="138867" y="351069"/>
                </a:lnTo>
                <a:lnTo>
                  <a:pt x="138867" y="352591"/>
                </a:lnTo>
                <a:lnTo>
                  <a:pt x="138867" y="353828"/>
                </a:lnTo>
                <a:lnTo>
                  <a:pt x="139438" y="353828"/>
                </a:lnTo>
                <a:lnTo>
                  <a:pt x="139438" y="353162"/>
                </a:lnTo>
                <a:lnTo>
                  <a:pt x="139438" y="351925"/>
                </a:lnTo>
                <a:lnTo>
                  <a:pt x="140295" y="352686"/>
                </a:lnTo>
                <a:lnTo>
                  <a:pt x="141056" y="353732"/>
                </a:lnTo>
                <a:lnTo>
                  <a:pt x="141628" y="354303"/>
                </a:lnTo>
                <a:lnTo>
                  <a:pt x="142199" y="354303"/>
                </a:lnTo>
                <a:lnTo>
                  <a:pt x="142865" y="355350"/>
                </a:lnTo>
                <a:lnTo>
                  <a:pt x="142865" y="355350"/>
                </a:lnTo>
                <a:lnTo>
                  <a:pt x="142865" y="355350"/>
                </a:lnTo>
                <a:lnTo>
                  <a:pt x="142865" y="355350"/>
                </a:lnTo>
                <a:lnTo>
                  <a:pt x="142865" y="354684"/>
                </a:lnTo>
                <a:lnTo>
                  <a:pt x="142103" y="354018"/>
                </a:lnTo>
                <a:lnTo>
                  <a:pt x="141437" y="353067"/>
                </a:lnTo>
                <a:lnTo>
                  <a:pt x="140771" y="351925"/>
                </a:lnTo>
                <a:lnTo>
                  <a:pt x="140771" y="350974"/>
                </a:lnTo>
                <a:lnTo>
                  <a:pt x="140771" y="348026"/>
                </a:lnTo>
                <a:lnTo>
                  <a:pt x="140771" y="346789"/>
                </a:lnTo>
                <a:lnTo>
                  <a:pt x="140771" y="346028"/>
                </a:lnTo>
                <a:lnTo>
                  <a:pt x="141247" y="346028"/>
                </a:lnTo>
                <a:lnTo>
                  <a:pt x="141247" y="347170"/>
                </a:lnTo>
                <a:lnTo>
                  <a:pt x="141247" y="348121"/>
                </a:lnTo>
                <a:lnTo>
                  <a:pt x="142008" y="348596"/>
                </a:lnTo>
                <a:lnTo>
                  <a:pt x="142960" y="348596"/>
                </a:lnTo>
                <a:lnTo>
                  <a:pt x="142389" y="349072"/>
                </a:lnTo>
                <a:lnTo>
                  <a:pt x="142389" y="349738"/>
                </a:lnTo>
                <a:lnTo>
                  <a:pt x="142389" y="350784"/>
                </a:lnTo>
                <a:lnTo>
                  <a:pt x="142389" y="351925"/>
                </a:lnTo>
                <a:lnTo>
                  <a:pt x="142389" y="351925"/>
                </a:lnTo>
                <a:lnTo>
                  <a:pt x="142389" y="351925"/>
                </a:lnTo>
                <a:lnTo>
                  <a:pt x="142389" y="351925"/>
                </a:lnTo>
                <a:lnTo>
                  <a:pt x="143246" y="351925"/>
                </a:lnTo>
                <a:lnTo>
                  <a:pt x="143246" y="351164"/>
                </a:lnTo>
                <a:lnTo>
                  <a:pt x="142770" y="351164"/>
                </a:lnTo>
                <a:lnTo>
                  <a:pt x="142770" y="351164"/>
                </a:lnTo>
                <a:lnTo>
                  <a:pt x="148196" y="351164"/>
                </a:lnTo>
                <a:lnTo>
                  <a:pt x="149529" y="350594"/>
                </a:lnTo>
                <a:lnTo>
                  <a:pt x="150100" y="349452"/>
                </a:lnTo>
                <a:lnTo>
                  <a:pt x="150766" y="348691"/>
                </a:lnTo>
                <a:lnTo>
                  <a:pt x="154194" y="348691"/>
                </a:lnTo>
                <a:lnTo>
                  <a:pt x="155526" y="348121"/>
                </a:lnTo>
                <a:lnTo>
                  <a:pt x="154574" y="347455"/>
                </a:lnTo>
                <a:lnTo>
                  <a:pt x="156669" y="347455"/>
                </a:lnTo>
                <a:lnTo>
                  <a:pt x="157430" y="347931"/>
                </a:lnTo>
                <a:lnTo>
                  <a:pt x="158192" y="349072"/>
                </a:lnTo>
                <a:lnTo>
                  <a:pt x="156859" y="348596"/>
                </a:lnTo>
                <a:lnTo>
                  <a:pt x="155526" y="348596"/>
                </a:lnTo>
                <a:lnTo>
                  <a:pt x="158858" y="350784"/>
                </a:lnTo>
                <a:lnTo>
                  <a:pt x="158858" y="350784"/>
                </a:lnTo>
                <a:lnTo>
                  <a:pt x="159620" y="350784"/>
                </a:lnTo>
                <a:lnTo>
                  <a:pt x="159620" y="350784"/>
                </a:lnTo>
                <a:lnTo>
                  <a:pt x="159620" y="350308"/>
                </a:lnTo>
                <a:lnTo>
                  <a:pt x="158668" y="349643"/>
                </a:lnTo>
                <a:lnTo>
                  <a:pt x="159525" y="349643"/>
                </a:lnTo>
                <a:lnTo>
                  <a:pt x="159525" y="349167"/>
                </a:lnTo>
                <a:lnTo>
                  <a:pt x="159525" y="348596"/>
                </a:lnTo>
                <a:lnTo>
                  <a:pt x="158953" y="347931"/>
                </a:lnTo>
                <a:lnTo>
                  <a:pt x="158953" y="347265"/>
                </a:lnTo>
                <a:lnTo>
                  <a:pt x="160381" y="349262"/>
                </a:lnTo>
                <a:lnTo>
                  <a:pt x="160381" y="351069"/>
                </a:lnTo>
                <a:lnTo>
                  <a:pt x="157811" y="354588"/>
                </a:lnTo>
                <a:lnTo>
                  <a:pt x="158287" y="355254"/>
                </a:lnTo>
                <a:lnTo>
                  <a:pt x="156859" y="356206"/>
                </a:lnTo>
                <a:lnTo>
                  <a:pt x="155146" y="356206"/>
                </a:lnTo>
                <a:lnTo>
                  <a:pt x="153432" y="355635"/>
                </a:lnTo>
                <a:lnTo>
                  <a:pt x="152385" y="354398"/>
                </a:lnTo>
                <a:lnTo>
                  <a:pt x="152385" y="355825"/>
                </a:lnTo>
                <a:lnTo>
                  <a:pt x="152385" y="356491"/>
                </a:lnTo>
                <a:lnTo>
                  <a:pt x="151718" y="355920"/>
                </a:lnTo>
                <a:lnTo>
                  <a:pt x="151243" y="355920"/>
                </a:lnTo>
                <a:lnTo>
                  <a:pt x="151243" y="355920"/>
                </a:lnTo>
                <a:lnTo>
                  <a:pt x="151243" y="356491"/>
                </a:lnTo>
                <a:lnTo>
                  <a:pt x="151243" y="356491"/>
                </a:lnTo>
                <a:lnTo>
                  <a:pt x="150290" y="354494"/>
                </a:lnTo>
                <a:lnTo>
                  <a:pt x="148482" y="354494"/>
                </a:lnTo>
                <a:lnTo>
                  <a:pt x="147339" y="355350"/>
                </a:lnTo>
                <a:lnTo>
                  <a:pt x="148482" y="355350"/>
                </a:lnTo>
                <a:lnTo>
                  <a:pt x="148482" y="356015"/>
                </a:lnTo>
                <a:lnTo>
                  <a:pt x="149434" y="356015"/>
                </a:lnTo>
                <a:lnTo>
                  <a:pt x="150100" y="356015"/>
                </a:lnTo>
                <a:lnTo>
                  <a:pt x="150100" y="356586"/>
                </a:lnTo>
                <a:lnTo>
                  <a:pt x="150100" y="356586"/>
                </a:lnTo>
                <a:lnTo>
                  <a:pt x="151052" y="358488"/>
                </a:lnTo>
                <a:lnTo>
                  <a:pt x="151052" y="358488"/>
                </a:lnTo>
                <a:lnTo>
                  <a:pt x="151909" y="359344"/>
                </a:lnTo>
                <a:lnTo>
                  <a:pt x="152766" y="359344"/>
                </a:lnTo>
                <a:lnTo>
                  <a:pt x="155050" y="359344"/>
                </a:lnTo>
                <a:lnTo>
                  <a:pt x="158477" y="358203"/>
                </a:lnTo>
                <a:lnTo>
                  <a:pt x="159525" y="358203"/>
                </a:lnTo>
                <a:lnTo>
                  <a:pt x="161809" y="358964"/>
                </a:lnTo>
                <a:lnTo>
                  <a:pt x="162666" y="358964"/>
                </a:lnTo>
                <a:lnTo>
                  <a:pt x="162666" y="356586"/>
                </a:lnTo>
                <a:lnTo>
                  <a:pt x="163428" y="357157"/>
                </a:lnTo>
                <a:lnTo>
                  <a:pt x="165808" y="357157"/>
                </a:lnTo>
                <a:lnTo>
                  <a:pt x="165808" y="356491"/>
                </a:lnTo>
                <a:lnTo>
                  <a:pt x="165808" y="356491"/>
                </a:lnTo>
                <a:lnTo>
                  <a:pt x="165808" y="356491"/>
                </a:lnTo>
                <a:lnTo>
                  <a:pt x="165236" y="356491"/>
                </a:lnTo>
                <a:lnTo>
                  <a:pt x="166379" y="356491"/>
                </a:lnTo>
                <a:lnTo>
                  <a:pt x="168283" y="356491"/>
                </a:lnTo>
                <a:lnTo>
                  <a:pt x="169330" y="355445"/>
                </a:lnTo>
                <a:lnTo>
                  <a:pt x="168759" y="356776"/>
                </a:lnTo>
                <a:lnTo>
                  <a:pt x="167807" y="357918"/>
                </a:lnTo>
                <a:lnTo>
                  <a:pt x="166664" y="358583"/>
                </a:lnTo>
                <a:lnTo>
                  <a:pt x="165617" y="358583"/>
                </a:lnTo>
                <a:lnTo>
                  <a:pt x="166284" y="359249"/>
                </a:lnTo>
                <a:lnTo>
                  <a:pt x="166760" y="359249"/>
                </a:lnTo>
                <a:lnTo>
                  <a:pt x="166760" y="359249"/>
                </a:lnTo>
                <a:lnTo>
                  <a:pt x="167331" y="359249"/>
                </a:lnTo>
                <a:lnTo>
                  <a:pt x="169806" y="359249"/>
                </a:lnTo>
                <a:lnTo>
                  <a:pt x="171995" y="358583"/>
                </a:lnTo>
                <a:lnTo>
                  <a:pt x="172852" y="358583"/>
                </a:lnTo>
                <a:lnTo>
                  <a:pt x="173899" y="358583"/>
                </a:lnTo>
                <a:lnTo>
                  <a:pt x="178850" y="360581"/>
                </a:lnTo>
                <a:lnTo>
                  <a:pt x="180087" y="360581"/>
                </a:lnTo>
                <a:lnTo>
                  <a:pt x="181896" y="360581"/>
                </a:lnTo>
                <a:lnTo>
                  <a:pt x="182943" y="360581"/>
                </a:lnTo>
                <a:lnTo>
                  <a:pt x="181610" y="360581"/>
                </a:lnTo>
                <a:lnTo>
                  <a:pt x="179135" y="361247"/>
                </a:lnTo>
                <a:lnTo>
                  <a:pt x="175042" y="361247"/>
                </a:lnTo>
                <a:lnTo>
                  <a:pt x="174280" y="361817"/>
                </a:lnTo>
                <a:lnTo>
                  <a:pt x="175232" y="363149"/>
                </a:lnTo>
                <a:lnTo>
                  <a:pt x="174661" y="364956"/>
                </a:lnTo>
                <a:lnTo>
                  <a:pt x="175518" y="365527"/>
                </a:lnTo>
                <a:lnTo>
                  <a:pt x="176755" y="365527"/>
                </a:lnTo>
                <a:lnTo>
                  <a:pt x="177802" y="366288"/>
                </a:lnTo>
                <a:lnTo>
                  <a:pt x="177231" y="367619"/>
                </a:lnTo>
                <a:lnTo>
                  <a:pt x="178278" y="368095"/>
                </a:lnTo>
                <a:lnTo>
                  <a:pt x="179897" y="368095"/>
                </a:lnTo>
                <a:lnTo>
                  <a:pt x="180944" y="368095"/>
                </a:lnTo>
                <a:lnTo>
                  <a:pt x="180944" y="368761"/>
                </a:lnTo>
                <a:lnTo>
                  <a:pt x="178659" y="370092"/>
                </a:lnTo>
                <a:lnTo>
                  <a:pt x="177993" y="370758"/>
                </a:lnTo>
                <a:lnTo>
                  <a:pt x="176755" y="370187"/>
                </a:lnTo>
                <a:lnTo>
                  <a:pt x="176755" y="370187"/>
                </a:lnTo>
                <a:lnTo>
                  <a:pt x="176755" y="370187"/>
                </a:lnTo>
                <a:lnTo>
                  <a:pt x="176755" y="369617"/>
                </a:lnTo>
                <a:lnTo>
                  <a:pt x="175613" y="369617"/>
                </a:lnTo>
                <a:lnTo>
                  <a:pt x="174946" y="369617"/>
                </a:lnTo>
                <a:lnTo>
                  <a:pt x="174280" y="369617"/>
                </a:lnTo>
                <a:lnTo>
                  <a:pt x="169044" y="372755"/>
                </a:lnTo>
                <a:lnTo>
                  <a:pt x="171805" y="374468"/>
                </a:lnTo>
                <a:lnTo>
                  <a:pt x="172471" y="375989"/>
                </a:lnTo>
                <a:lnTo>
                  <a:pt x="172471" y="378843"/>
                </a:lnTo>
                <a:lnTo>
                  <a:pt x="172947" y="378843"/>
                </a:lnTo>
                <a:lnTo>
                  <a:pt x="172947" y="377892"/>
                </a:lnTo>
                <a:lnTo>
                  <a:pt x="172947" y="377892"/>
                </a:lnTo>
                <a:lnTo>
                  <a:pt x="172947" y="377131"/>
                </a:lnTo>
                <a:lnTo>
                  <a:pt x="172947" y="377131"/>
                </a:lnTo>
                <a:lnTo>
                  <a:pt x="172947" y="377131"/>
                </a:lnTo>
                <a:lnTo>
                  <a:pt x="172947" y="377131"/>
                </a:lnTo>
                <a:lnTo>
                  <a:pt x="173994" y="378462"/>
                </a:lnTo>
                <a:lnTo>
                  <a:pt x="175327" y="379794"/>
                </a:lnTo>
                <a:lnTo>
                  <a:pt x="175899" y="381031"/>
                </a:lnTo>
                <a:lnTo>
                  <a:pt x="174756" y="382362"/>
                </a:lnTo>
                <a:lnTo>
                  <a:pt x="173233" y="382362"/>
                </a:lnTo>
                <a:lnTo>
                  <a:pt x="170472" y="381031"/>
                </a:lnTo>
                <a:lnTo>
                  <a:pt x="168949" y="381031"/>
                </a:lnTo>
                <a:lnTo>
                  <a:pt x="168949" y="379699"/>
                </a:lnTo>
                <a:lnTo>
                  <a:pt x="175137" y="383028"/>
                </a:lnTo>
                <a:lnTo>
                  <a:pt x="177041" y="383028"/>
                </a:lnTo>
                <a:lnTo>
                  <a:pt x="177041" y="382172"/>
                </a:lnTo>
                <a:lnTo>
                  <a:pt x="177041" y="381506"/>
                </a:lnTo>
                <a:lnTo>
                  <a:pt x="177612" y="381031"/>
                </a:lnTo>
                <a:lnTo>
                  <a:pt x="179802" y="381031"/>
                </a:lnTo>
                <a:lnTo>
                  <a:pt x="180849" y="381696"/>
                </a:lnTo>
                <a:lnTo>
                  <a:pt x="182467" y="383503"/>
                </a:lnTo>
                <a:lnTo>
                  <a:pt x="183419" y="384455"/>
                </a:lnTo>
                <a:lnTo>
                  <a:pt x="184656" y="384455"/>
                </a:lnTo>
                <a:lnTo>
                  <a:pt x="185894" y="384455"/>
                </a:lnTo>
                <a:lnTo>
                  <a:pt x="187132" y="384455"/>
                </a:lnTo>
                <a:lnTo>
                  <a:pt x="188750" y="382933"/>
                </a:lnTo>
                <a:lnTo>
                  <a:pt x="190654" y="382362"/>
                </a:lnTo>
                <a:lnTo>
                  <a:pt x="191320" y="381696"/>
                </a:lnTo>
                <a:lnTo>
                  <a:pt x="191320" y="381126"/>
                </a:lnTo>
                <a:lnTo>
                  <a:pt x="191320" y="380460"/>
                </a:lnTo>
                <a:lnTo>
                  <a:pt x="191796" y="379699"/>
                </a:lnTo>
                <a:lnTo>
                  <a:pt x="193891" y="378462"/>
                </a:lnTo>
                <a:lnTo>
                  <a:pt x="203410" y="377797"/>
                </a:lnTo>
                <a:lnTo>
                  <a:pt x="205981" y="378558"/>
                </a:lnTo>
                <a:lnTo>
                  <a:pt x="206838" y="379509"/>
                </a:lnTo>
                <a:lnTo>
                  <a:pt x="207409" y="379509"/>
                </a:lnTo>
                <a:lnTo>
                  <a:pt x="209027" y="379509"/>
                </a:lnTo>
                <a:lnTo>
                  <a:pt x="210360" y="379984"/>
                </a:lnTo>
                <a:lnTo>
                  <a:pt x="212644" y="381316"/>
                </a:lnTo>
                <a:lnTo>
                  <a:pt x="214929" y="383313"/>
                </a:lnTo>
                <a:lnTo>
                  <a:pt x="216928" y="385691"/>
                </a:lnTo>
                <a:lnTo>
                  <a:pt x="218071" y="386547"/>
                </a:lnTo>
                <a:lnTo>
                  <a:pt x="220736" y="387118"/>
                </a:lnTo>
                <a:lnTo>
                  <a:pt x="222069" y="387974"/>
                </a:lnTo>
                <a:lnTo>
                  <a:pt x="218547" y="387974"/>
                </a:lnTo>
                <a:lnTo>
                  <a:pt x="217024" y="387308"/>
                </a:lnTo>
                <a:lnTo>
                  <a:pt x="215595" y="385786"/>
                </a:lnTo>
                <a:lnTo>
                  <a:pt x="214929" y="385786"/>
                </a:lnTo>
                <a:lnTo>
                  <a:pt x="212169" y="385215"/>
                </a:lnTo>
                <a:lnTo>
                  <a:pt x="209408" y="383218"/>
                </a:lnTo>
                <a:lnTo>
                  <a:pt x="209408" y="382552"/>
                </a:lnTo>
                <a:lnTo>
                  <a:pt x="210836" y="382552"/>
                </a:lnTo>
                <a:lnTo>
                  <a:pt x="210169" y="381887"/>
                </a:lnTo>
                <a:lnTo>
                  <a:pt x="209598" y="381887"/>
                </a:lnTo>
                <a:lnTo>
                  <a:pt x="208837" y="381887"/>
                </a:lnTo>
                <a:lnTo>
                  <a:pt x="208075" y="381887"/>
                </a:lnTo>
                <a:lnTo>
                  <a:pt x="208551" y="382552"/>
                </a:lnTo>
                <a:lnTo>
                  <a:pt x="207504" y="382552"/>
                </a:lnTo>
                <a:lnTo>
                  <a:pt x="204172" y="381601"/>
                </a:lnTo>
                <a:lnTo>
                  <a:pt x="203696" y="381126"/>
                </a:lnTo>
                <a:lnTo>
                  <a:pt x="205314" y="379699"/>
                </a:lnTo>
                <a:lnTo>
                  <a:pt x="205314" y="379699"/>
                </a:lnTo>
                <a:lnTo>
                  <a:pt x="205314" y="379699"/>
                </a:lnTo>
                <a:lnTo>
                  <a:pt x="205314" y="379699"/>
                </a:lnTo>
                <a:lnTo>
                  <a:pt x="199222" y="380365"/>
                </a:lnTo>
                <a:lnTo>
                  <a:pt x="197603" y="381031"/>
                </a:lnTo>
                <a:lnTo>
                  <a:pt x="197032" y="381887"/>
                </a:lnTo>
                <a:lnTo>
                  <a:pt x="197032" y="383028"/>
                </a:lnTo>
                <a:lnTo>
                  <a:pt x="197032" y="384265"/>
                </a:lnTo>
                <a:lnTo>
                  <a:pt x="197032" y="385406"/>
                </a:lnTo>
                <a:lnTo>
                  <a:pt x="197032" y="386833"/>
                </a:lnTo>
                <a:lnTo>
                  <a:pt x="197699" y="388354"/>
                </a:lnTo>
                <a:lnTo>
                  <a:pt x="197699" y="389686"/>
                </a:lnTo>
                <a:lnTo>
                  <a:pt x="197699" y="391113"/>
                </a:lnTo>
                <a:lnTo>
                  <a:pt x="197699" y="391874"/>
                </a:lnTo>
                <a:lnTo>
                  <a:pt x="197128" y="391874"/>
                </a:lnTo>
                <a:lnTo>
                  <a:pt x="195033" y="391874"/>
                </a:lnTo>
                <a:lnTo>
                  <a:pt x="194271" y="392444"/>
                </a:lnTo>
                <a:lnTo>
                  <a:pt x="193510" y="393110"/>
                </a:lnTo>
                <a:lnTo>
                  <a:pt x="192653" y="393681"/>
                </a:lnTo>
                <a:lnTo>
                  <a:pt x="195033" y="394917"/>
                </a:lnTo>
                <a:lnTo>
                  <a:pt x="202649" y="396344"/>
                </a:lnTo>
                <a:lnTo>
                  <a:pt x="206552" y="398532"/>
                </a:lnTo>
                <a:lnTo>
                  <a:pt x="207599" y="399578"/>
                </a:lnTo>
                <a:lnTo>
                  <a:pt x="208361" y="400624"/>
                </a:lnTo>
                <a:lnTo>
                  <a:pt x="209027" y="402336"/>
                </a:lnTo>
                <a:lnTo>
                  <a:pt x="209027" y="403953"/>
                </a:lnTo>
                <a:lnTo>
                  <a:pt x="207885" y="404904"/>
                </a:lnTo>
                <a:lnTo>
                  <a:pt x="205314" y="408233"/>
                </a:lnTo>
                <a:lnTo>
                  <a:pt x="204267" y="411657"/>
                </a:lnTo>
                <a:lnTo>
                  <a:pt x="203410" y="413084"/>
                </a:lnTo>
                <a:lnTo>
                  <a:pt x="200935" y="414701"/>
                </a:lnTo>
                <a:lnTo>
                  <a:pt x="199888" y="415748"/>
                </a:lnTo>
                <a:lnTo>
                  <a:pt x="199888" y="417079"/>
                </a:lnTo>
                <a:lnTo>
                  <a:pt x="198270" y="418316"/>
                </a:lnTo>
                <a:lnTo>
                  <a:pt x="198270" y="419267"/>
                </a:lnTo>
                <a:lnTo>
                  <a:pt x="198270" y="421359"/>
                </a:lnTo>
                <a:lnTo>
                  <a:pt x="198270" y="422976"/>
                </a:lnTo>
                <a:lnTo>
                  <a:pt x="198270" y="424879"/>
                </a:lnTo>
                <a:lnTo>
                  <a:pt x="198746" y="426305"/>
                </a:lnTo>
                <a:lnTo>
                  <a:pt x="199507" y="426971"/>
                </a:lnTo>
                <a:lnTo>
                  <a:pt x="201221" y="427542"/>
                </a:lnTo>
                <a:lnTo>
                  <a:pt x="203220" y="429064"/>
                </a:lnTo>
                <a:lnTo>
                  <a:pt x="206933" y="432868"/>
                </a:lnTo>
                <a:lnTo>
                  <a:pt x="208837" y="436863"/>
                </a:lnTo>
                <a:lnTo>
                  <a:pt x="209408" y="437434"/>
                </a:lnTo>
                <a:lnTo>
                  <a:pt x="210550" y="437434"/>
                </a:lnTo>
                <a:lnTo>
                  <a:pt x="211597" y="437434"/>
                </a:lnTo>
                <a:lnTo>
                  <a:pt x="212549" y="438195"/>
                </a:lnTo>
                <a:lnTo>
                  <a:pt x="213216" y="440572"/>
                </a:lnTo>
                <a:lnTo>
                  <a:pt x="213977" y="441524"/>
                </a:lnTo>
                <a:lnTo>
                  <a:pt x="215024" y="442380"/>
                </a:lnTo>
                <a:lnTo>
                  <a:pt x="215976" y="443521"/>
                </a:lnTo>
                <a:lnTo>
                  <a:pt x="215976" y="444662"/>
                </a:lnTo>
                <a:lnTo>
                  <a:pt x="215976" y="445994"/>
                </a:lnTo>
                <a:lnTo>
                  <a:pt x="216453" y="447040"/>
                </a:lnTo>
                <a:lnTo>
                  <a:pt x="217500" y="447516"/>
                </a:lnTo>
                <a:lnTo>
                  <a:pt x="217500" y="449133"/>
                </a:lnTo>
                <a:lnTo>
                  <a:pt x="219023" y="456171"/>
                </a:lnTo>
                <a:lnTo>
                  <a:pt x="219594" y="457027"/>
                </a:lnTo>
                <a:lnTo>
                  <a:pt x="220260" y="457027"/>
                </a:lnTo>
                <a:lnTo>
                  <a:pt x="220260" y="457027"/>
                </a:lnTo>
                <a:lnTo>
                  <a:pt x="220260" y="456171"/>
                </a:lnTo>
                <a:lnTo>
                  <a:pt x="220260" y="454650"/>
                </a:lnTo>
                <a:lnTo>
                  <a:pt x="220260" y="453413"/>
                </a:lnTo>
                <a:lnTo>
                  <a:pt x="220927" y="454459"/>
                </a:lnTo>
                <a:lnTo>
                  <a:pt x="221688" y="456552"/>
                </a:lnTo>
                <a:lnTo>
                  <a:pt x="221688" y="457313"/>
                </a:lnTo>
                <a:lnTo>
                  <a:pt x="222450" y="457883"/>
                </a:lnTo>
                <a:lnTo>
                  <a:pt x="224354" y="458359"/>
                </a:lnTo>
                <a:lnTo>
                  <a:pt x="226543" y="460356"/>
                </a:lnTo>
                <a:lnTo>
                  <a:pt x="230066" y="460927"/>
                </a:lnTo>
                <a:lnTo>
                  <a:pt x="231208" y="461973"/>
                </a:lnTo>
                <a:lnTo>
                  <a:pt x="230637" y="463115"/>
                </a:lnTo>
                <a:lnTo>
                  <a:pt x="232350" y="463780"/>
                </a:lnTo>
                <a:lnTo>
                  <a:pt x="236825" y="463780"/>
                </a:lnTo>
                <a:lnTo>
                  <a:pt x="238633" y="463780"/>
                </a:lnTo>
                <a:lnTo>
                  <a:pt x="240156" y="464827"/>
                </a:lnTo>
                <a:lnTo>
                  <a:pt x="241204" y="466634"/>
                </a:lnTo>
                <a:lnTo>
                  <a:pt x="241204" y="469012"/>
                </a:lnTo>
                <a:lnTo>
                  <a:pt x="241870" y="471009"/>
                </a:lnTo>
                <a:lnTo>
                  <a:pt x="243583" y="471009"/>
                </a:lnTo>
                <a:lnTo>
                  <a:pt x="247106" y="469963"/>
                </a:lnTo>
                <a:lnTo>
                  <a:pt x="247963" y="469963"/>
                </a:lnTo>
                <a:lnTo>
                  <a:pt x="249486" y="471295"/>
                </a:lnTo>
                <a:lnTo>
                  <a:pt x="251485" y="472531"/>
                </a:lnTo>
                <a:lnTo>
                  <a:pt x="252913" y="472531"/>
                </a:lnTo>
                <a:lnTo>
                  <a:pt x="253960" y="472531"/>
                </a:lnTo>
                <a:lnTo>
                  <a:pt x="255197" y="474338"/>
                </a:lnTo>
                <a:lnTo>
                  <a:pt x="256435" y="475860"/>
                </a:lnTo>
                <a:lnTo>
                  <a:pt x="258149" y="476431"/>
                </a:lnTo>
                <a:lnTo>
                  <a:pt x="258149" y="474814"/>
                </a:lnTo>
                <a:lnTo>
                  <a:pt x="260528" y="473387"/>
                </a:lnTo>
                <a:lnTo>
                  <a:pt x="263480" y="473387"/>
                </a:lnTo>
                <a:lnTo>
                  <a:pt x="264908" y="475384"/>
                </a:lnTo>
                <a:lnTo>
                  <a:pt x="264908" y="476716"/>
                </a:lnTo>
                <a:lnTo>
                  <a:pt x="264908" y="477572"/>
                </a:lnTo>
                <a:lnTo>
                  <a:pt x="264908" y="478333"/>
                </a:lnTo>
                <a:lnTo>
                  <a:pt x="264337" y="479570"/>
                </a:lnTo>
                <a:lnTo>
                  <a:pt x="259862" y="482328"/>
                </a:lnTo>
                <a:lnTo>
                  <a:pt x="259101" y="483565"/>
                </a:lnTo>
                <a:lnTo>
                  <a:pt x="259101" y="485371"/>
                </a:lnTo>
                <a:lnTo>
                  <a:pt x="258434" y="485371"/>
                </a:lnTo>
                <a:lnTo>
                  <a:pt x="257863" y="486133"/>
                </a:lnTo>
                <a:lnTo>
                  <a:pt x="257387" y="487084"/>
                </a:lnTo>
                <a:lnTo>
                  <a:pt x="257387" y="487845"/>
                </a:lnTo>
                <a:lnTo>
                  <a:pt x="257958" y="488510"/>
                </a:lnTo>
                <a:lnTo>
                  <a:pt x="258529" y="488510"/>
                </a:lnTo>
                <a:lnTo>
                  <a:pt x="259196" y="488510"/>
                </a:lnTo>
                <a:lnTo>
                  <a:pt x="259862" y="488510"/>
                </a:lnTo>
                <a:lnTo>
                  <a:pt x="262433" y="488510"/>
                </a:lnTo>
                <a:lnTo>
                  <a:pt x="262433" y="489747"/>
                </a:lnTo>
                <a:lnTo>
                  <a:pt x="262433" y="489747"/>
                </a:lnTo>
                <a:lnTo>
                  <a:pt x="262908" y="489747"/>
                </a:lnTo>
                <a:lnTo>
                  <a:pt x="264432" y="490888"/>
                </a:lnTo>
                <a:lnTo>
                  <a:pt x="263670" y="491649"/>
                </a:lnTo>
                <a:lnTo>
                  <a:pt x="263670" y="493837"/>
                </a:lnTo>
                <a:lnTo>
                  <a:pt x="263670" y="493837"/>
                </a:lnTo>
                <a:lnTo>
                  <a:pt x="263670" y="494312"/>
                </a:lnTo>
                <a:lnTo>
                  <a:pt x="263670" y="494312"/>
                </a:lnTo>
                <a:lnTo>
                  <a:pt x="264527" y="494312"/>
                </a:lnTo>
                <a:lnTo>
                  <a:pt x="264527" y="494312"/>
                </a:lnTo>
                <a:lnTo>
                  <a:pt x="264527" y="495549"/>
                </a:lnTo>
                <a:lnTo>
                  <a:pt x="265003" y="496785"/>
                </a:lnTo>
                <a:lnTo>
                  <a:pt x="265003" y="497832"/>
                </a:lnTo>
                <a:lnTo>
                  <a:pt x="265003" y="498593"/>
                </a:lnTo>
                <a:lnTo>
                  <a:pt x="266240" y="499068"/>
                </a:lnTo>
                <a:lnTo>
                  <a:pt x="266717" y="499068"/>
                </a:lnTo>
                <a:lnTo>
                  <a:pt x="266717" y="499544"/>
                </a:lnTo>
                <a:lnTo>
                  <a:pt x="266717" y="499544"/>
                </a:lnTo>
                <a:lnTo>
                  <a:pt x="266717" y="500114"/>
                </a:lnTo>
                <a:lnTo>
                  <a:pt x="266050" y="501731"/>
                </a:lnTo>
                <a:lnTo>
                  <a:pt x="265193" y="502492"/>
                </a:lnTo>
                <a:lnTo>
                  <a:pt x="264051" y="502492"/>
                </a:lnTo>
                <a:lnTo>
                  <a:pt x="262623" y="501541"/>
                </a:lnTo>
                <a:lnTo>
                  <a:pt x="263575" y="504585"/>
                </a:lnTo>
                <a:lnTo>
                  <a:pt x="264337" y="505916"/>
                </a:lnTo>
                <a:lnTo>
                  <a:pt x="265384" y="506582"/>
                </a:lnTo>
                <a:lnTo>
                  <a:pt x="265384" y="506582"/>
                </a:lnTo>
                <a:lnTo>
                  <a:pt x="264717" y="507343"/>
                </a:lnTo>
                <a:lnTo>
                  <a:pt x="264717" y="507343"/>
                </a:lnTo>
                <a:lnTo>
                  <a:pt x="264717" y="507819"/>
                </a:lnTo>
                <a:lnTo>
                  <a:pt x="265193" y="508675"/>
                </a:lnTo>
                <a:lnTo>
                  <a:pt x="265193" y="509626"/>
                </a:lnTo>
                <a:lnTo>
                  <a:pt x="265193" y="510577"/>
                </a:lnTo>
                <a:lnTo>
                  <a:pt x="265193" y="511718"/>
                </a:lnTo>
                <a:lnTo>
                  <a:pt x="265193" y="511718"/>
                </a:lnTo>
                <a:lnTo>
                  <a:pt x="264051" y="511718"/>
                </a:lnTo>
                <a:lnTo>
                  <a:pt x="263004" y="512384"/>
                </a:lnTo>
                <a:lnTo>
                  <a:pt x="262242" y="512955"/>
                </a:lnTo>
                <a:lnTo>
                  <a:pt x="262242" y="512955"/>
                </a:lnTo>
                <a:lnTo>
                  <a:pt x="262242" y="513526"/>
                </a:lnTo>
                <a:lnTo>
                  <a:pt x="261766" y="514096"/>
                </a:lnTo>
                <a:lnTo>
                  <a:pt x="261005" y="514096"/>
                </a:lnTo>
                <a:lnTo>
                  <a:pt x="261576" y="515048"/>
                </a:lnTo>
                <a:lnTo>
                  <a:pt x="262052" y="516474"/>
                </a:lnTo>
                <a:lnTo>
                  <a:pt x="262052" y="517806"/>
                </a:lnTo>
                <a:lnTo>
                  <a:pt x="262052" y="522371"/>
                </a:lnTo>
                <a:lnTo>
                  <a:pt x="262052" y="523227"/>
                </a:lnTo>
                <a:lnTo>
                  <a:pt x="263765" y="525225"/>
                </a:lnTo>
                <a:lnTo>
                  <a:pt x="269763" y="530076"/>
                </a:lnTo>
                <a:lnTo>
                  <a:pt x="271191" y="531693"/>
                </a:lnTo>
                <a:lnTo>
                  <a:pt x="266621" y="529600"/>
                </a:lnTo>
                <a:lnTo>
                  <a:pt x="265765" y="528839"/>
                </a:lnTo>
                <a:lnTo>
                  <a:pt x="265003" y="528364"/>
                </a:lnTo>
                <a:lnTo>
                  <a:pt x="260814" y="523322"/>
                </a:lnTo>
                <a:lnTo>
                  <a:pt x="259577" y="523322"/>
                </a:lnTo>
                <a:lnTo>
                  <a:pt x="255197" y="524654"/>
                </a:lnTo>
                <a:lnTo>
                  <a:pt x="255197" y="525890"/>
                </a:lnTo>
                <a:lnTo>
                  <a:pt x="254055" y="532453"/>
                </a:lnTo>
                <a:lnTo>
                  <a:pt x="255197" y="532929"/>
                </a:lnTo>
                <a:lnTo>
                  <a:pt x="257577" y="532358"/>
                </a:lnTo>
                <a:lnTo>
                  <a:pt x="258815" y="533309"/>
                </a:lnTo>
                <a:lnTo>
                  <a:pt x="259577" y="534356"/>
                </a:lnTo>
                <a:lnTo>
                  <a:pt x="260528" y="535307"/>
                </a:lnTo>
                <a:lnTo>
                  <a:pt x="261576" y="535973"/>
                </a:lnTo>
                <a:lnTo>
                  <a:pt x="262813" y="535973"/>
                </a:lnTo>
                <a:lnTo>
                  <a:pt x="264812" y="536829"/>
                </a:lnTo>
                <a:lnTo>
                  <a:pt x="268335" y="540348"/>
                </a:lnTo>
                <a:lnTo>
                  <a:pt x="270524" y="541109"/>
                </a:lnTo>
                <a:lnTo>
                  <a:pt x="271000" y="541109"/>
                </a:lnTo>
                <a:lnTo>
                  <a:pt x="271000" y="542916"/>
                </a:lnTo>
                <a:lnTo>
                  <a:pt x="271000" y="542916"/>
                </a:lnTo>
                <a:lnTo>
                  <a:pt x="280520" y="549669"/>
                </a:lnTo>
                <a:lnTo>
                  <a:pt x="283566" y="553188"/>
                </a:lnTo>
                <a:lnTo>
                  <a:pt x="284994" y="555566"/>
                </a:lnTo>
                <a:lnTo>
                  <a:pt x="286327" y="558229"/>
                </a:lnTo>
                <a:lnTo>
                  <a:pt x="288516" y="564127"/>
                </a:lnTo>
                <a:lnTo>
                  <a:pt x="289373" y="567741"/>
                </a:lnTo>
                <a:lnTo>
                  <a:pt x="291944" y="585528"/>
                </a:lnTo>
                <a:lnTo>
                  <a:pt x="292800" y="588476"/>
                </a:lnTo>
                <a:lnTo>
                  <a:pt x="293943" y="590949"/>
                </a:lnTo>
                <a:lnTo>
                  <a:pt x="296323" y="592756"/>
                </a:lnTo>
                <a:lnTo>
                  <a:pt x="299178" y="593707"/>
                </a:lnTo>
                <a:lnTo>
                  <a:pt x="301844" y="595039"/>
                </a:lnTo>
                <a:lnTo>
                  <a:pt x="303462" y="597893"/>
                </a:lnTo>
                <a:lnTo>
                  <a:pt x="301939" y="596656"/>
                </a:lnTo>
                <a:lnTo>
                  <a:pt x="300416" y="595895"/>
                </a:lnTo>
                <a:lnTo>
                  <a:pt x="298703" y="595895"/>
                </a:lnTo>
                <a:lnTo>
                  <a:pt x="296704" y="595895"/>
                </a:lnTo>
                <a:lnTo>
                  <a:pt x="298227" y="596846"/>
                </a:lnTo>
                <a:lnTo>
                  <a:pt x="299750" y="598368"/>
                </a:lnTo>
                <a:lnTo>
                  <a:pt x="300511" y="600366"/>
                </a:lnTo>
                <a:lnTo>
                  <a:pt x="299845" y="602934"/>
                </a:lnTo>
                <a:lnTo>
                  <a:pt x="299845" y="604075"/>
                </a:lnTo>
                <a:lnTo>
                  <a:pt x="299845" y="606643"/>
                </a:lnTo>
                <a:lnTo>
                  <a:pt x="299845" y="607975"/>
                </a:lnTo>
                <a:lnTo>
                  <a:pt x="298893" y="607309"/>
                </a:lnTo>
                <a:lnTo>
                  <a:pt x="298417" y="605787"/>
                </a:lnTo>
                <a:lnTo>
                  <a:pt x="298417" y="603885"/>
                </a:lnTo>
                <a:lnTo>
                  <a:pt x="298417" y="601887"/>
                </a:lnTo>
                <a:lnTo>
                  <a:pt x="298417" y="600461"/>
                </a:lnTo>
                <a:lnTo>
                  <a:pt x="298417" y="599605"/>
                </a:lnTo>
                <a:lnTo>
                  <a:pt x="300511" y="598463"/>
                </a:lnTo>
                <a:lnTo>
                  <a:pt x="299940" y="597797"/>
                </a:lnTo>
                <a:lnTo>
                  <a:pt x="297846" y="596561"/>
                </a:lnTo>
                <a:lnTo>
                  <a:pt x="295276" y="594088"/>
                </a:lnTo>
                <a:lnTo>
                  <a:pt x="292991" y="591234"/>
                </a:lnTo>
                <a:lnTo>
                  <a:pt x="290801" y="585813"/>
                </a:lnTo>
                <a:lnTo>
                  <a:pt x="290801" y="584767"/>
                </a:lnTo>
                <a:lnTo>
                  <a:pt x="289564" y="576111"/>
                </a:lnTo>
                <a:lnTo>
                  <a:pt x="288707" y="572592"/>
                </a:lnTo>
                <a:lnTo>
                  <a:pt x="288707" y="570785"/>
                </a:lnTo>
                <a:lnTo>
                  <a:pt x="287945" y="567931"/>
                </a:lnTo>
                <a:lnTo>
                  <a:pt x="286137" y="565173"/>
                </a:lnTo>
                <a:lnTo>
                  <a:pt x="278140" y="556327"/>
                </a:lnTo>
                <a:lnTo>
                  <a:pt x="277093" y="556327"/>
                </a:lnTo>
                <a:lnTo>
                  <a:pt x="274332" y="554805"/>
                </a:lnTo>
                <a:lnTo>
                  <a:pt x="269953" y="551381"/>
                </a:lnTo>
                <a:lnTo>
                  <a:pt x="269287" y="550620"/>
                </a:lnTo>
                <a:lnTo>
                  <a:pt x="268620" y="549479"/>
                </a:lnTo>
                <a:lnTo>
                  <a:pt x="268620" y="549003"/>
                </a:lnTo>
                <a:lnTo>
                  <a:pt x="268620" y="548528"/>
                </a:lnTo>
                <a:lnTo>
                  <a:pt x="268620" y="547957"/>
                </a:lnTo>
                <a:lnTo>
                  <a:pt x="268620" y="545484"/>
                </a:lnTo>
                <a:lnTo>
                  <a:pt x="267859" y="545484"/>
                </a:lnTo>
                <a:lnTo>
                  <a:pt x="266812" y="545484"/>
                </a:lnTo>
                <a:lnTo>
                  <a:pt x="265860" y="546911"/>
                </a:lnTo>
                <a:lnTo>
                  <a:pt x="263670" y="551476"/>
                </a:lnTo>
                <a:lnTo>
                  <a:pt x="263194" y="552903"/>
                </a:lnTo>
                <a:lnTo>
                  <a:pt x="262052" y="572592"/>
                </a:lnTo>
                <a:lnTo>
                  <a:pt x="259291" y="587335"/>
                </a:lnTo>
                <a:lnTo>
                  <a:pt x="255293" y="633085"/>
                </a:lnTo>
                <a:lnTo>
                  <a:pt x="255293" y="632039"/>
                </a:lnTo>
                <a:lnTo>
                  <a:pt x="255864" y="629851"/>
                </a:lnTo>
                <a:lnTo>
                  <a:pt x="256626" y="625761"/>
                </a:lnTo>
                <a:lnTo>
                  <a:pt x="259672" y="621196"/>
                </a:lnTo>
                <a:lnTo>
                  <a:pt x="259672" y="620340"/>
                </a:lnTo>
                <a:lnTo>
                  <a:pt x="259672" y="620340"/>
                </a:lnTo>
                <a:lnTo>
                  <a:pt x="259672" y="619484"/>
                </a:lnTo>
                <a:lnTo>
                  <a:pt x="259672" y="619484"/>
                </a:lnTo>
                <a:lnTo>
                  <a:pt x="259672" y="619484"/>
                </a:lnTo>
                <a:lnTo>
                  <a:pt x="259672" y="619484"/>
                </a:lnTo>
                <a:lnTo>
                  <a:pt x="259672" y="619484"/>
                </a:lnTo>
                <a:lnTo>
                  <a:pt x="259672" y="619484"/>
                </a:lnTo>
                <a:lnTo>
                  <a:pt x="260433" y="619484"/>
                </a:lnTo>
                <a:lnTo>
                  <a:pt x="265384" y="624239"/>
                </a:lnTo>
                <a:lnTo>
                  <a:pt x="266050" y="625476"/>
                </a:lnTo>
                <a:lnTo>
                  <a:pt x="265098" y="625476"/>
                </a:lnTo>
                <a:lnTo>
                  <a:pt x="266717" y="627188"/>
                </a:lnTo>
                <a:lnTo>
                  <a:pt x="266717" y="628615"/>
                </a:lnTo>
                <a:lnTo>
                  <a:pt x="265384" y="629566"/>
                </a:lnTo>
                <a:lnTo>
                  <a:pt x="263099" y="629566"/>
                </a:lnTo>
                <a:lnTo>
                  <a:pt x="259006" y="628520"/>
                </a:lnTo>
                <a:lnTo>
                  <a:pt x="257387" y="628520"/>
                </a:lnTo>
                <a:lnTo>
                  <a:pt x="256054" y="630136"/>
                </a:lnTo>
                <a:lnTo>
                  <a:pt x="254912" y="634417"/>
                </a:lnTo>
                <a:lnTo>
                  <a:pt x="254912" y="635463"/>
                </a:lnTo>
                <a:lnTo>
                  <a:pt x="254912" y="636129"/>
                </a:lnTo>
                <a:lnTo>
                  <a:pt x="253198" y="638602"/>
                </a:lnTo>
                <a:lnTo>
                  <a:pt x="253198" y="639362"/>
                </a:lnTo>
                <a:lnTo>
                  <a:pt x="253770" y="642026"/>
                </a:lnTo>
                <a:lnTo>
                  <a:pt x="253770" y="643357"/>
                </a:lnTo>
                <a:lnTo>
                  <a:pt x="253294" y="649064"/>
                </a:lnTo>
                <a:lnTo>
                  <a:pt x="251485" y="662000"/>
                </a:lnTo>
                <a:lnTo>
                  <a:pt x="247201" y="687871"/>
                </a:lnTo>
                <a:lnTo>
                  <a:pt x="244916" y="699666"/>
                </a:lnTo>
                <a:lnTo>
                  <a:pt x="243393" y="704897"/>
                </a:lnTo>
                <a:lnTo>
                  <a:pt x="240632" y="719830"/>
                </a:lnTo>
                <a:lnTo>
                  <a:pt x="239014" y="724966"/>
                </a:lnTo>
                <a:lnTo>
                  <a:pt x="239014" y="727820"/>
                </a:lnTo>
                <a:lnTo>
                  <a:pt x="237015" y="730578"/>
                </a:lnTo>
                <a:lnTo>
                  <a:pt x="237015" y="731624"/>
                </a:lnTo>
                <a:lnTo>
                  <a:pt x="234445" y="734953"/>
                </a:lnTo>
                <a:lnTo>
                  <a:pt x="233873" y="735714"/>
                </a:lnTo>
                <a:lnTo>
                  <a:pt x="233873" y="736760"/>
                </a:lnTo>
                <a:lnTo>
                  <a:pt x="232446" y="739518"/>
                </a:lnTo>
                <a:lnTo>
                  <a:pt x="231874" y="740280"/>
                </a:lnTo>
                <a:lnTo>
                  <a:pt x="230637" y="741231"/>
                </a:lnTo>
                <a:lnTo>
                  <a:pt x="229114" y="741992"/>
                </a:lnTo>
                <a:lnTo>
                  <a:pt x="227590" y="744179"/>
                </a:lnTo>
                <a:lnTo>
                  <a:pt x="221784" y="745130"/>
                </a:lnTo>
                <a:lnTo>
                  <a:pt x="220546" y="745606"/>
                </a:lnTo>
                <a:lnTo>
                  <a:pt x="220070" y="746272"/>
                </a:lnTo>
                <a:lnTo>
                  <a:pt x="219023" y="745606"/>
                </a:lnTo>
                <a:lnTo>
                  <a:pt x="219023" y="745606"/>
                </a:lnTo>
                <a:lnTo>
                  <a:pt x="219023" y="746652"/>
                </a:lnTo>
                <a:lnTo>
                  <a:pt x="219023" y="750647"/>
                </a:lnTo>
                <a:lnTo>
                  <a:pt x="220927" y="751503"/>
                </a:lnTo>
                <a:lnTo>
                  <a:pt x="221688" y="752644"/>
                </a:lnTo>
                <a:lnTo>
                  <a:pt x="221688" y="754357"/>
                </a:lnTo>
                <a:lnTo>
                  <a:pt x="221688" y="754357"/>
                </a:lnTo>
                <a:lnTo>
                  <a:pt x="221688" y="754357"/>
                </a:lnTo>
                <a:lnTo>
                  <a:pt x="222450" y="754357"/>
                </a:lnTo>
                <a:lnTo>
                  <a:pt x="223211" y="754357"/>
                </a:lnTo>
                <a:lnTo>
                  <a:pt x="224639" y="754357"/>
                </a:lnTo>
                <a:lnTo>
                  <a:pt x="225972" y="753786"/>
                </a:lnTo>
                <a:lnTo>
                  <a:pt x="226543" y="753786"/>
                </a:lnTo>
                <a:lnTo>
                  <a:pt x="227781" y="754357"/>
                </a:lnTo>
                <a:lnTo>
                  <a:pt x="228447" y="754832"/>
                </a:lnTo>
                <a:lnTo>
                  <a:pt x="228447" y="754832"/>
                </a:lnTo>
                <a:lnTo>
                  <a:pt x="228447" y="755403"/>
                </a:lnTo>
                <a:lnTo>
                  <a:pt x="228447" y="756164"/>
                </a:lnTo>
                <a:lnTo>
                  <a:pt x="228923" y="757781"/>
                </a:lnTo>
                <a:lnTo>
                  <a:pt x="228923" y="757781"/>
                </a:lnTo>
                <a:lnTo>
                  <a:pt x="229685" y="757781"/>
                </a:lnTo>
                <a:lnTo>
                  <a:pt x="231208" y="757781"/>
                </a:lnTo>
                <a:lnTo>
                  <a:pt x="231969" y="757781"/>
                </a:lnTo>
                <a:lnTo>
                  <a:pt x="231969" y="756925"/>
                </a:lnTo>
                <a:lnTo>
                  <a:pt x="232446" y="755403"/>
                </a:lnTo>
                <a:lnTo>
                  <a:pt x="233493" y="754832"/>
                </a:lnTo>
                <a:lnTo>
                  <a:pt x="234825" y="754832"/>
                </a:lnTo>
                <a:lnTo>
                  <a:pt x="236825" y="755498"/>
                </a:lnTo>
                <a:lnTo>
                  <a:pt x="239585" y="756925"/>
                </a:lnTo>
                <a:lnTo>
                  <a:pt x="240347" y="756925"/>
                </a:lnTo>
                <a:lnTo>
                  <a:pt x="241013" y="756925"/>
                </a:lnTo>
                <a:lnTo>
                  <a:pt x="241870" y="756925"/>
                </a:lnTo>
                <a:lnTo>
                  <a:pt x="243774" y="758827"/>
                </a:lnTo>
                <a:lnTo>
                  <a:pt x="243774" y="762156"/>
                </a:lnTo>
                <a:lnTo>
                  <a:pt x="243108" y="765770"/>
                </a:lnTo>
                <a:lnTo>
                  <a:pt x="242060" y="768624"/>
                </a:lnTo>
                <a:lnTo>
                  <a:pt x="243393" y="769670"/>
                </a:lnTo>
                <a:lnTo>
                  <a:pt x="240728" y="772523"/>
                </a:lnTo>
                <a:lnTo>
                  <a:pt x="240156" y="773284"/>
                </a:lnTo>
                <a:lnTo>
                  <a:pt x="241013" y="775282"/>
                </a:lnTo>
                <a:lnTo>
                  <a:pt x="242156" y="776613"/>
                </a:lnTo>
                <a:lnTo>
                  <a:pt x="243679" y="777469"/>
                </a:lnTo>
                <a:lnTo>
                  <a:pt x="245297" y="777469"/>
                </a:lnTo>
                <a:lnTo>
                  <a:pt x="247106" y="777469"/>
                </a:lnTo>
                <a:lnTo>
                  <a:pt x="248153" y="777469"/>
                </a:lnTo>
                <a:lnTo>
                  <a:pt x="248724" y="776233"/>
                </a:lnTo>
                <a:lnTo>
                  <a:pt x="248724" y="773950"/>
                </a:lnTo>
                <a:lnTo>
                  <a:pt x="249200" y="772143"/>
                </a:lnTo>
                <a:lnTo>
                  <a:pt x="250343" y="770811"/>
                </a:lnTo>
                <a:lnTo>
                  <a:pt x="251771" y="770241"/>
                </a:lnTo>
                <a:lnTo>
                  <a:pt x="253294" y="770241"/>
                </a:lnTo>
                <a:lnTo>
                  <a:pt x="251866" y="771477"/>
                </a:lnTo>
                <a:lnTo>
                  <a:pt x="251390" y="772619"/>
                </a:lnTo>
                <a:lnTo>
                  <a:pt x="251390" y="773855"/>
                </a:lnTo>
                <a:lnTo>
                  <a:pt x="252532" y="775092"/>
                </a:lnTo>
                <a:lnTo>
                  <a:pt x="253770" y="775852"/>
                </a:lnTo>
                <a:lnTo>
                  <a:pt x="257577" y="776518"/>
                </a:lnTo>
                <a:lnTo>
                  <a:pt x="259862" y="777850"/>
                </a:lnTo>
                <a:lnTo>
                  <a:pt x="261957" y="779562"/>
                </a:lnTo>
                <a:lnTo>
                  <a:pt x="264432" y="779562"/>
                </a:lnTo>
                <a:lnTo>
                  <a:pt x="265003" y="779562"/>
                </a:lnTo>
                <a:lnTo>
                  <a:pt x="266145" y="780228"/>
                </a:lnTo>
                <a:lnTo>
                  <a:pt x="266621" y="780703"/>
                </a:lnTo>
                <a:lnTo>
                  <a:pt x="268906" y="780703"/>
                </a:lnTo>
                <a:lnTo>
                  <a:pt x="269953" y="780703"/>
                </a:lnTo>
                <a:lnTo>
                  <a:pt x="270810" y="781655"/>
                </a:lnTo>
                <a:lnTo>
                  <a:pt x="273095" y="783367"/>
                </a:lnTo>
                <a:lnTo>
                  <a:pt x="275665" y="784223"/>
                </a:lnTo>
                <a:lnTo>
                  <a:pt x="280901" y="784223"/>
                </a:lnTo>
                <a:lnTo>
                  <a:pt x="285946" y="783367"/>
                </a:lnTo>
                <a:lnTo>
                  <a:pt x="287755" y="783937"/>
                </a:lnTo>
                <a:lnTo>
                  <a:pt x="288707" y="786410"/>
                </a:lnTo>
                <a:lnTo>
                  <a:pt x="288707" y="787171"/>
                </a:lnTo>
                <a:lnTo>
                  <a:pt x="288707" y="787742"/>
                </a:lnTo>
                <a:lnTo>
                  <a:pt x="288707" y="788218"/>
                </a:lnTo>
                <a:lnTo>
                  <a:pt x="288707" y="788693"/>
                </a:lnTo>
                <a:lnTo>
                  <a:pt x="288707" y="789454"/>
                </a:lnTo>
                <a:lnTo>
                  <a:pt x="289373" y="790120"/>
                </a:lnTo>
                <a:lnTo>
                  <a:pt x="291373" y="790120"/>
                </a:lnTo>
                <a:lnTo>
                  <a:pt x="293657" y="791546"/>
                </a:lnTo>
                <a:lnTo>
                  <a:pt x="294799" y="792498"/>
                </a:lnTo>
                <a:lnTo>
                  <a:pt x="297370" y="795922"/>
                </a:lnTo>
                <a:lnTo>
                  <a:pt x="297370" y="795922"/>
                </a:lnTo>
                <a:lnTo>
                  <a:pt x="297370" y="795922"/>
                </a:lnTo>
                <a:lnTo>
                  <a:pt x="297370" y="795922"/>
                </a:lnTo>
                <a:lnTo>
                  <a:pt x="297846" y="795922"/>
                </a:lnTo>
                <a:lnTo>
                  <a:pt x="299178" y="795922"/>
                </a:lnTo>
                <a:lnTo>
                  <a:pt x="299178" y="796492"/>
                </a:lnTo>
                <a:lnTo>
                  <a:pt x="299178" y="797539"/>
                </a:lnTo>
                <a:lnTo>
                  <a:pt x="299845" y="798014"/>
                </a:lnTo>
                <a:lnTo>
                  <a:pt x="300321" y="798014"/>
                </a:lnTo>
                <a:lnTo>
                  <a:pt x="301463" y="797253"/>
                </a:lnTo>
                <a:lnTo>
                  <a:pt x="302035" y="797253"/>
                </a:lnTo>
                <a:lnTo>
                  <a:pt x="302035" y="798204"/>
                </a:lnTo>
                <a:lnTo>
                  <a:pt x="303748" y="798204"/>
                </a:lnTo>
                <a:lnTo>
                  <a:pt x="307270" y="799916"/>
                </a:lnTo>
                <a:lnTo>
                  <a:pt x="309270" y="799916"/>
                </a:lnTo>
                <a:lnTo>
                  <a:pt x="310888" y="798965"/>
                </a:lnTo>
                <a:lnTo>
                  <a:pt x="314029" y="796492"/>
                </a:lnTo>
                <a:lnTo>
                  <a:pt x="314696" y="797063"/>
                </a:lnTo>
                <a:lnTo>
                  <a:pt x="314696" y="797063"/>
                </a:lnTo>
                <a:lnTo>
                  <a:pt x="315172" y="796302"/>
                </a:lnTo>
                <a:lnTo>
                  <a:pt x="315172" y="795446"/>
                </a:lnTo>
                <a:lnTo>
                  <a:pt x="316219" y="796397"/>
                </a:lnTo>
                <a:lnTo>
                  <a:pt x="316219" y="796397"/>
                </a:lnTo>
                <a:lnTo>
                  <a:pt x="320027" y="798775"/>
                </a:lnTo>
                <a:lnTo>
                  <a:pt x="320788" y="800392"/>
                </a:lnTo>
                <a:lnTo>
                  <a:pt x="322597" y="800392"/>
                </a:lnTo>
                <a:lnTo>
                  <a:pt x="324501" y="799916"/>
                </a:lnTo>
                <a:lnTo>
                  <a:pt x="325643" y="799346"/>
                </a:lnTo>
                <a:lnTo>
                  <a:pt x="325643" y="800963"/>
                </a:lnTo>
                <a:lnTo>
                  <a:pt x="325643" y="802485"/>
                </a:lnTo>
                <a:lnTo>
                  <a:pt x="326405" y="803816"/>
                </a:lnTo>
                <a:lnTo>
                  <a:pt x="327547" y="804672"/>
                </a:lnTo>
                <a:lnTo>
                  <a:pt x="327547" y="805243"/>
                </a:lnTo>
                <a:lnTo>
                  <a:pt x="327547" y="805814"/>
                </a:lnTo>
                <a:lnTo>
                  <a:pt x="327547" y="806384"/>
                </a:lnTo>
                <a:lnTo>
                  <a:pt x="328214" y="806384"/>
                </a:lnTo>
                <a:lnTo>
                  <a:pt x="329070" y="806384"/>
                </a:lnTo>
                <a:lnTo>
                  <a:pt x="329546" y="806384"/>
                </a:lnTo>
                <a:lnTo>
                  <a:pt x="329546" y="806860"/>
                </a:lnTo>
                <a:lnTo>
                  <a:pt x="329546" y="806860"/>
                </a:lnTo>
                <a:lnTo>
                  <a:pt x="332117" y="807906"/>
                </a:lnTo>
                <a:lnTo>
                  <a:pt x="334401" y="807906"/>
                </a:lnTo>
                <a:lnTo>
                  <a:pt x="339542" y="806004"/>
                </a:lnTo>
                <a:lnTo>
                  <a:pt x="343540" y="805433"/>
                </a:lnTo>
                <a:lnTo>
                  <a:pt x="344778" y="804577"/>
                </a:lnTo>
                <a:lnTo>
                  <a:pt x="345825" y="804577"/>
                </a:lnTo>
                <a:lnTo>
                  <a:pt x="349347" y="805528"/>
                </a:lnTo>
                <a:lnTo>
                  <a:pt x="350394" y="806004"/>
                </a:lnTo>
                <a:lnTo>
                  <a:pt x="351823" y="808572"/>
                </a:lnTo>
                <a:lnTo>
                  <a:pt x="352870" y="809809"/>
                </a:lnTo>
                <a:lnTo>
                  <a:pt x="353822" y="809809"/>
                </a:lnTo>
                <a:lnTo>
                  <a:pt x="355725" y="807241"/>
                </a:lnTo>
                <a:lnTo>
                  <a:pt x="356868" y="806004"/>
                </a:lnTo>
                <a:lnTo>
                  <a:pt x="358105" y="806004"/>
                </a:lnTo>
                <a:lnTo>
                  <a:pt x="359914" y="807526"/>
                </a:lnTo>
                <a:lnTo>
                  <a:pt x="359914" y="808572"/>
                </a:lnTo>
                <a:lnTo>
                  <a:pt x="359914" y="808572"/>
                </a:lnTo>
                <a:lnTo>
                  <a:pt x="361247" y="808572"/>
                </a:lnTo>
                <a:lnTo>
                  <a:pt x="362485" y="808572"/>
                </a:lnTo>
                <a:lnTo>
                  <a:pt x="365055" y="807906"/>
                </a:lnTo>
                <a:lnTo>
                  <a:pt x="366102" y="807906"/>
                </a:lnTo>
                <a:lnTo>
                  <a:pt x="374384" y="807906"/>
                </a:lnTo>
                <a:lnTo>
                  <a:pt x="376669" y="807906"/>
                </a:lnTo>
                <a:lnTo>
                  <a:pt x="377526" y="807906"/>
                </a:lnTo>
                <a:lnTo>
                  <a:pt x="378002" y="807241"/>
                </a:lnTo>
                <a:lnTo>
                  <a:pt x="378002" y="805528"/>
                </a:lnTo>
                <a:lnTo>
                  <a:pt x="378002" y="804197"/>
                </a:lnTo>
                <a:lnTo>
                  <a:pt x="377240" y="803246"/>
                </a:lnTo>
                <a:lnTo>
                  <a:pt x="376288" y="803246"/>
                </a:lnTo>
                <a:lnTo>
                  <a:pt x="376288" y="802390"/>
                </a:lnTo>
                <a:lnTo>
                  <a:pt x="376288" y="802390"/>
                </a:lnTo>
                <a:lnTo>
                  <a:pt x="376764" y="802390"/>
                </a:lnTo>
                <a:lnTo>
                  <a:pt x="376003" y="801343"/>
                </a:lnTo>
                <a:lnTo>
                  <a:pt x="376955" y="798870"/>
                </a:lnTo>
                <a:lnTo>
                  <a:pt x="376955" y="796873"/>
                </a:lnTo>
                <a:lnTo>
                  <a:pt x="376955" y="795636"/>
                </a:lnTo>
                <a:lnTo>
                  <a:pt x="378478" y="795066"/>
                </a:lnTo>
                <a:lnTo>
                  <a:pt x="380286" y="795066"/>
                </a:lnTo>
                <a:lnTo>
                  <a:pt x="386189" y="795066"/>
                </a:lnTo>
                <a:lnTo>
                  <a:pt x="388473" y="796017"/>
                </a:lnTo>
                <a:lnTo>
                  <a:pt x="389616" y="796017"/>
                </a:lnTo>
                <a:lnTo>
                  <a:pt x="390948" y="796017"/>
                </a:lnTo>
                <a:lnTo>
                  <a:pt x="391996" y="796017"/>
                </a:lnTo>
                <a:lnTo>
                  <a:pt x="394852" y="797729"/>
                </a:lnTo>
                <a:lnTo>
                  <a:pt x="396851" y="798490"/>
                </a:lnTo>
                <a:lnTo>
                  <a:pt x="397422" y="798965"/>
                </a:lnTo>
                <a:lnTo>
                  <a:pt x="398469" y="800012"/>
                </a:lnTo>
                <a:lnTo>
                  <a:pt x="399135" y="800012"/>
                </a:lnTo>
                <a:lnTo>
                  <a:pt x="399802" y="800012"/>
                </a:lnTo>
                <a:lnTo>
                  <a:pt x="400468" y="799536"/>
                </a:lnTo>
                <a:lnTo>
                  <a:pt x="401135" y="799536"/>
                </a:lnTo>
                <a:lnTo>
                  <a:pt x="401706" y="799536"/>
                </a:lnTo>
                <a:lnTo>
                  <a:pt x="402753" y="800392"/>
                </a:lnTo>
                <a:lnTo>
                  <a:pt x="402753" y="800392"/>
                </a:lnTo>
                <a:lnTo>
                  <a:pt x="408369" y="800392"/>
                </a:lnTo>
                <a:lnTo>
                  <a:pt x="409798" y="800392"/>
                </a:lnTo>
                <a:lnTo>
                  <a:pt x="410940" y="801438"/>
                </a:lnTo>
                <a:lnTo>
                  <a:pt x="411606" y="802770"/>
                </a:lnTo>
                <a:lnTo>
                  <a:pt x="412082" y="804102"/>
                </a:lnTo>
                <a:lnTo>
                  <a:pt x="412749" y="805338"/>
                </a:lnTo>
                <a:lnTo>
                  <a:pt x="413891" y="806194"/>
                </a:lnTo>
                <a:lnTo>
                  <a:pt x="414748" y="806194"/>
                </a:lnTo>
                <a:lnTo>
                  <a:pt x="416937" y="805433"/>
                </a:lnTo>
                <a:lnTo>
                  <a:pt x="425029" y="805433"/>
                </a:lnTo>
                <a:lnTo>
                  <a:pt x="426647" y="805433"/>
                </a:lnTo>
                <a:lnTo>
                  <a:pt x="426647" y="806670"/>
                </a:lnTo>
                <a:lnTo>
                  <a:pt x="426647" y="806670"/>
                </a:lnTo>
                <a:lnTo>
                  <a:pt x="427314" y="806670"/>
                </a:lnTo>
                <a:lnTo>
                  <a:pt x="427314" y="806670"/>
                </a:lnTo>
                <a:lnTo>
                  <a:pt x="428551" y="808762"/>
                </a:lnTo>
                <a:lnTo>
                  <a:pt x="429789" y="810474"/>
                </a:lnTo>
                <a:lnTo>
                  <a:pt x="430931" y="813518"/>
                </a:lnTo>
                <a:lnTo>
                  <a:pt x="431883" y="814754"/>
                </a:lnTo>
                <a:lnTo>
                  <a:pt x="433311" y="814184"/>
                </a:lnTo>
                <a:lnTo>
                  <a:pt x="434358" y="810665"/>
                </a:lnTo>
                <a:lnTo>
                  <a:pt x="436453" y="810665"/>
                </a:lnTo>
                <a:lnTo>
                  <a:pt x="438357" y="809904"/>
                </a:lnTo>
                <a:lnTo>
                  <a:pt x="439308" y="809904"/>
                </a:lnTo>
                <a:lnTo>
                  <a:pt x="442926" y="812282"/>
                </a:lnTo>
                <a:lnTo>
                  <a:pt x="443688" y="812282"/>
                </a:lnTo>
                <a:lnTo>
                  <a:pt x="451113" y="813042"/>
                </a:lnTo>
                <a:lnTo>
                  <a:pt x="450542" y="814850"/>
                </a:lnTo>
                <a:lnTo>
                  <a:pt x="451684" y="815515"/>
                </a:lnTo>
                <a:lnTo>
                  <a:pt x="453207" y="815991"/>
                </a:lnTo>
                <a:lnTo>
                  <a:pt x="453779" y="816752"/>
                </a:lnTo>
                <a:lnTo>
                  <a:pt x="453779" y="816752"/>
                </a:lnTo>
                <a:lnTo>
                  <a:pt x="452160" y="816752"/>
                </a:lnTo>
                <a:lnTo>
                  <a:pt x="450922" y="817893"/>
                </a:lnTo>
                <a:lnTo>
                  <a:pt x="450256" y="819795"/>
                </a:lnTo>
                <a:lnTo>
                  <a:pt x="450256" y="821983"/>
                </a:lnTo>
                <a:lnTo>
                  <a:pt x="450256" y="821983"/>
                </a:lnTo>
                <a:lnTo>
                  <a:pt x="450256" y="821983"/>
                </a:lnTo>
                <a:lnTo>
                  <a:pt x="450256" y="826739"/>
                </a:lnTo>
                <a:lnTo>
                  <a:pt x="451399" y="827214"/>
                </a:lnTo>
                <a:lnTo>
                  <a:pt x="455492" y="827785"/>
                </a:lnTo>
                <a:lnTo>
                  <a:pt x="456920" y="828356"/>
                </a:lnTo>
                <a:lnTo>
                  <a:pt x="460633" y="830924"/>
                </a:lnTo>
                <a:lnTo>
                  <a:pt x="462156" y="830924"/>
                </a:lnTo>
                <a:lnTo>
                  <a:pt x="463393" y="830924"/>
                </a:lnTo>
                <a:lnTo>
                  <a:pt x="464441" y="831399"/>
                </a:lnTo>
                <a:lnTo>
                  <a:pt x="465297" y="832826"/>
                </a:lnTo>
                <a:lnTo>
                  <a:pt x="466154" y="836155"/>
                </a:lnTo>
                <a:lnTo>
                  <a:pt x="466821" y="837582"/>
                </a:lnTo>
                <a:lnTo>
                  <a:pt x="468153" y="838724"/>
                </a:lnTo>
                <a:lnTo>
                  <a:pt x="468915" y="839199"/>
                </a:lnTo>
                <a:lnTo>
                  <a:pt x="469867" y="839199"/>
                </a:lnTo>
                <a:lnTo>
                  <a:pt x="471580" y="839199"/>
                </a:lnTo>
                <a:lnTo>
                  <a:pt x="472627" y="839199"/>
                </a:lnTo>
                <a:lnTo>
                  <a:pt x="473389" y="839199"/>
                </a:lnTo>
                <a:lnTo>
                  <a:pt x="474531" y="837962"/>
                </a:lnTo>
                <a:lnTo>
                  <a:pt x="476055" y="836726"/>
                </a:lnTo>
                <a:lnTo>
                  <a:pt x="476055" y="836726"/>
                </a:lnTo>
                <a:lnTo>
                  <a:pt x="476626" y="835394"/>
                </a:lnTo>
                <a:lnTo>
                  <a:pt x="476626" y="835394"/>
                </a:lnTo>
                <a:lnTo>
                  <a:pt x="477673" y="834919"/>
                </a:lnTo>
                <a:lnTo>
                  <a:pt x="480814" y="834919"/>
                </a:lnTo>
                <a:lnTo>
                  <a:pt x="484908" y="833682"/>
                </a:lnTo>
                <a:lnTo>
                  <a:pt x="486907" y="833682"/>
                </a:lnTo>
                <a:lnTo>
                  <a:pt x="488811" y="834633"/>
                </a:lnTo>
                <a:lnTo>
                  <a:pt x="489572" y="835299"/>
                </a:lnTo>
                <a:lnTo>
                  <a:pt x="493381" y="837106"/>
                </a:lnTo>
                <a:lnTo>
                  <a:pt x="495475" y="837582"/>
                </a:lnTo>
                <a:lnTo>
                  <a:pt x="496522" y="837582"/>
                </a:lnTo>
                <a:lnTo>
                  <a:pt x="496998" y="839009"/>
                </a:lnTo>
                <a:lnTo>
                  <a:pt x="498045" y="840340"/>
                </a:lnTo>
                <a:lnTo>
                  <a:pt x="499283" y="841387"/>
                </a:lnTo>
                <a:lnTo>
                  <a:pt x="500520" y="841387"/>
                </a:lnTo>
                <a:lnTo>
                  <a:pt x="501853" y="842148"/>
                </a:lnTo>
                <a:lnTo>
                  <a:pt x="502615" y="842148"/>
                </a:lnTo>
                <a:lnTo>
                  <a:pt x="503281" y="842148"/>
                </a:lnTo>
                <a:lnTo>
                  <a:pt x="503281" y="842148"/>
                </a:lnTo>
                <a:lnTo>
                  <a:pt x="503852" y="840721"/>
                </a:lnTo>
                <a:lnTo>
                  <a:pt x="504328" y="840245"/>
                </a:lnTo>
                <a:lnTo>
                  <a:pt x="505566" y="840245"/>
                </a:lnTo>
                <a:lnTo>
                  <a:pt x="508612" y="841196"/>
                </a:lnTo>
                <a:lnTo>
                  <a:pt x="510040" y="841196"/>
                </a:lnTo>
                <a:lnTo>
                  <a:pt x="511849" y="841196"/>
                </a:lnTo>
                <a:lnTo>
                  <a:pt x="511849" y="841196"/>
                </a:lnTo>
                <a:lnTo>
                  <a:pt x="510992" y="840340"/>
                </a:lnTo>
                <a:lnTo>
                  <a:pt x="510421" y="838628"/>
                </a:lnTo>
                <a:lnTo>
                  <a:pt x="510897" y="837868"/>
                </a:lnTo>
                <a:lnTo>
                  <a:pt x="513753" y="835680"/>
                </a:lnTo>
                <a:lnTo>
                  <a:pt x="514895" y="835014"/>
                </a:lnTo>
                <a:lnTo>
                  <a:pt x="516228" y="835014"/>
                </a:lnTo>
                <a:lnTo>
                  <a:pt x="518798" y="835014"/>
                </a:lnTo>
                <a:lnTo>
                  <a:pt x="520226" y="835014"/>
                </a:lnTo>
                <a:lnTo>
                  <a:pt x="521273" y="834348"/>
                </a:lnTo>
                <a:lnTo>
                  <a:pt x="523272" y="832446"/>
                </a:lnTo>
                <a:lnTo>
                  <a:pt x="524320" y="831780"/>
                </a:lnTo>
                <a:lnTo>
                  <a:pt x="528984" y="831780"/>
                </a:lnTo>
                <a:lnTo>
                  <a:pt x="530031" y="831780"/>
                </a:lnTo>
                <a:lnTo>
                  <a:pt x="532221" y="830163"/>
                </a:lnTo>
                <a:lnTo>
                  <a:pt x="534410" y="830924"/>
                </a:lnTo>
                <a:lnTo>
                  <a:pt x="535457" y="830163"/>
                </a:lnTo>
                <a:lnTo>
                  <a:pt x="536219" y="830163"/>
                </a:lnTo>
                <a:lnTo>
                  <a:pt x="538504" y="830163"/>
                </a:lnTo>
                <a:lnTo>
                  <a:pt x="538504" y="831114"/>
                </a:lnTo>
                <a:lnTo>
                  <a:pt x="538980" y="831970"/>
                </a:lnTo>
                <a:lnTo>
                  <a:pt x="539646" y="832636"/>
                </a:lnTo>
                <a:lnTo>
                  <a:pt x="540503" y="832636"/>
                </a:lnTo>
                <a:lnTo>
                  <a:pt x="541836" y="833112"/>
                </a:lnTo>
                <a:lnTo>
                  <a:pt x="543454" y="833112"/>
                </a:lnTo>
                <a:lnTo>
                  <a:pt x="545263" y="833112"/>
                </a:lnTo>
                <a:lnTo>
                  <a:pt x="548024" y="832636"/>
                </a:lnTo>
                <a:lnTo>
                  <a:pt x="548024" y="832636"/>
                </a:lnTo>
                <a:lnTo>
                  <a:pt x="548024" y="830734"/>
                </a:lnTo>
                <a:lnTo>
                  <a:pt x="546977" y="829117"/>
                </a:lnTo>
                <a:lnTo>
                  <a:pt x="546310" y="828451"/>
                </a:lnTo>
                <a:lnTo>
                  <a:pt x="545834" y="827595"/>
                </a:lnTo>
                <a:lnTo>
                  <a:pt x="545834" y="826549"/>
                </a:lnTo>
                <a:lnTo>
                  <a:pt x="545834" y="825598"/>
                </a:lnTo>
                <a:lnTo>
                  <a:pt x="545263" y="824646"/>
                </a:lnTo>
                <a:lnTo>
                  <a:pt x="543740" y="824646"/>
                </a:lnTo>
                <a:lnTo>
                  <a:pt x="542026" y="824646"/>
                </a:lnTo>
                <a:lnTo>
                  <a:pt x="540598" y="823981"/>
                </a:lnTo>
                <a:lnTo>
                  <a:pt x="539646" y="822839"/>
                </a:lnTo>
                <a:lnTo>
                  <a:pt x="539646" y="819986"/>
                </a:lnTo>
                <a:lnTo>
                  <a:pt x="539646" y="816276"/>
                </a:lnTo>
                <a:lnTo>
                  <a:pt x="539646" y="811426"/>
                </a:lnTo>
                <a:lnTo>
                  <a:pt x="539646" y="807716"/>
                </a:lnTo>
                <a:lnTo>
                  <a:pt x="539646" y="805433"/>
                </a:lnTo>
                <a:lnTo>
                  <a:pt x="539646" y="801819"/>
                </a:lnTo>
                <a:lnTo>
                  <a:pt x="539646" y="796778"/>
                </a:lnTo>
                <a:lnTo>
                  <a:pt x="540217" y="791356"/>
                </a:lnTo>
                <a:lnTo>
                  <a:pt x="540217" y="789549"/>
                </a:lnTo>
                <a:lnTo>
                  <a:pt x="539361" y="789074"/>
                </a:lnTo>
                <a:lnTo>
                  <a:pt x="539361" y="788218"/>
                </a:lnTo>
                <a:lnTo>
                  <a:pt x="539837" y="786220"/>
                </a:lnTo>
                <a:lnTo>
                  <a:pt x="540503" y="783652"/>
                </a:lnTo>
                <a:lnTo>
                  <a:pt x="540979" y="782320"/>
                </a:lnTo>
                <a:lnTo>
                  <a:pt x="541455" y="780608"/>
                </a:lnTo>
                <a:lnTo>
                  <a:pt x="542502" y="778230"/>
                </a:lnTo>
                <a:lnTo>
                  <a:pt x="543168" y="776518"/>
                </a:lnTo>
                <a:lnTo>
                  <a:pt x="543645" y="775187"/>
                </a:lnTo>
                <a:lnTo>
                  <a:pt x="544311" y="773475"/>
                </a:lnTo>
                <a:lnTo>
                  <a:pt x="545739" y="772143"/>
                </a:lnTo>
                <a:lnTo>
                  <a:pt x="546977" y="770907"/>
                </a:lnTo>
                <a:lnTo>
                  <a:pt x="547738" y="769289"/>
                </a:lnTo>
                <a:lnTo>
                  <a:pt x="548595" y="768148"/>
                </a:lnTo>
                <a:lnTo>
                  <a:pt x="549737" y="767197"/>
                </a:lnTo>
                <a:lnTo>
                  <a:pt x="550499" y="766246"/>
                </a:lnTo>
                <a:lnTo>
                  <a:pt x="551356" y="765485"/>
                </a:lnTo>
                <a:lnTo>
                  <a:pt x="551356" y="764629"/>
                </a:lnTo>
                <a:lnTo>
                  <a:pt x="552403" y="763297"/>
                </a:lnTo>
                <a:lnTo>
                  <a:pt x="557258" y="759398"/>
                </a:lnTo>
                <a:lnTo>
                  <a:pt x="561732" y="757495"/>
                </a:lnTo>
                <a:lnTo>
                  <a:pt x="564588" y="757495"/>
                </a:lnTo>
                <a:lnTo>
                  <a:pt x="566206" y="757495"/>
                </a:lnTo>
                <a:lnTo>
                  <a:pt x="568776" y="758827"/>
                </a:lnTo>
                <a:lnTo>
                  <a:pt x="570204" y="758256"/>
                </a:lnTo>
                <a:lnTo>
                  <a:pt x="575250" y="751598"/>
                </a:lnTo>
                <a:lnTo>
                  <a:pt x="577344" y="749791"/>
                </a:lnTo>
                <a:lnTo>
                  <a:pt x="585150" y="746272"/>
                </a:lnTo>
                <a:lnTo>
                  <a:pt x="598288" y="735524"/>
                </a:lnTo>
                <a:lnTo>
                  <a:pt x="599144" y="734858"/>
                </a:lnTo>
                <a:lnTo>
                  <a:pt x="601715" y="733812"/>
                </a:lnTo>
                <a:lnTo>
                  <a:pt x="605427" y="733812"/>
                </a:lnTo>
                <a:lnTo>
                  <a:pt x="609235" y="733812"/>
                </a:lnTo>
                <a:lnTo>
                  <a:pt x="610949" y="735238"/>
                </a:lnTo>
                <a:lnTo>
                  <a:pt x="610949" y="735238"/>
                </a:lnTo>
                <a:lnTo>
                  <a:pt x="609902" y="737331"/>
                </a:lnTo>
                <a:lnTo>
                  <a:pt x="610949" y="739424"/>
                </a:lnTo>
                <a:lnTo>
                  <a:pt x="612757" y="740850"/>
                </a:lnTo>
                <a:lnTo>
                  <a:pt x="614186" y="741516"/>
                </a:lnTo>
                <a:lnTo>
                  <a:pt x="615804" y="741516"/>
                </a:lnTo>
                <a:lnTo>
                  <a:pt x="629227" y="742562"/>
                </a:lnTo>
                <a:lnTo>
                  <a:pt x="636081" y="741896"/>
                </a:lnTo>
                <a:lnTo>
                  <a:pt x="638842" y="743038"/>
                </a:lnTo>
                <a:lnTo>
                  <a:pt x="640460" y="744179"/>
                </a:lnTo>
                <a:lnTo>
                  <a:pt x="641031" y="745416"/>
                </a:lnTo>
                <a:lnTo>
                  <a:pt x="641031" y="746557"/>
                </a:lnTo>
                <a:lnTo>
                  <a:pt x="639698" y="747984"/>
                </a:lnTo>
                <a:lnTo>
                  <a:pt x="639698" y="749506"/>
                </a:lnTo>
                <a:lnTo>
                  <a:pt x="641507" y="750552"/>
                </a:lnTo>
                <a:lnTo>
                  <a:pt x="646267" y="751693"/>
                </a:lnTo>
                <a:lnTo>
                  <a:pt x="654549" y="751693"/>
                </a:lnTo>
                <a:lnTo>
                  <a:pt x="656453" y="751693"/>
                </a:lnTo>
                <a:lnTo>
                  <a:pt x="656453" y="749791"/>
                </a:lnTo>
                <a:lnTo>
                  <a:pt x="654930" y="748079"/>
                </a:lnTo>
                <a:lnTo>
                  <a:pt x="652931" y="746652"/>
                </a:lnTo>
                <a:lnTo>
                  <a:pt x="651217" y="744750"/>
                </a:lnTo>
                <a:lnTo>
                  <a:pt x="650265" y="741706"/>
                </a:lnTo>
                <a:lnTo>
                  <a:pt x="650265" y="735238"/>
                </a:lnTo>
                <a:lnTo>
                  <a:pt x="650265" y="734287"/>
                </a:lnTo>
                <a:lnTo>
                  <a:pt x="648266" y="731149"/>
                </a:lnTo>
                <a:lnTo>
                  <a:pt x="648266" y="730578"/>
                </a:lnTo>
                <a:lnTo>
                  <a:pt x="649408" y="731244"/>
                </a:lnTo>
                <a:lnTo>
                  <a:pt x="650360" y="732575"/>
                </a:lnTo>
                <a:lnTo>
                  <a:pt x="651027" y="734192"/>
                </a:lnTo>
                <a:lnTo>
                  <a:pt x="651027" y="735524"/>
                </a:lnTo>
                <a:lnTo>
                  <a:pt x="651027" y="742372"/>
                </a:lnTo>
                <a:lnTo>
                  <a:pt x="651979" y="744750"/>
                </a:lnTo>
                <a:lnTo>
                  <a:pt x="654263" y="746937"/>
                </a:lnTo>
                <a:lnTo>
                  <a:pt x="656929" y="748459"/>
                </a:lnTo>
                <a:lnTo>
                  <a:pt x="658167" y="750552"/>
                </a:lnTo>
                <a:lnTo>
                  <a:pt x="658167" y="752074"/>
                </a:lnTo>
                <a:lnTo>
                  <a:pt x="659594" y="751218"/>
                </a:lnTo>
                <a:lnTo>
                  <a:pt x="661118" y="749791"/>
                </a:lnTo>
                <a:lnTo>
                  <a:pt x="658928" y="749791"/>
                </a:lnTo>
                <a:lnTo>
                  <a:pt x="658928" y="748650"/>
                </a:lnTo>
                <a:lnTo>
                  <a:pt x="658357" y="746937"/>
                </a:lnTo>
                <a:lnTo>
                  <a:pt x="658357" y="746462"/>
                </a:lnTo>
                <a:lnTo>
                  <a:pt x="658928" y="745225"/>
                </a:lnTo>
                <a:lnTo>
                  <a:pt x="659594" y="744655"/>
                </a:lnTo>
                <a:lnTo>
                  <a:pt x="661213" y="744655"/>
                </a:lnTo>
                <a:lnTo>
                  <a:pt x="661879" y="744084"/>
                </a:lnTo>
                <a:lnTo>
                  <a:pt x="663498" y="743323"/>
                </a:lnTo>
                <a:lnTo>
                  <a:pt x="667115" y="745321"/>
                </a:lnTo>
                <a:lnTo>
                  <a:pt x="668162" y="745321"/>
                </a:lnTo>
                <a:lnTo>
                  <a:pt x="670066" y="745321"/>
                </a:lnTo>
                <a:lnTo>
                  <a:pt x="671589" y="744179"/>
                </a:lnTo>
                <a:lnTo>
                  <a:pt x="672351" y="742182"/>
                </a:lnTo>
                <a:lnTo>
                  <a:pt x="671589" y="739899"/>
                </a:lnTo>
                <a:lnTo>
                  <a:pt x="670637" y="739043"/>
                </a:lnTo>
                <a:lnTo>
                  <a:pt x="669781" y="739043"/>
                </a:lnTo>
                <a:lnTo>
                  <a:pt x="669209" y="738282"/>
                </a:lnTo>
                <a:lnTo>
                  <a:pt x="669209" y="736570"/>
                </a:lnTo>
                <a:lnTo>
                  <a:pt x="669209" y="735904"/>
                </a:lnTo>
                <a:lnTo>
                  <a:pt x="669209" y="734668"/>
                </a:lnTo>
                <a:lnTo>
                  <a:pt x="669209" y="733431"/>
                </a:lnTo>
                <a:lnTo>
                  <a:pt x="669685" y="732861"/>
                </a:lnTo>
                <a:lnTo>
                  <a:pt x="669685" y="732861"/>
                </a:lnTo>
                <a:lnTo>
                  <a:pt x="670637" y="734192"/>
                </a:lnTo>
                <a:lnTo>
                  <a:pt x="670637" y="734192"/>
                </a:lnTo>
                <a:lnTo>
                  <a:pt x="672732" y="734192"/>
                </a:lnTo>
                <a:lnTo>
                  <a:pt x="674064" y="734668"/>
                </a:lnTo>
                <a:lnTo>
                  <a:pt x="674064" y="735143"/>
                </a:lnTo>
                <a:lnTo>
                  <a:pt x="674064" y="735904"/>
                </a:lnTo>
                <a:lnTo>
                  <a:pt x="674540" y="737331"/>
                </a:lnTo>
                <a:lnTo>
                  <a:pt x="675968" y="738948"/>
                </a:lnTo>
                <a:lnTo>
                  <a:pt x="677682" y="738948"/>
                </a:lnTo>
                <a:lnTo>
                  <a:pt x="679491" y="738282"/>
                </a:lnTo>
                <a:lnTo>
                  <a:pt x="681395" y="737046"/>
                </a:lnTo>
                <a:lnTo>
                  <a:pt x="681395" y="739138"/>
                </a:lnTo>
                <a:lnTo>
                  <a:pt x="680538" y="741231"/>
                </a:lnTo>
                <a:lnTo>
                  <a:pt x="681299" y="741136"/>
                </a:lnTo>
                <a:lnTo>
                  <a:pt x="679966" y="742182"/>
                </a:lnTo>
                <a:lnTo>
                  <a:pt x="678158" y="742753"/>
                </a:lnTo>
                <a:lnTo>
                  <a:pt x="671780" y="742753"/>
                </a:lnTo>
                <a:lnTo>
                  <a:pt x="669685" y="743894"/>
                </a:lnTo>
                <a:lnTo>
                  <a:pt x="668353" y="746367"/>
                </a:lnTo>
                <a:lnTo>
                  <a:pt x="668924" y="748554"/>
                </a:lnTo>
                <a:lnTo>
                  <a:pt x="670256" y="750552"/>
                </a:lnTo>
                <a:lnTo>
                  <a:pt x="672256" y="751218"/>
                </a:lnTo>
                <a:lnTo>
                  <a:pt x="676254" y="751218"/>
                </a:lnTo>
                <a:lnTo>
                  <a:pt x="678729" y="751218"/>
                </a:lnTo>
                <a:lnTo>
                  <a:pt x="683679" y="751218"/>
                </a:lnTo>
                <a:lnTo>
                  <a:pt x="687392" y="748745"/>
                </a:lnTo>
                <a:lnTo>
                  <a:pt x="690343" y="750647"/>
                </a:lnTo>
                <a:lnTo>
                  <a:pt x="691200" y="753976"/>
                </a:lnTo>
                <a:lnTo>
                  <a:pt x="691200" y="754452"/>
                </a:lnTo>
                <a:lnTo>
                  <a:pt x="691200" y="755498"/>
                </a:lnTo>
                <a:lnTo>
                  <a:pt x="691961" y="756449"/>
                </a:lnTo>
                <a:lnTo>
                  <a:pt x="691390" y="757876"/>
                </a:lnTo>
                <a:lnTo>
                  <a:pt x="690914" y="758827"/>
                </a:lnTo>
                <a:lnTo>
                  <a:pt x="690914" y="759778"/>
                </a:lnTo>
                <a:lnTo>
                  <a:pt x="690914" y="761300"/>
                </a:lnTo>
                <a:lnTo>
                  <a:pt x="692533" y="762061"/>
                </a:lnTo>
                <a:lnTo>
                  <a:pt x="694151" y="762061"/>
                </a:lnTo>
                <a:lnTo>
                  <a:pt x="695103" y="762061"/>
                </a:lnTo>
                <a:lnTo>
                  <a:pt x="697102" y="762061"/>
                </a:lnTo>
                <a:lnTo>
                  <a:pt x="698435" y="762061"/>
                </a:lnTo>
                <a:lnTo>
                  <a:pt x="701291" y="762061"/>
                </a:lnTo>
                <a:lnTo>
                  <a:pt x="701957" y="762061"/>
                </a:lnTo>
                <a:lnTo>
                  <a:pt x="702719" y="761585"/>
                </a:lnTo>
                <a:lnTo>
                  <a:pt x="703575" y="762061"/>
                </a:lnTo>
                <a:lnTo>
                  <a:pt x="704147" y="763297"/>
                </a:lnTo>
                <a:lnTo>
                  <a:pt x="704908" y="764439"/>
                </a:lnTo>
                <a:lnTo>
                  <a:pt x="705860" y="765580"/>
                </a:lnTo>
                <a:lnTo>
                  <a:pt x="706907" y="765580"/>
                </a:lnTo>
                <a:lnTo>
                  <a:pt x="708431" y="766246"/>
                </a:lnTo>
                <a:lnTo>
                  <a:pt x="709192" y="764724"/>
                </a:lnTo>
                <a:lnTo>
                  <a:pt x="709954" y="763868"/>
                </a:lnTo>
                <a:lnTo>
                  <a:pt x="711286" y="763868"/>
                </a:lnTo>
                <a:lnTo>
                  <a:pt x="712524" y="764344"/>
                </a:lnTo>
                <a:lnTo>
                  <a:pt x="713476" y="765390"/>
                </a:lnTo>
                <a:lnTo>
                  <a:pt x="714047" y="767387"/>
                </a:lnTo>
                <a:lnTo>
                  <a:pt x="716998" y="768719"/>
                </a:lnTo>
                <a:lnTo>
                  <a:pt x="719378" y="768719"/>
                </a:lnTo>
                <a:lnTo>
                  <a:pt x="719378" y="769385"/>
                </a:lnTo>
                <a:lnTo>
                  <a:pt x="719378" y="770145"/>
                </a:lnTo>
                <a:lnTo>
                  <a:pt x="720520" y="770145"/>
                </a:lnTo>
                <a:lnTo>
                  <a:pt x="721187" y="770621"/>
                </a:lnTo>
                <a:lnTo>
                  <a:pt x="721663" y="771287"/>
                </a:lnTo>
                <a:lnTo>
                  <a:pt x="720616" y="772238"/>
                </a:lnTo>
                <a:lnTo>
                  <a:pt x="719283" y="773094"/>
                </a:lnTo>
                <a:lnTo>
                  <a:pt x="719854" y="773950"/>
                </a:lnTo>
                <a:lnTo>
                  <a:pt x="721758" y="775377"/>
                </a:lnTo>
                <a:lnTo>
                  <a:pt x="724233" y="776138"/>
                </a:lnTo>
                <a:lnTo>
                  <a:pt x="725471" y="774045"/>
                </a:lnTo>
                <a:lnTo>
                  <a:pt x="726232" y="774045"/>
                </a:lnTo>
                <a:lnTo>
                  <a:pt x="728898" y="774045"/>
                </a:lnTo>
                <a:lnTo>
                  <a:pt x="730421" y="774045"/>
                </a:lnTo>
                <a:lnTo>
                  <a:pt x="731087" y="773189"/>
                </a:lnTo>
                <a:lnTo>
                  <a:pt x="729564" y="772523"/>
                </a:lnTo>
                <a:lnTo>
                  <a:pt x="728422" y="772048"/>
                </a:lnTo>
                <a:lnTo>
                  <a:pt x="727470" y="769955"/>
                </a:lnTo>
                <a:lnTo>
                  <a:pt x="726328" y="769955"/>
                </a:lnTo>
                <a:lnTo>
                  <a:pt x="728327" y="768909"/>
                </a:lnTo>
                <a:lnTo>
                  <a:pt x="729374" y="768909"/>
                </a:lnTo>
                <a:lnTo>
                  <a:pt x="730421" y="768909"/>
                </a:lnTo>
                <a:lnTo>
                  <a:pt x="730421" y="769385"/>
                </a:lnTo>
                <a:lnTo>
                  <a:pt x="730421" y="770241"/>
                </a:lnTo>
                <a:lnTo>
                  <a:pt x="730421" y="770716"/>
                </a:lnTo>
                <a:lnTo>
                  <a:pt x="732039" y="771763"/>
                </a:lnTo>
                <a:lnTo>
                  <a:pt x="734229" y="771763"/>
                </a:lnTo>
                <a:lnTo>
                  <a:pt x="735847" y="771763"/>
                </a:lnTo>
                <a:lnTo>
                  <a:pt x="736609" y="773665"/>
                </a:lnTo>
                <a:lnTo>
                  <a:pt x="737751" y="773665"/>
                </a:lnTo>
                <a:lnTo>
                  <a:pt x="740893" y="773189"/>
                </a:lnTo>
                <a:lnTo>
                  <a:pt x="742035" y="773189"/>
                </a:lnTo>
                <a:lnTo>
                  <a:pt x="743273" y="774331"/>
                </a:lnTo>
                <a:lnTo>
                  <a:pt x="743273" y="776043"/>
                </a:lnTo>
                <a:lnTo>
                  <a:pt x="742416" y="776708"/>
                </a:lnTo>
                <a:lnTo>
                  <a:pt x="741273" y="776708"/>
                </a:lnTo>
                <a:lnTo>
                  <a:pt x="740322" y="777279"/>
                </a:lnTo>
                <a:lnTo>
                  <a:pt x="740988" y="777279"/>
                </a:lnTo>
                <a:lnTo>
                  <a:pt x="744701" y="777279"/>
                </a:lnTo>
                <a:lnTo>
                  <a:pt x="746414" y="777279"/>
                </a:lnTo>
                <a:lnTo>
                  <a:pt x="746414" y="776423"/>
                </a:lnTo>
                <a:lnTo>
                  <a:pt x="745557" y="776423"/>
                </a:lnTo>
                <a:lnTo>
                  <a:pt x="744320" y="775852"/>
                </a:lnTo>
                <a:lnTo>
                  <a:pt x="744320" y="773760"/>
                </a:lnTo>
                <a:lnTo>
                  <a:pt x="744986" y="771858"/>
                </a:lnTo>
                <a:lnTo>
                  <a:pt x="746033" y="770907"/>
                </a:lnTo>
                <a:lnTo>
                  <a:pt x="746985" y="770907"/>
                </a:lnTo>
                <a:lnTo>
                  <a:pt x="748699" y="770145"/>
                </a:lnTo>
                <a:lnTo>
                  <a:pt x="750984" y="770145"/>
                </a:lnTo>
                <a:lnTo>
                  <a:pt x="752697" y="770145"/>
                </a:lnTo>
                <a:lnTo>
                  <a:pt x="754411" y="771002"/>
                </a:lnTo>
                <a:lnTo>
                  <a:pt x="755743" y="771477"/>
                </a:lnTo>
                <a:lnTo>
                  <a:pt x="755743" y="771477"/>
                </a:lnTo>
                <a:lnTo>
                  <a:pt x="756600" y="772333"/>
                </a:lnTo>
                <a:lnTo>
                  <a:pt x="758790" y="772333"/>
                </a:lnTo>
                <a:lnTo>
                  <a:pt x="758790" y="771002"/>
                </a:lnTo>
                <a:lnTo>
                  <a:pt x="758790" y="769765"/>
                </a:lnTo>
                <a:lnTo>
                  <a:pt x="759551" y="768243"/>
                </a:lnTo>
                <a:lnTo>
                  <a:pt x="761074" y="767292"/>
                </a:lnTo>
                <a:lnTo>
                  <a:pt x="762407" y="766817"/>
                </a:lnTo>
                <a:lnTo>
                  <a:pt x="764406" y="766817"/>
                </a:lnTo>
                <a:lnTo>
                  <a:pt x="766215" y="766817"/>
                </a:lnTo>
                <a:lnTo>
                  <a:pt x="767929" y="767292"/>
                </a:lnTo>
                <a:lnTo>
                  <a:pt x="769357" y="766436"/>
                </a:lnTo>
                <a:lnTo>
                  <a:pt x="770023" y="765295"/>
                </a:lnTo>
                <a:lnTo>
                  <a:pt x="770023" y="764439"/>
                </a:lnTo>
                <a:lnTo>
                  <a:pt x="771641" y="764439"/>
                </a:lnTo>
                <a:lnTo>
                  <a:pt x="772784" y="764439"/>
                </a:lnTo>
                <a:lnTo>
                  <a:pt x="773545" y="764439"/>
                </a:lnTo>
                <a:lnTo>
                  <a:pt x="773545" y="765200"/>
                </a:lnTo>
                <a:lnTo>
                  <a:pt x="773545" y="765200"/>
                </a:lnTo>
                <a:lnTo>
                  <a:pt x="774307" y="765200"/>
                </a:lnTo>
                <a:lnTo>
                  <a:pt x="775544" y="764629"/>
                </a:lnTo>
                <a:lnTo>
                  <a:pt x="776306" y="764629"/>
                </a:lnTo>
                <a:lnTo>
                  <a:pt x="777639" y="763868"/>
                </a:lnTo>
                <a:lnTo>
                  <a:pt x="778876" y="762822"/>
                </a:lnTo>
                <a:lnTo>
                  <a:pt x="778400" y="761776"/>
                </a:lnTo>
                <a:lnTo>
                  <a:pt x="778400" y="761015"/>
                </a:lnTo>
                <a:lnTo>
                  <a:pt x="778400" y="759398"/>
                </a:lnTo>
                <a:lnTo>
                  <a:pt x="779543" y="758637"/>
                </a:lnTo>
                <a:lnTo>
                  <a:pt x="780399" y="757020"/>
                </a:lnTo>
                <a:lnTo>
                  <a:pt x="780399" y="756354"/>
                </a:lnTo>
                <a:lnTo>
                  <a:pt x="779067" y="756354"/>
                </a:lnTo>
                <a:lnTo>
                  <a:pt x="775068" y="757495"/>
                </a:lnTo>
                <a:lnTo>
                  <a:pt x="773641" y="757020"/>
                </a:lnTo>
                <a:lnTo>
                  <a:pt x="774116" y="755688"/>
                </a:lnTo>
                <a:lnTo>
                  <a:pt x="775925" y="754642"/>
                </a:lnTo>
                <a:lnTo>
                  <a:pt x="777734" y="752835"/>
                </a:lnTo>
                <a:lnTo>
                  <a:pt x="778305" y="752169"/>
                </a:lnTo>
                <a:lnTo>
                  <a:pt x="778305" y="751218"/>
                </a:lnTo>
                <a:lnTo>
                  <a:pt x="778781" y="750076"/>
                </a:lnTo>
                <a:lnTo>
                  <a:pt x="780114" y="750076"/>
                </a:lnTo>
                <a:lnTo>
                  <a:pt x="781637" y="750076"/>
                </a:lnTo>
                <a:lnTo>
                  <a:pt x="781637" y="748554"/>
                </a:lnTo>
                <a:lnTo>
                  <a:pt x="782684" y="747223"/>
                </a:lnTo>
                <a:lnTo>
                  <a:pt x="782684" y="744845"/>
                </a:lnTo>
                <a:lnTo>
                  <a:pt x="783636" y="743989"/>
                </a:lnTo>
                <a:lnTo>
                  <a:pt x="784398" y="743513"/>
                </a:lnTo>
                <a:lnTo>
                  <a:pt x="785445" y="743513"/>
                </a:lnTo>
                <a:lnTo>
                  <a:pt x="786111" y="744369"/>
                </a:lnTo>
                <a:lnTo>
                  <a:pt x="788396" y="743704"/>
                </a:lnTo>
                <a:lnTo>
                  <a:pt x="789443" y="743704"/>
                </a:lnTo>
                <a:lnTo>
                  <a:pt x="790300" y="743704"/>
                </a:lnTo>
                <a:lnTo>
                  <a:pt x="791157" y="743704"/>
                </a:lnTo>
                <a:lnTo>
                  <a:pt x="791157" y="742467"/>
                </a:lnTo>
                <a:lnTo>
                  <a:pt x="791157" y="741801"/>
                </a:lnTo>
                <a:lnTo>
                  <a:pt x="791157" y="741801"/>
                </a:lnTo>
                <a:lnTo>
                  <a:pt x="791157" y="741801"/>
                </a:lnTo>
                <a:lnTo>
                  <a:pt x="791157" y="741801"/>
                </a:lnTo>
                <a:lnTo>
                  <a:pt x="791157" y="742372"/>
                </a:lnTo>
                <a:lnTo>
                  <a:pt x="792680" y="742372"/>
                </a:lnTo>
                <a:lnTo>
                  <a:pt x="792680" y="741516"/>
                </a:lnTo>
                <a:lnTo>
                  <a:pt x="794203" y="740470"/>
                </a:lnTo>
                <a:lnTo>
                  <a:pt x="794203" y="738282"/>
                </a:lnTo>
                <a:lnTo>
                  <a:pt x="796107" y="735809"/>
                </a:lnTo>
                <a:lnTo>
                  <a:pt x="796107" y="735809"/>
                </a:lnTo>
                <a:lnTo>
                  <a:pt x="796107" y="735809"/>
                </a:lnTo>
                <a:lnTo>
                  <a:pt x="796107" y="735809"/>
                </a:lnTo>
                <a:lnTo>
                  <a:pt x="795536" y="735809"/>
                </a:lnTo>
                <a:lnTo>
                  <a:pt x="795536" y="734477"/>
                </a:lnTo>
                <a:lnTo>
                  <a:pt x="796678" y="733241"/>
                </a:lnTo>
                <a:lnTo>
                  <a:pt x="797535" y="732670"/>
                </a:lnTo>
                <a:lnTo>
                  <a:pt x="798772" y="732670"/>
                </a:lnTo>
                <a:lnTo>
                  <a:pt x="800105" y="732670"/>
                </a:lnTo>
                <a:lnTo>
                  <a:pt x="801152" y="732670"/>
                </a:lnTo>
                <a:lnTo>
                  <a:pt x="801628" y="733717"/>
                </a:lnTo>
                <a:lnTo>
                  <a:pt x="802104" y="733146"/>
                </a:lnTo>
                <a:lnTo>
                  <a:pt x="802961" y="732480"/>
                </a:lnTo>
                <a:lnTo>
                  <a:pt x="803818" y="731529"/>
                </a:lnTo>
                <a:lnTo>
                  <a:pt x="804960" y="730768"/>
                </a:lnTo>
                <a:lnTo>
                  <a:pt x="806007" y="730768"/>
                </a:lnTo>
                <a:lnTo>
                  <a:pt x="806579" y="730768"/>
                </a:lnTo>
                <a:lnTo>
                  <a:pt x="807435" y="732290"/>
                </a:lnTo>
                <a:lnTo>
                  <a:pt x="808292" y="731719"/>
                </a:lnTo>
                <a:lnTo>
                  <a:pt x="808292" y="730958"/>
                </a:lnTo>
                <a:lnTo>
                  <a:pt x="808292" y="730007"/>
                </a:lnTo>
                <a:lnTo>
                  <a:pt x="808292" y="729436"/>
                </a:lnTo>
                <a:lnTo>
                  <a:pt x="808292" y="727058"/>
                </a:lnTo>
                <a:lnTo>
                  <a:pt x="808292" y="724490"/>
                </a:lnTo>
                <a:lnTo>
                  <a:pt x="808292" y="723825"/>
                </a:lnTo>
                <a:lnTo>
                  <a:pt x="808768" y="723825"/>
                </a:lnTo>
                <a:lnTo>
                  <a:pt x="808768" y="722969"/>
                </a:lnTo>
                <a:lnTo>
                  <a:pt x="809625" y="722969"/>
                </a:lnTo>
                <a:lnTo>
                  <a:pt x="810482" y="722969"/>
                </a:lnTo>
                <a:lnTo>
                  <a:pt x="811719" y="722969"/>
                </a:lnTo>
                <a:lnTo>
                  <a:pt x="812195" y="724110"/>
                </a:lnTo>
                <a:lnTo>
                  <a:pt x="812862" y="724110"/>
                </a:lnTo>
                <a:lnTo>
                  <a:pt x="814099" y="722778"/>
                </a:lnTo>
                <a:lnTo>
                  <a:pt x="814099" y="721732"/>
                </a:lnTo>
                <a:lnTo>
                  <a:pt x="814956" y="720781"/>
                </a:lnTo>
                <a:lnTo>
                  <a:pt x="816003" y="720210"/>
                </a:lnTo>
                <a:lnTo>
                  <a:pt x="817526" y="720210"/>
                </a:lnTo>
                <a:lnTo>
                  <a:pt x="818859" y="720781"/>
                </a:lnTo>
                <a:lnTo>
                  <a:pt x="820096" y="720781"/>
                </a:lnTo>
                <a:lnTo>
                  <a:pt x="820858" y="720781"/>
                </a:lnTo>
                <a:lnTo>
                  <a:pt x="821334" y="719639"/>
                </a:lnTo>
                <a:lnTo>
                  <a:pt x="821334" y="718783"/>
                </a:lnTo>
                <a:lnTo>
                  <a:pt x="822096" y="718118"/>
                </a:lnTo>
                <a:lnTo>
                  <a:pt x="822857" y="717452"/>
                </a:lnTo>
                <a:lnTo>
                  <a:pt x="822857" y="716406"/>
                </a:lnTo>
                <a:lnTo>
                  <a:pt x="822857" y="715359"/>
                </a:lnTo>
                <a:lnTo>
                  <a:pt x="823809" y="714313"/>
                </a:lnTo>
                <a:lnTo>
                  <a:pt x="825142" y="713742"/>
                </a:lnTo>
                <a:lnTo>
                  <a:pt x="826379" y="714503"/>
                </a:lnTo>
                <a:lnTo>
                  <a:pt x="827141" y="715550"/>
                </a:lnTo>
                <a:lnTo>
                  <a:pt x="827712" y="714979"/>
                </a:lnTo>
                <a:lnTo>
                  <a:pt x="828284" y="714313"/>
                </a:lnTo>
                <a:lnTo>
                  <a:pt x="828855" y="713838"/>
                </a:lnTo>
                <a:lnTo>
                  <a:pt x="828855" y="713838"/>
                </a:lnTo>
                <a:lnTo>
                  <a:pt x="828855" y="713838"/>
                </a:lnTo>
                <a:lnTo>
                  <a:pt x="828855" y="712030"/>
                </a:lnTo>
                <a:lnTo>
                  <a:pt x="829711" y="712030"/>
                </a:lnTo>
                <a:lnTo>
                  <a:pt x="830568" y="711460"/>
                </a:lnTo>
                <a:lnTo>
                  <a:pt x="829236" y="707085"/>
                </a:lnTo>
                <a:lnTo>
                  <a:pt x="829236" y="704802"/>
                </a:lnTo>
                <a:lnTo>
                  <a:pt x="830283" y="702899"/>
                </a:lnTo>
                <a:lnTo>
                  <a:pt x="833139" y="699761"/>
                </a:lnTo>
                <a:lnTo>
                  <a:pt x="834471" y="697573"/>
                </a:lnTo>
                <a:lnTo>
                  <a:pt x="837899" y="694719"/>
                </a:lnTo>
                <a:lnTo>
                  <a:pt x="839326" y="693103"/>
                </a:lnTo>
                <a:lnTo>
                  <a:pt x="839898" y="692056"/>
                </a:lnTo>
                <a:lnTo>
                  <a:pt x="839898" y="689964"/>
                </a:lnTo>
                <a:lnTo>
                  <a:pt x="840373" y="688822"/>
                </a:lnTo>
                <a:lnTo>
                  <a:pt x="841040" y="688062"/>
                </a:lnTo>
                <a:lnTo>
                  <a:pt x="841992" y="687300"/>
                </a:lnTo>
                <a:lnTo>
                  <a:pt x="842753" y="686349"/>
                </a:lnTo>
                <a:lnTo>
                  <a:pt x="842753" y="684732"/>
                </a:lnTo>
                <a:lnTo>
                  <a:pt x="842753" y="684162"/>
                </a:lnTo>
                <a:lnTo>
                  <a:pt x="841992" y="682545"/>
                </a:lnTo>
                <a:lnTo>
                  <a:pt x="840469" y="681118"/>
                </a:lnTo>
                <a:lnTo>
                  <a:pt x="839707" y="679406"/>
                </a:lnTo>
                <a:lnTo>
                  <a:pt x="843134" y="674555"/>
                </a:lnTo>
                <a:lnTo>
                  <a:pt x="841135" y="674555"/>
                </a:lnTo>
                <a:lnTo>
                  <a:pt x="838374" y="676362"/>
                </a:lnTo>
                <a:lnTo>
                  <a:pt x="836470" y="676362"/>
                </a:lnTo>
                <a:lnTo>
                  <a:pt x="825047" y="679596"/>
                </a:lnTo>
                <a:lnTo>
                  <a:pt x="822381" y="679596"/>
                </a:lnTo>
                <a:lnTo>
                  <a:pt x="821715" y="679596"/>
                </a:lnTo>
                <a:lnTo>
                  <a:pt x="821144" y="679026"/>
                </a:lnTo>
                <a:lnTo>
                  <a:pt x="821144" y="678265"/>
                </a:lnTo>
                <a:lnTo>
                  <a:pt x="820668" y="677599"/>
                </a:lnTo>
                <a:lnTo>
                  <a:pt x="819811" y="677599"/>
                </a:lnTo>
                <a:lnTo>
                  <a:pt x="818097" y="677599"/>
                </a:lnTo>
                <a:lnTo>
                  <a:pt x="816860" y="677123"/>
                </a:lnTo>
                <a:lnTo>
                  <a:pt x="809815" y="672748"/>
                </a:lnTo>
                <a:lnTo>
                  <a:pt x="807245" y="671797"/>
                </a:lnTo>
                <a:lnTo>
                  <a:pt x="803342" y="669704"/>
                </a:lnTo>
                <a:lnTo>
                  <a:pt x="802485" y="669704"/>
                </a:lnTo>
                <a:lnTo>
                  <a:pt x="801628" y="669704"/>
                </a:lnTo>
                <a:lnTo>
                  <a:pt x="800867" y="669704"/>
                </a:lnTo>
                <a:lnTo>
                  <a:pt x="800010" y="669704"/>
                </a:lnTo>
                <a:lnTo>
                  <a:pt x="799153" y="669704"/>
                </a:lnTo>
                <a:lnTo>
                  <a:pt x="798582" y="669039"/>
                </a:lnTo>
                <a:lnTo>
                  <a:pt x="798582" y="668182"/>
                </a:lnTo>
                <a:lnTo>
                  <a:pt x="798582" y="667326"/>
                </a:lnTo>
                <a:lnTo>
                  <a:pt x="798582" y="666470"/>
                </a:lnTo>
                <a:lnTo>
                  <a:pt x="797916" y="665709"/>
                </a:lnTo>
                <a:lnTo>
                  <a:pt x="796678" y="664758"/>
                </a:lnTo>
                <a:lnTo>
                  <a:pt x="796012" y="664188"/>
                </a:lnTo>
                <a:lnTo>
                  <a:pt x="796012" y="663427"/>
                </a:lnTo>
                <a:lnTo>
                  <a:pt x="795250" y="661620"/>
                </a:lnTo>
                <a:lnTo>
                  <a:pt x="794774" y="660668"/>
                </a:lnTo>
                <a:lnTo>
                  <a:pt x="793346" y="659051"/>
                </a:lnTo>
                <a:lnTo>
                  <a:pt x="793346" y="658576"/>
                </a:lnTo>
                <a:lnTo>
                  <a:pt x="793346" y="657720"/>
                </a:lnTo>
                <a:lnTo>
                  <a:pt x="793346" y="655532"/>
                </a:lnTo>
                <a:lnTo>
                  <a:pt x="793346" y="655532"/>
                </a:lnTo>
                <a:lnTo>
                  <a:pt x="793917" y="652584"/>
                </a:lnTo>
                <a:lnTo>
                  <a:pt x="794393" y="651823"/>
                </a:lnTo>
                <a:lnTo>
                  <a:pt x="796583" y="650586"/>
                </a:lnTo>
                <a:lnTo>
                  <a:pt x="794869" y="649159"/>
                </a:lnTo>
                <a:lnTo>
                  <a:pt x="792870" y="647067"/>
                </a:lnTo>
                <a:lnTo>
                  <a:pt x="791347" y="644499"/>
                </a:lnTo>
                <a:lnTo>
                  <a:pt x="791347" y="641645"/>
                </a:lnTo>
                <a:lnTo>
                  <a:pt x="792014" y="640409"/>
                </a:lnTo>
                <a:lnTo>
                  <a:pt x="795440" y="637746"/>
                </a:lnTo>
                <a:lnTo>
                  <a:pt x="797725" y="633846"/>
                </a:lnTo>
                <a:lnTo>
                  <a:pt x="798582" y="633180"/>
                </a:lnTo>
                <a:lnTo>
                  <a:pt x="797820" y="631183"/>
                </a:lnTo>
                <a:lnTo>
                  <a:pt x="798297" y="629376"/>
                </a:lnTo>
                <a:lnTo>
                  <a:pt x="799534" y="627854"/>
                </a:lnTo>
                <a:lnTo>
                  <a:pt x="801057" y="626998"/>
                </a:lnTo>
                <a:lnTo>
                  <a:pt x="802295" y="626998"/>
                </a:lnTo>
                <a:lnTo>
                  <a:pt x="804675" y="627758"/>
                </a:lnTo>
                <a:lnTo>
                  <a:pt x="805817" y="627758"/>
                </a:lnTo>
                <a:lnTo>
                  <a:pt x="805817" y="626617"/>
                </a:lnTo>
                <a:lnTo>
                  <a:pt x="803818" y="622813"/>
                </a:lnTo>
                <a:lnTo>
                  <a:pt x="803818" y="621957"/>
                </a:lnTo>
                <a:lnTo>
                  <a:pt x="803818" y="619674"/>
                </a:lnTo>
                <a:lnTo>
                  <a:pt x="803056" y="617676"/>
                </a:lnTo>
                <a:lnTo>
                  <a:pt x="803056" y="617676"/>
                </a:lnTo>
                <a:lnTo>
                  <a:pt x="803056" y="616250"/>
                </a:lnTo>
                <a:lnTo>
                  <a:pt x="803056" y="616250"/>
                </a:lnTo>
                <a:lnTo>
                  <a:pt x="803056" y="615298"/>
                </a:lnTo>
                <a:lnTo>
                  <a:pt x="803056" y="614728"/>
                </a:lnTo>
                <a:lnTo>
                  <a:pt x="803056" y="614252"/>
                </a:lnTo>
                <a:lnTo>
                  <a:pt x="801914" y="613016"/>
                </a:lnTo>
                <a:lnTo>
                  <a:pt x="798582" y="611589"/>
                </a:lnTo>
                <a:lnTo>
                  <a:pt x="797440" y="611589"/>
                </a:lnTo>
                <a:lnTo>
                  <a:pt x="794203" y="612255"/>
                </a:lnTo>
                <a:lnTo>
                  <a:pt x="792966" y="612255"/>
                </a:lnTo>
                <a:lnTo>
                  <a:pt x="788396" y="609592"/>
                </a:lnTo>
                <a:lnTo>
                  <a:pt x="786302" y="607689"/>
                </a:lnTo>
                <a:lnTo>
                  <a:pt x="785064" y="605787"/>
                </a:lnTo>
                <a:lnTo>
                  <a:pt x="785064" y="600556"/>
                </a:lnTo>
                <a:lnTo>
                  <a:pt x="784588" y="597893"/>
                </a:lnTo>
                <a:lnTo>
                  <a:pt x="782875" y="596656"/>
                </a:lnTo>
                <a:lnTo>
                  <a:pt x="780590" y="596656"/>
                </a:lnTo>
                <a:lnTo>
                  <a:pt x="779923" y="595990"/>
                </a:lnTo>
                <a:lnTo>
                  <a:pt x="779067" y="594659"/>
                </a:lnTo>
                <a:lnTo>
                  <a:pt x="779067" y="593803"/>
                </a:lnTo>
                <a:lnTo>
                  <a:pt x="779067" y="592471"/>
                </a:lnTo>
                <a:lnTo>
                  <a:pt x="778020" y="591520"/>
                </a:lnTo>
                <a:lnTo>
                  <a:pt x="776877" y="589713"/>
                </a:lnTo>
                <a:lnTo>
                  <a:pt x="777639" y="588666"/>
                </a:lnTo>
                <a:lnTo>
                  <a:pt x="778591" y="587906"/>
                </a:lnTo>
                <a:lnTo>
                  <a:pt x="778591" y="587906"/>
                </a:lnTo>
                <a:lnTo>
                  <a:pt x="780875" y="586574"/>
                </a:lnTo>
                <a:lnTo>
                  <a:pt x="783255" y="586574"/>
                </a:lnTo>
                <a:lnTo>
                  <a:pt x="783826" y="586574"/>
                </a:lnTo>
                <a:lnTo>
                  <a:pt x="784969" y="585623"/>
                </a:lnTo>
                <a:lnTo>
                  <a:pt x="784969" y="585623"/>
                </a:lnTo>
                <a:lnTo>
                  <a:pt x="787349" y="586098"/>
                </a:lnTo>
                <a:lnTo>
                  <a:pt x="789729" y="587335"/>
                </a:lnTo>
                <a:lnTo>
                  <a:pt x="792109" y="588191"/>
                </a:lnTo>
                <a:lnTo>
                  <a:pt x="794203" y="587145"/>
                </a:lnTo>
                <a:lnTo>
                  <a:pt x="794203" y="586574"/>
                </a:lnTo>
                <a:lnTo>
                  <a:pt x="794203" y="586574"/>
                </a:lnTo>
                <a:lnTo>
                  <a:pt x="794203" y="586003"/>
                </a:lnTo>
                <a:lnTo>
                  <a:pt x="794203" y="585242"/>
                </a:lnTo>
                <a:lnTo>
                  <a:pt x="794774" y="585242"/>
                </a:lnTo>
                <a:lnTo>
                  <a:pt x="796869" y="585242"/>
                </a:lnTo>
                <a:lnTo>
                  <a:pt x="797820" y="584386"/>
                </a:lnTo>
                <a:lnTo>
                  <a:pt x="798963" y="582389"/>
                </a:lnTo>
                <a:lnTo>
                  <a:pt x="799820" y="581533"/>
                </a:lnTo>
                <a:lnTo>
                  <a:pt x="802200" y="580486"/>
                </a:lnTo>
                <a:lnTo>
                  <a:pt x="804580" y="579821"/>
                </a:lnTo>
                <a:lnTo>
                  <a:pt x="805055" y="579821"/>
                </a:lnTo>
                <a:lnTo>
                  <a:pt x="805912" y="580867"/>
                </a:lnTo>
                <a:lnTo>
                  <a:pt x="805912" y="580867"/>
                </a:lnTo>
                <a:lnTo>
                  <a:pt x="806388" y="580391"/>
                </a:lnTo>
                <a:lnTo>
                  <a:pt x="807626" y="578108"/>
                </a:lnTo>
                <a:lnTo>
                  <a:pt x="809434" y="576682"/>
                </a:lnTo>
                <a:lnTo>
                  <a:pt x="809434" y="575160"/>
                </a:lnTo>
                <a:lnTo>
                  <a:pt x="808768" y="573258"/>
                </a:lnTo>
                <a:lnTo>
                  <a:pt x="808768" y="570595"/>
                </a:lnTo>
                <a:lnTo>
                  <a:pt x="808768" y="570024"/>
                </a:lnTo>
                <a:lnTo>
                  <a:pt x="810862" y="567456"/>
                </a:lnTo>
                <a:lnTo>
                  <a:pt x="812195" y="565078"/>
                </a:lnTo>
                <a:lnTo>
                  <a:pt x="812862" y="563651"/>
                </a:lnTo>
                <a:lnTo>
                  <a:pt x="812862" y="560417"/>
                </a:lnTo>
                <a:lnTo>
                  <a:pt x="812862" y="560417"/>
                </a:lnTo>
                <a:lnTo>
                  <a:pt x="810006" y="559181"/>
                </a:lnTo>
                <a:lnTo>
                  <a:pt x="809149" y="558515"/>
                </a:lnTo>
                <a:lnTo>
                  <a:pt x="808578" y="557469"/>
                </a:lnTo>
                <a:lnTo>
                  <a:pt x="808578" y="556327"/>
                </a:lnTo>
                <a:lnTo>
                  <a:pt x="808102" y="555661"/>
                </a:lnTo>
                <a:lnTo>
                  <a:pt x="808102" y="555661"/>
                </a:lnTo>
                <a:lnTo>
                  <a:pt x="805246" y="553569"/>
                </a:lnTo>
                <a:lnTo>
                  <a:pt x="802200" y="551857"/>
                </a:lnTo>
                <a:lnTo>
                  <a:pt x="801723" y="550525"/>
                </a:lnTo>
                <a:lnTo>
                  <a:pt x="801723" y="546625"/>
                </a:lnTo>
                <a:lnTo>
                  <a:pt x="801723" y="545865"/>
                </a:lnTo>
                <a:lnTo>
                  <a:pt x="801057" y="544818"/>
                </a:lnTo>
                <a:lnTo>
                  <a:pt x="801057" y="544057"/>
                </a:lnTo>
                <a:lnTo>
                  <a:pt x="801057" y="543297"/>
                </a:lnTo>
                <a:lnTo>
                  <a:pt x="801819" y="541584"/>
                </a:lnTo>
                <a:lnTo>
                  <a:pt x="801819" y="541109"/>
                </a:lnTo>
                <a:lnTo>
                  <a:pt x="801819" y="539682"/>
                </a:lnTo>
                <a:lnTo>
                  <a:pt x="800962" y="539112"/>
                </a:lnTo>
                <a:lnTo>
                  <a:pt x="798868" y="538541"/>
                </a:lnTo>
                <a:lnTo>
                  <a:pt x="797916" y="537875"/>
                </a:lnTo>
                <a:lnTo>
                  <a:pt x="796488" y="536448"/>
                </a:lnTo>
                <a:lnTo>
                  <a:pt x="795536" y="536448"/>
                </a:lnTo>
                <a:lnTo>
                  <a:pt x="793822" y="536448"/>
                </a:lnTo>
                <a:lnTo>
                  <a:pt x="792109" y="535117"/>
                </a:lnTo>
                <a:lnTo>
                  <a:pt x="790776" y="533119"/>
                </a:lnTo>
                <a:lnTo>
                  <a:pt x="790014" y="529220"/>
                </a:lnTo>
                <a:lnTo>
                  <a:pt x="790014" y="527602"/>
                </a:lnTo>
                <a:lnTo>
                  <a:pt x="790014" y="525890"/>
                </a:lnTo>
                <a:lnTo>
                  <a:pt x="790014" y="524369"/>
                </a:lnTo>
                <a:lnTo>
                  <a:pt x="790871" y="522942"/>
                </a:lnTo>
                <a:lnTo>
                  <a:pt x="791918" y="522371"/>
                </a:lnTo>
                <a:lnTo>
                  <a:pt x="793822" y="522371"/>
                </a:lnTo>
                <a:lnTo>
                  <a:pt x="793822" y="522371"/>
                </a:lnTo>
                <a:lnTo>
                  <a:pt x="793822" y="522371"/>
                </a:lnTo>
                <a:lnTo>
                  <a:pt x="793822" y="521896"/>
                </a:lnTo>
                <a:lnTo>
                  <a:pt x="793822" y="521896"/>
                </a:lnTo>
                <a:lnTo>
                  <a:pt x="793822" y="521896"/>
                </a:lnTo>
                <a:lnTo>
                  <a:pt x="794393" y="521896"/>
                </a:lnTo>
                <a:lnTo>
                  <a:pt x="796678" y="521896"/>
                </a:lnTo>
                <a:lnTo>
                  <a:pt x="798106" y="521896"/>
                </a:lnTo>
                <a:lnTo>
                  <a:pt x="799629" y="521135"/>
                </a:lnTo>
                <a:lnTo>
                  <a:pt x="800962" y="519993"/>
                </a:lnTo>
                <a:lnTo>
                  <a:pt x="801819" y="518472"/>
                </a:lnTo>
                <a:lnTo>
                  <a:pt x="801819" y="517235"/>
                </a:lnTo>
                <a:lnTo>
                  <a:pt x="802390" y="516094"/>
                </a:lnTo>
                <a:lnTo>
                  <a:pt x="803056" y="515238"/>
                </a:lnTo>
                <a:lnTo>
                  <a:pt x="804008" y="514762"/>
                </a:lnTo>
                <a:lnTo>
                  <a:pt x="803532" y="514001"/>
                </a:lnTo>
                <a:lnTo>
                  <a:pt x="803532" y="513050"/>
                </a:lnTo>
                <a:lnTo>
                  <a:pt x="803056" y="511338"/>
                </a:lnTo>
                <a:lnTo>
                  <a:pt x="802295" y="509341"/>
                </a:lnTo>
                <a:lnTo>
                  <a:pt x="802295" y="508389"/>
                </a:lnTo>
                <a:lnTo>
                  <a:pt x="802295" y="508389"/>
                </a:lnTo>
                <a:lnTo>
                  <a:pt x="797820" y="503443"/>
                </a:lnTo>
                <a:lnTo>
                  <a:pt x="796297" y="502778"/>
                </a:lnTo>
                <a:lnTo>
                  <a:pt x="795821" y="502778"/>
                </a:lnTo>
                <a:lnTo>
                  <a:pt x="795345" y="502778"/>
                </a:lnTo>
                <a:lnTo>
                  <a:pt x="794774" y="502778"/>
                </a:lnTo>
                <a:lnTo>
                  <a:pt x="794203" y="502778"/>
                </a:lnTo>
                <a:lnTo>
                  <a:pt x="793632" y="502302"/>
                </a:lnTo>
                <a:lnTo>
                  <a:pt x="793632" y="502302"/>
                </a:lnTo>
                <a:lnTo>
                  <a:pt x="793632" y="502302"/>
                </a:lnTo>
                <a:lnTo>
                  <a:pt x="793632" y="501636"/>
                </a:lnTo>
                <a:lnTo>
                  <a:pt x="793632" y="501636"/>
                </a:lnTo>
                <a:lnTo>
                  <a:pt x="793632" y="499639"/>
                </a:lnTo>
                <a:lnTo>
                  <a:pt x="793632" y="499639"/>
                </a:lnTo>
                <a:lnTo>
                  <a:pt x="793632" y="499639"/>
                </a:lnTo>
                <a:lnTo>
                  <a:pt x="794203" y="498973"/>
                </a:lnTo>
                <a:lnTo>
                  <a:pt x="794679" y="498307"/>
                </a:lnTo>
                <a:lnTo>
                  <a:pt x="794679" y="493837"/>
                </a:lnTo>
                <a:lnTo>
                  <a:pt x="793727" y="492886"/>
                </a:lnTo>
                <a:lnTo>
                  <a:pt x="788491" y="491744"/>
                </a:lnTo>
                <a:lnTo>
                  <a:pt x="787920" y="490127"/>
                </a:lnTo>
                <a:lnTo>
                  <a:pt x="788491" y="486893"/>
                </a:lnTo>
                <a:lnTo>
                  <a:pt x="789634" y="483469"/>
                </a:lnTo>
                <a:lnTo>
                  <a:pt x="792014" y="478904"/>
                </a:lnTo>
                <a:lnTo>
                  <a:pt x="790490" y="476336"/>
                </a:lnTo>
                <a:lnTo>
                  <a:pt x="788110" y="473863"/>
                </a:lnTo>
                <a:lnTo>
                  <a:pt x="786873" y="471675"/>
                </a:lnTo>
                <a:lnTo>
                  <a:pt x="786873" y="470629"/>
                </a:lnTo>
                <a:lnTo>
                  <a:pt x="788586" y="468536"/>
                </a:lnTo>
                <a:lnTo>
                  <a:pt x="788586" y="466919"/>
                </a:lnTo>
                <a:lnTo>
                  <a:pt x="788586" y="465302"/>
                </a:lnTo>
                <a:lnTo>
                  <a:pt x="788015" y="464446"/>
                </a:lnTo>
                <a:lnTo>
                  <a:pt x="788015" y="464446"/>
                </a:lnTo>
                <a:lnTo>
                  <a:pt x="786968" y="463876"/>
                </a:lnTo>
                <a:lnTo>
                  <a:pt x="777448" y="461403"/>
                </a:lnTo>
                <a:lnTo>
                  <a:pt x="773069" y="461403"/>
                </a:lnTo>
                <a:lnTo>
                  <a:pt x="768881" y="462259"/>
                </a:lnTo>
                <a:lnTo>
                  <a:pt x="763264" y="466063"/>
                </a:lnTo>
                <a:lnTo>
                  <a:pt x="761074" y="466634"/>
                </a:lnTo>
                <a:lnTo>
                  <a:pt x="758885" y="466634"/>
                </a:lnTo>
                <a:lnTo>
                  <a:pt x="756886" y="467300"/>
                </a:lnTo>
                <a:lnTo>
                  <a:pt x="754696" y="469202"/>
                </a:lnTo>
                <a:lnTo>
                  <a:pt x="752887" y="471675"/>
                </a:lnTo>
                <a:lnTo>
                  <a:pt x="751459" y="473577"/>
                </a:lnTo>
                <a:lnTo>
                  <a:pt x="751459" y="474814"/>
                </a:lnTo>
                <a:lnTo>
                  <a:pt x="751459" y="475765"/>
                </a:lnTo>
                <a:lnTo>
                  <a:pt x="752126" y="477382"/>
                </a:lnTo>
                <a:lnTo>
                  <a:pt x="752126" y="477382"/>
                </a:lnTo>
                <a:lnTo>
                  <a:pt x="752792" y="478999"/>
                </a:lnTo>
                <a:lnTo>
                  <a:pt x="752792" y="478999"/>
                </a:lnTo>
                <a:lnTo>
                  <a:pt x="753459" y="478999"/>
                </a:lnTo>
                <a:lnTo>
                  <a:pt x="754506" y="478428"/>
                </a:lnTo>
                <a:lnTo>
                  <a:pt x="754506" y="478428"/>
                </a:lnTo>
                <a:lnTo>
                  <a:pt x="754506" y="480616"/>
                </a:lnTo>
                <a:lnTo>
                  <a:pt x="752792" y="482423"/>
                </a:lnTo>
                <a:lnTo>
                  <a:pt x="748604" y="485181"/>
                </a:lnTo>
                <a:lnTo>
                  <a:pt x="745176" y="489081"/>
                </a:lnTo>
                <a:lnTo>
                  <a:pt x="743082" y="490222"/>
                </a:lnTo>
                <a:lnTo>
                  <a:pt x="740797" y="489176"/>
                </a:lnTo>
                <a:lnTo>
                  <a:pt x="737846" y="489176"/>
                </a:lnTo>
                <a:lnTo>
                  <a:pt x="734800" y="489842"/>
                </a:lnTo>
                <a:lnTo>
                  <a:pt x="733182" y="490793"/>
                </a:lnTo>
                <a:lnTo>
                  <a:pt x="734134" y="488701"/>
                </a:lnTo>
                <a:lnTo>
                  <a:pt x="734610" y="487749"/>
                </a:lnTo>
                <a:lnTo>
                  <a:pt x="734610" y="486989"/>
                </a:lnTo>
                <a:lnTo>
                  <a:pt x="733467" y="485467"/>
                </a:lnTo>
                <a:lnTo>
                  <a:pt x="732801" y="484230"/>
                </a:lnTo>
                <a:lnTo>
                  <a:pt x="732801" y="483089"/>
                </a:lnTo>
                <a:lnTo>
                  <a:pt x="734419" y="482043"/>
                </a:lnTo>
                <a:lnTo>
                  <a:pt x="738418" y="480140"/>
                </a:lnTo>
                <a:lnTo>
                  <a:pt x="738418" y="480140"/>
                </a:lnTo>
                <a:lnTo>
                  <a:pt x="738989" y="480140"/>
                </a:lnTo>
                <a:lnTo>
                  <a:pt x="738418" y="480140"/>
                </a:lnTo>
                <a:lnTo>
                  <a:pt x="739845" y="479665"/>
                </a:lnTo>
                <a:lnTo>
                  <a:pt x="739845" y="479094"/>
                </a:lnTo>
                <a:lnTo>
                  <a:pt x="739845" y="477192"/>
                </a:lnTo>
                <a:lnTo>
                  <a:pt x="740322" y="474433"/>
                </a:lnTo>
                <a:lnTo>
                  <a:pt x="740322" y="473768"/>
                </a:lnTo>
                <a:lnTo>
                  <a:pt x="741273" y="471580"/>
                </a:lnTo>
                <a:lnTo>
                  <a:pt x="742511" y="468917"/>
                </a:lnTo>
                <a:lnTo>
                  <a:pt x="742511" y="467870"/>
                </a:lnTo>
                <a:lnTo>
                  <a:pt x="741654" y="466444"/>
                </a:lnTo>
                <a:lnTo>
                  <a:pt x="740702" y="465398"/>
                </a:lnTo>
                <a:lnTo>
                  <a:pt x="738418" y="465302"/>
                </a:lnTo>
                <a:lnTo>
                  <a:pt x="738418" y="465302"/>
                </a:lnTo>
                <a:lnTo>
                  <a:pt x="739179" y="464636"/>
                </a:lnTo>
                <a:lnTo>
                  <a:pt x="739179" y="463971"/>
                </a:lnTo>
                <a:lnTo>
                  <a:pt x="739179" y="463305"/>
                </a:lnTo>
                <a:lnTo>
                  <a:pt x="739179" y="462354"/>
                </a:lnTo>
                <a:lnTo>
                  <a:pt x="739179" y="461878"/>
                </a:lnTo>
                <a:lnTo>
                  <a:pt x="739179" y="461022"/>
                </a:lnTo>
                <a:lnTo>
                  <a:pt x="739179" y="460356"/>
                </a:lnTo>
                <a:lnTo>
                  <a:pt x="739941" y="459595"/>
                </a:lnTo>
                <a:lnTo>
                  <a:pt x="742225" y="455696"/>
                </a:lnTo>
                <a:lnTo>
                  <a:pt x="744605" y="452747"/>
                </a:lnTo>
                <a:lnTo>
                  <a:pt x="742987" y="450940"/>
                </a:lnTo>
                <a:lnTo>
                  <a:pt x="742987" y="449703"/>
                </a:lnTo>
                <a:lnTo>
                  <a:pt x="743844" y="448467"/>
                </a:lnTo>
                <a:lnTo>
                  <a:pt x="752792" y="440382"/>
                </a:lnTo>
                <a:lnTo>
                  <a:pt x="757457" y="437814"/>
                </a:lnTo>
                <a:lnTo>
                  <a:pt x="757457" y="436768"/>
                </a:lnTo>
                <a:lnTo>
                  <a:pt x="759170" y="434771"/>
                </a:lnTo>
                <a:lnTo>
                  <a:pt x="761360" y="433629"/>
                </a:lnTo>
                <a:lnTo>
                  <a:pt x="762122" y="433153"/>
                </a:lnTo>
                <a:lnTo>
                  <a:pt x="762788" y="432202"/>
                </a:lnTo>
                <a:lnTo>
                  <a:pt x="762788" y="431441"/>
                </a:lnTo>
                <a:lnTo>
                  <a:pt x="762788" y="429824"/>
                </a:lnTo>
                <a:lnTo>
                  <a:pt x="762312" y="429254"/>
                </a:lnTo>
                <a:lnTo>
                  <a:pt x="762312" y="428778"/>
                </a:lnTo>
                <a:lnTo>
                  <a:pt x="762312" y="428208"/>
                </a:lnTo>
                <a:lnTo>
                  <a:pt x="762312" y="428208"/>
                </a:lnTo>
                <a:lnTo>
                  <a:pt x="763359" y="425164"/>
                </a:lnTo>
                <a:lnTo>
                  <a:pt x="763835" y="424308"/>
                </a:lnTo>
                <a:lnTo>
                  <a:pt x="763835" y="424308"/>
                </a:lnTo>
                <a:lnTo>
                  <a:pt x="763835" y="423642"/>
                </a:lnTo>
                <a:lnTo>
                  <a:pt x="763835" y="422311"/>
                </a:lnTo>
                <a:lnTo>
                  <a:pt x="763835" y="421264"/>
                </a:lnTo>
                <a:lnTo>
                  <a:pt x="762883" y="419552"/>
                </a:lnTo>
                <a:lnTo>
                  <a:pt x="762883" y="418696"/>
                </a:lnTo>
                <a:lnTo>
                  <a:pt x="763930" y="415367"/>
                </a:lnTo>
                <a:lnTo>
                  <a:pt x="767072" y="413465"/>
                </a:lnTo>
                <a:lnTo>
                  <a:pt x="774212" y="411277"/>
                </a:lnTo>
                <a:lnTo>
                  <a:pt x="778591" y="407948"/>
                </a:lnTo>
                <a:lnTo>
                  <a:pt x="780114" y="405760"/>
                </a:lnTo>
                <a:lnTo>
                  <a:pt x="779352" y="403953"/>
                </a:lnTo>
                <a:lnTo>
                  <a:pt x="780209" y="402432"/>
                </a:lnTo>
                <a:lnTo>
                  <a:pt x="780780" y="401861"/>
                </a:lnTo>
                <a:lnTo>
                  <a:pt x="782494" y="401195"/>
                </a:lnTo>
                <a:lnTo>
                  <a:pt x="782494" y="400624"/>
                </a:lnTo>
                <a:lnTo>
                  <a:pt x="782494" y="400624"/>
                </a:lnTo>
                <a:lnTo>
                  <a:pt x="783446" y="400624"/>
                </a:lnTo>
                <a:lnTo>
                  <a:pt x="783446" y="399007"/>
                </a:lnTo>
                <a:lnTo>
                  <a:pt x="785445" y="398246"/>
                </a:lnTo>
                <a:lnTo>
                  <a:pt x="789634" y="394442"/>
                </a:lnTo>
                <a:lnTo>
                  <a:pt x="789634" y="394442"/>
                </a:lnTo>
                <a:lnTo>
                  <a:pt x="790871" y="392444"/>
                </a:lnTo>
                <a:lnTo>
                  <a:pt x="792870" y="390447"/>
                </a:lnTo>
                <a:lnTo>
                  <a:pt x="797345" y="387118"/>
                </a:lnTo>
                <a:lnTo>
                  <a:pt x="797345" y="384740"/>
                </a:lnTo>
                <a:lnTo>
                  <a:pt x="797345" y="382743"/>
                </a:lnTo>
                <a:lnTo>
                  <a:pt x="798582" y="381506"/>
                </a:lnTo>
                <a:lnTo>
                  <a:pt x="799534" y="381506"/>
                </a:lnTo>
                <a:lnTo>
                  <a:pt x="800486" y="380174"/>
                </a:lnTo>
                <a:lnTo>
                  <a:pt x="801248" y="380174"/>
                </a:lnTo>
                <a:lnTo>
                  <a:pt x="801914" y="380174"/>
                </a:lnTo>
                <a:lnTo>
                  <a:pt x="802485" y="380174"/>
                </a:lnTo>
                <a:lnTo>
                  <a:pt x="803056" y="379033"/>
                </a:lnTo>
                <a:lnTo>
                  <a:pt x="802295" y="378082"/>
                </a:lnTo>
                <a:lnTo>
                  <a:pt x="801343" y="377226"/>
                </a:lnTo>
                <a:lnTo>
                  <a:pt x="800391" y="376370"/>
                </a:lnTo>
                <a:lnTo>
                  <a:pt x="799153" y="376941"/>
                </a:lnTo>
                <a:lnTo>
                  <a:pt x="791347" y="377702"/>
                </a:lnTo>
                <a:lnTo>
                  <a:pt x="791347" y="376465"/>
                </a:lnTo>
                <a:lnTo>
                  <a:pt x="792204" y="374943"/>
                </a:lnTo>
                <a:lnTo>
                  <a:pt x="793156" y="373707"/>
                </a:lnTo>
                <a:lnTo>
                  <a:pt x="794869" y="372755"/>
                </a:lnTo>
                <a:lnTo>
                  <a:pt x="794869" y="370853"/>
                </a:lnTo>
                <a:lnTo>
                  <a:pt x="796583" y="370853"/>
                </a:lnTo>
                <a:lnTo>
                  <a:pt x="797630" y="370283"/>
                </a:lnTo>
                <a:lnTo>
                  <a:pt x="798582" y="369427"/>
                </a:lnTo>
                <a:lnTo>
                  <a:pt x="799153" y="368570"/>
                </a:lnTo>
                <a:lnTo>
                  <a:pt x="799153" y="367429"/>
                </a:lnTo>
                <a:lnTo>
                  <a:pt x="798487" y="366098"/>
                </a:lnTo>
                <a:lnTo>
                  <a:pt x="798487" y="365051"/>
                </a:lnTo>
                <a:lnTo>
                  <a:pt x="799724" y="365051"/>
                </a:lnTo>
                <a:lnTo>
                  <a:pt x="800296" y="364576"/>
                </a:lnTo>
                <a:lnTo>
                  <a:pt x="800962" y="364576"/>
                </a:lnTo>
                <a:lnTo>
                  <a:pt x="801533" y="364576"/>
                </a:lnTo>
                <a:lnTo>
                  <a:pt x="802104" y="365051"/>
                </a:lnTo>
                <a:lnTo>
                  <a:pt x="803818" y="365051"/>
                </a:lnTo>
                <a:lnTo>
                  <a:pt x="807150" y="364480"/>
                </a:lnTo>
                <a:lnTo>
                  <a:pt x="808673" y="364480"/>
                </a:lnTo>
                <a:lnTo>
                  <a:pt x="809530" y="364956"/>
                </a:lnTo>
                <a:lnTo>
                  <a:pt x="810386" y="364956"/>
                </a:lnTo>
                <a:lnTo>
                  <a:pt x="812195" y="364956"/>
                </a:lnTo>
                <a:lnTo>
                  <a:pt x="811053" y="367714"/>
                </a:lnTo>
                <a:lnTo>
                  <a:pt x="811053" y="369331"/>
                </a:lnTo>
                <a:lnTo>
                  <a:pt x="812481" y="370187"/>
                </a:lnTo>
                <a:lnTo>
                  <a:pt x="814385" y="370853"/>
                </a:lnTo>
                <a:lnTo>
                  <a:pt x="814385" y="370853"/>
                </a:lnTo>
                <a:lnTo>
                  <a:pt x="814385" y="370853"/>
                </a:lnTo>
                <a:lnTo>
                  <a:pt x="814385" y="370853"/>
                </a:lnTo>
                <a:lnTo>
                  <a:pt x="814861" y="370853"/>
                </a:lnTo>
                <a:lnTo>
                  <a:pt x="815337" y="370853"/>
                </a:lnTo>
                <a:lnTo>
                  <a:pt x="817812" y="369712"/>
                </a:lnTo>
                <a:lnTo>
                  <a:pt x="819525" y="369712"/>
                </a:lnTo>
                <a:lnTo>
                  <a:pt x="824095" y="369712"/>
                </a:lnTo>
                <a:lnTo>
                  <a:pt x="824761" y="369712"/>
                </a:lnTo>
                <a:lnTo>
                  <a:pt x="825999" y="369236"/>
                </a:lnTo>
                <a:lnTo>
                  <a:pt x="826856" y="368000"/>
                </a:lnTo>
                <a:lnTo>
                  <a:pt x="826856" y="367524"/>
                </a:lnTo>
                <a:lnTo>
                  <a:pt x="826856" y="366573"/>
                </a:lnTo>
                <a:lnTo>
                  <a:pt x="826856" y="366002"/>
                </a:lnTo>
                <a:lnTo>
                  <a:pt x="826856" y="366002"/>
                </a:lnTo>
                <a:lnTo>
                  <a:pt x="826856" y="366002"/>
                </a:lnTo>
                <a:lnTo>
                  <a:pt x="826856" y="365432"/>
                </a:lnTo>
                <a:lnTo>
                  <a:pt x="826856" y="364861"/>
                </a:lnTo>
                <a:lnTo>
                  <a:pt x="827617" y="364861"/>
                </a:lnTo>
                <a:lnTo>
                  <a:pt x="828664" y="364861"/>
                </a:lnTo>
                <a:lnTo>
                  <a:pt x="828664" y="364861"/>
                </a:lnTo>
                <a:lnTo>
                  <a:pt x="829236" y="364861"/>
                </a:lnTo>
                <a:lnTo>
                  <a:pt x="830092" y="364861"/>
                </a:lnTo>
                <a:lnTo>
                  <a:pt x="831044" y="363910"/>
                </a:lnTo>
                <a:lnTo>
                  <a:pt x="831044" y="363910"/>
                </a:lnTo>
                <a:lnTo>
                  <a:pt x="831044" y="360676"/>
                </a:lnTo>
                <a:lnTo>
                  <a:pt x="831044" y="360676"/>
                </a:lnTo>
                <a:lnTo>
                  <a:pt x="831044" y="360676"/>
                </a:lnTo>
                <a:lnTo>
                  <a:pt x="831044" y="360010"/>
                </a:lnTo>
                <a:lnTo>
                  <a:pt x="831044" y="359249"/>
                </a:lnTo>
                <a:lnTo>
                  <a:pt x="831044" y="359249"/>
                </a:lnTo>
                <a:lnTo>
                  <a:pt x="831806" y="359249"/>
                </a:lnTo>
                <a:lnTo>
                  <a:pt x="832282" y="359249"/>
                </a:lnTo>
                <a:lnTo>
                  <a:pt x="832282" y="358679"/>
                </a:lnTo>
                <a:lnTo>
                  <a:pt x="832282" y="357727"/>
                </a:lnTo>
                <a:lnTo>
                  <a:pt x="832282" y="357727"/>
                </a:lnTo>
                <a:lnTo>
                  <a:pt x="831139" y="356871"/>
                </a:lnTo>
                <a:lnTo>
                  <a:pt x="831139" y="356871"/>
                </a:lnTo>
                <a:lnTo>
                  <a:pt x="833710" y="354874"/>
                </a:lnTo>
                <a:lnTo>
                  <a:pt x="833710" y="354874"/>
                </a:lnTo>
                <a:lnTo>
                  <a:pt x="835233" y="354018"/>
                </a:lnTo>
                <a:lnTo>
                  <a:pt x="837613" y="353162"/>
                </a:lnTo>
                <a:lnTo>
                  <a:pt x="837613" y="353162"/>
                </a:lnTo>
                <a:lnTo>
                  <a:pt x="837613" y="352116"/>
                </a:lnTo>
                <a:lnTo>
                  <a:pt x="837613" y="352116"/>
                </a:lnTo>
                <a:lnTo>
                  <a:pt x="837613" y="351164"/>
                </a:lnTo>
                <a:lnTo>
                  <a:pt x="837613" y="351164"/>
                </a:lnTo>
                <a:lnTo>
                  <a:pt x="837613" y="351164"/>
                </a:lnTo>
                <a:lnTo>
                  <a:pt x="837613" y="350689"/>
                </a:lnTo>
                <a:lnTo>
                  <a:pt x="836090" y="347645"/>
                </a:lnTo>
                <a:lnTo>
                  <a:pt x="835233" y="346409"/>
                </a:lnTo>
                <a:lnTo>
                  <a:pt x="834281" y="345933"/>
                </a:lnTo>
                <a:lnTo>
                  <a:pt x="834281" y="345458"/>
                </a:lnTo>
                <a:lnTo>
                  <a:pt x="834281" y="344411"/>
                </a:lnTo>
                <a:lnTo>
                  <a:pt x="834281" y="342319"/>
                </a:lnTo>
                <a:lnTo>
                  <a:pt x="834281" y="341748"/>
                </a:lnTo>
                <a:lnTo>
                  <a:pt x="835423" y="340607"/>
                </a:lnTo>
                <a:lnTo>
                  <a:pt x="835423" y="339941"/>
                </a:lnTo>
                <a:lnTo>
                  <a:pt x="835423" y="338324"/>
                </a:lnTo>
                <a:lnTo>
                  <a:pt x="834567" y="334900"/>
                </a:lnTo>
                <a:lnTo>
                  <a:pt x="834567" y="333568"/>
                </a:lnTo>
                <a:lnTo>
                  <a:pt x="835519" y="330429"/>
                </a:lnTo>
                <a:lnTo>
                  <a:pt x="835519" y="329954"/>
                </a:lnTo>
                <a:lnTo>
                  <a:pt x="836375" y="329383"/>
                </a:lnTo>
                <a:lnTo>
                  <a:pt x="836375" y="328337"/>
                </a:lnTo>
                <a:lnTo>
                  <a:pt x="836375" y="326530"/>
                </a:lnTo>
                <a:lnTo>
                  <a:pt x="836375" y="325198"/>
                </a:lnTo>
                <a:lnTo>
                  <a:pt x="836375" y="324723"/>
                </a:lnTo>
                <a:lnTo>
                  <a:pt x="836851" y="324723"/>
                </a:lnTo>
                <a:lnTo>
                  <a:pt x="836851" y="324247"/>
                </a:lnTo>
                <a:lnTo>
                  <a:pt x="836851" y="323201"/>
                </a:lnTo>
                <a:lnTo>
                  <a:pt x="836851" y="321203"/>
                </a:lnTo>
                <a:lnTo>
                  <a:pt x="836851" y="319872"/>
                </a:lnTo>
                <a:lnTo>
                  <a:pt x="838660" y="318064"/>
                </a:lnTo>
                <a:lnTo>
                  <a:pt x="839231" y="316828"/>
                </a:lnTo>
                <a:lnTo>
                  <a:pt x="839231" y="313784"/>
                </a:lnTo>
                <a:lnTo>
                  <a:pt x="836375" y="308743"/>
                </a:lnTo>
                <a:lnTo>
                  <a:pt x="836375" y="304748"/>
                </a:lnTo>
                <a:lnTo>
                  <a:pt x="836375" y="302751"/>
                </a:lnTo>
                <a:lnTo>
                  <a:pt x="836851" y="301324"/>
                </a:lnTo>
                <a:lnTo>
                  <a:pt x="836851" y="300373"/>
                </a:lnTo>
                <a:lnTo>
                  <a:pt x="837327" y="299802"/>
                </a:lnTo>
                <a:lnTo>
                  <a:pt x="837327" y="299041"/>
                </a:lnTo>
                <a:lnTo>
                  <a:pt x="837327" y="297615"/>
                </a:lnTo>
                <a:lnTo>
                  <a:pt x="837803" y="296378"/>
                </a:lnTo>
                <a:lnTo>
                  <a:pt x="841992" y="290576"/>
                </a:lnTo>
                <a:lnTo>
                  <a:pt x="842658" y="289150"/>
                </a:lnTo>
                <a:lnTo>
                  <a:pt x="842658" y="287437"/>
                </a:lnTo>
                <a:lnTo>
                  <a:pt x="842658" y="285440"/>
                </a:lnTo>
                <a:lnTo>
                  <a:pt x="843134" y="283347"/>
                </a:lnTo>
                <a:lnTo>
                  <a:pt x="844181" y="282491"/>
                </a:lnTo>
                <a:lnTo>
                  <a:pt x="845419" y="281826"/>
                </a:lnTo>
                <a:lnTo>
                  <a:pt x="846276" y="280399"/>
                </a:lnTo>
                <a:lnTo>
                  <a:pt x="846276" y="279067"/>
                </a:lnTo>
                <a:lnTo>
                  <a:pt x="846276" y="277736"/>
                </a:lnTo>
                <a:lnTo>
                  <a:pt x="845800" y="276404"/>
                </a:lnTo>
                <a:lnTo>
                  <a:pt x="845800" y="275263"/>
                </a:lnTo>
                <a:lnTo>
                  <a:pt x="845800" y="273931"/>
                </a:lnTo>
                <a:lnTo>
                  <a:pt x="845800" y="271363"/>
                </a:lnTo>
                <a:lnTo>
                  <a:pt x="845800" y="270222"/>
                </a:lnTo>
                <a:lnTo>
                  <a:pt x="846276" y="269271"/>
                </a:lnTo>
                <a:lnTo>
                  <a:pt x="846276" y="268605"/>
                </a:lnTo>
                <a:lnTo>
                  <a:pt x="846276" y="267654"/>
                </a:lnTo>
                <a:lnTo>
                  <a:pt x="846276" y="265751"/>
                </a:lnTo>
                <a:lnTo>
                  <a:pt x="846276" y="264895"/>
                </a:lnTo>
                <a:lnTo>
                  <a:pt x="847037" y="264039"/>
                </a:lnTo>
                <a:lnTo>
                  <a:pt x="848751" y="262803"/>
                </a:lnTo>
                <a:lnTo>
                  <a:pt x="848751" y="262042"/>
                </a:lnTo>
                <a:lnTo>
                  <a:pt x="847894" y="259949"/>
                </a:lnTo>
                <a:lnTo>
                  <a:pt x="847894" y="256525"/>
                </a:lnTo>
                <a:lnTo>
                  <a:pt x="847894" y="253291"/>
                </a:lnTo>
                <a:lnTo>
                  <a:pt x="850750" y="248916"/>
                </a:lnTo>
                <a:lnTo>
                  <a:pt x="851512" y="248345"/>
                </a:lnTo>
                <a:lnTo>
                  <a:pt x="852559" y="248345"/>
                </a:lnTo>
                <a:lnTo>
                  <a:pt x="853606" y="247489"/>
                </a:lnTo>
                <a:lnTo>
                  <a:pt x="855415" y="245302"/>
                </a:lnTo>
                <a:lnTo>
                  <a:pt x="856176" y="244731"/>
                </a:lnTo>
                <a:lnTo>
                  <a:pt x="857033" y="243970"/>
                </a:lnTo>
                <a:lnTo>
                  <a:pt x="857795" y="243019"/>
                </a:lnTo>
                <a:lnTo>
                  <a:pt x="857795" y="242163"/>
                </a:lnTo>
                <a:lnTo>
                  <a:pt x="857795" y="240260"/>
                </a:lnTo>
                <a:lnTo>
                  <a:pt x="857795" y="239404"/>
                </a:lnTo>
                <a:lnTo>
                  <a:pt x="858556" y="239404"/>
                </a:lnTo>
                <a:lnTo>
                  <a:pt x="860460" y="239404"/>
                </a:lnTo>
                <a:lnTo>
                  <a:pt x="860460" y="239404"/>
                </a:lnTo>
                <a:lnTo>
                  <a:pt x="860460" y="239404"/>
                </a:lnTo>
                <a:lnTo>
                  <a:pt x="860460" y="238834"/>
                </a:lnTo>
                <a:lnTo>
                  <a:pt x="860460" y="237883"/>
                </a:lnTo>
                <a:lnTo>
                  <a:pt x="860460" y="237407"/>
                </a:lnTo>
                <a:lnTo>
                  <a:pt x="860460" y="237407"/>
                </a:lnTo>
                <a:lnTo>
                  <a:pt x="860460" y="237407"/>
                </a:lnTo>
                <a:lnTo>
                  <a:pt x="861031" y="237407"/>
                </a:lnTo>
                <a:lnTo>
                  <a:pt x="863411" y="236075"/>
                </a:lnTo>
                <a:lnTo>
                  <a:pt x="863887" y="236075"/>
                </a:lnTo>
                <a:lnTo>
                  <a:pt x="864649" y="234744"/>
                </a:lnTo>
                <a:lnTo>
                  <a:pt x="867695" y="226469"/>
                </a:lnTo>
                <a:lnTo>
                  <a:pt x="869694" y="222569"/>
                </a:lnTo>
                <a:lnTo>
                  <a:pt x="871027" y="221047"/>
                </a:lnTo>
                <a:lnTo>
                  <a:pt x="871027" y="221047"/>
                </a:lnTo>
                <a:lnTo>
                  <a:pt x="870265" y="220286"/>
                </a:lnTo>
                <a:close/>
                <a:moveTo>
                  <a:pt x="469962" y="830734"/>
                </a:moveTo>
                <a:lnTo>
                  <a:pt x="469391" y="830734"/>
                </a:lnTo>
                <a:lnTo>
                  <a:pt x="469391" y="830734"/>
                </a:lnTo>
                <a:lnTo>
                  <a:pt x="467868" y="830734"/>
                </a:lnTo>
                <a:lnTo>
                  <a:pt x="467011" y="830068"/>
                </a:lnTo>
                <a:lnTo>
                  <a:pt x="467011" y="829022"/>
                </a:lnTo>
                <a:lnTo>
                  <a:pt x="467773" y="827405"/>
                </a:lnTo>
                <a:lnTo>
                  <a:pt x="468534" y="827405"/>
                </a:lnTo>
                <a:lnTo>
                  <a:pt x="469200" y="828356"/>
                </a:lnTo>
                <a:lnTo>
                  <a:pt x="469867" y="829878"/>
                </a:lnTo>
                <a:lnTo>
                  <a:pt x="470628" y="831114"/>
                </a:lnTo>
                <a:close/>
              </a:path>
            </a:pathLst>
          </a:custGeom>
          <a:solidFill>
            <a:srgbClr val="D8D8D8"/>
          </a:solidFill>
          <a:ln w="9525" cap="rnd" cmpd="sng">
            <a:solidFill>
              <a:srgbClr val="F9F9F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Cocomat pro"/>
              <a:sym typeface="Arial"/>
            </a:endParaRPr>
          </a:p>
        </p:txBody>
      </p:sp>
      <p:sp>
        <p:nvSpPr>
          <p:cNvPr id="449" name="Google Shape;449;p2"/>
          <p:cNvSpPr txBox="1"/>
          <p:nvPr/>
        </p:nvSpPr>
        <p:spPr>
          <a:xfrm>
            <a:off x="6590392" y="2150584"/>
            <a:ext cx="2317387" cy="36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500"/>
              </a:spcBef>
              <a:spcAft>
                <a:spcPts val="0"/>
              </a:spcAft>
              <a:buClr>
                <a:srgbClr val="A58E7C"/>
              </a:buClr>
              <a:buSzPts val="2800"/>
              <a:buFont typeface="Arial"/>
              <a:buNone/>
            </a:pPr>
            <a:r>
              <a:rPr lang="fr-FR" sz="2400" b="1" i="0" u="none" strike="noStrike" cap="none">
                <a:solidFill>
                  <a:srgbClr val="004AAD"/>
                </a:solidFill>
                <a:latin typeface="Cocomat pro"/>
                <a:sym typeface="Arial"/>
              </a:rPr>
              <a:t>45% </a:t>
            </a:r>
            <a:r>
              <a:rPr lang="fr-FR" sz="1000" b="1" i="0" u="none" strike="noStrike" cap="none">
                <a:solidFill>
                  <a:srgbClr val="478473"/>
                </a:solidFill>
                <a:latin typeface="Cocomat pro"/>
                <a:sym typeface="Arial"/>
              </a:rPr>
              <a:t>business owners </a:t>
            </a:r>
            <a:r>
              <a:rPr lang="fr-FR" sz="2000" b="1" i="0" u="none" strike="noStrike" cap="none">
                <a:solidFill>
                  <a:srgbClr val="004AAD"/>
                </a:solidFill>
                <a:latin typeface="Cocomat pro"/>
                <a:sym typeface="Arial"/>
              </a:rPr>
              <a:t>&gt;50 y.o</a:t>
            </a:r>
            <a:endParaRPr sz="2000" b="0" i="0" u="none" strike="noStrike" cap="none">
              <a:solidFill>
                <a:srgbClr val="004AAD"/>
              </a:solidFill>
              <a:latin typeface="Cocomat pro"/>
              <a:sym typeface="Arial"/>
            </a:endParaRPr>
          </a:p>
          <a:p>
            <a:pPr marL="0" marR="0" lvl="0" indent="0" algn="l" rtl="0">
              <a:lnSpc>
                <a:spcPct val="100000"/>
              </a:lnSpc>
              <a:spcBef>
                <a:spcPts val="500"/>
              </a:spcBef>
              <a:spcAft>
                <a:spcPts val="0"/>
              </a:spcAft>
              <a:buClr>
                <a:srgbClr val="A58E7C"/>
              </a:buClr>
              <a:buSzPts val="2800"/>
              <a:buFont typeface="Arial"/>
              <a:buNone/>
            </a:pPr>
            <a:endParaRPr sz="700" b="1" i="0" u="none" strike="noStrike" cap="none">
              <a:solidFill>
                <a:srgbClr val="478473"/>
              </a:solidFill>
              <a:latin typeface="Cocomat pro"/>
              <a:sym typeface="Arial"/>
            </a:endParaRPr>
          </a:p>
        </p:txBody>
      </p:sp>
      <p:sp>
        <p:nvSpPr>
          <p:cNvPr id="450" name="Google Shape;450;p2"/>
          <p:cNvSpPr txBox="1"/>
          <p:nvPr/>
        </p:nvSpPr>
        <p:spPr>
          <a:xfrm>
            <a:off x="6590393" y="2874639"/>
            <a:ext cx="2317386" cy="36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500"/>
              </a:spcBef>
              <a:spcAft>
                <a:spcPts val="0"/>
              </a:spcAft>
              <a:buClr>
                <a:srgbClr val="A58E7C"/>
              </a:buClr>
              <a:buSzPts val="2800"/>
              <a:buFont typeface="Arial"/>
              <a:buNone/>
            </a:pPr>
            <a:r>
              <a:rPr lang="fr-FR" sz="2400" b="1" i="0" u="none" strike="noStrike" cap="none">
                <a:solidFill>
                  <a:srgbClr val="004AAD"/>
                </a:solidFill>
                <a:latin typeface="Cocomat pro"/>
                <a:sym typeface="Arial"/>
              </a:rPr>
              <a:t>25% </a:t>
            </a:r>
            <a:r>
              <a:rPr lang="fr-FR" sz="1000" b="1" i="0" u="none" strike="noStrike" cap="none">
                <a:solidFill>
                  <a:srgbClr val="478473"/>
                </a:solidFill>
                <a:latin typeface="Cocomat pro"/>
                <a:sym typeface="Arial"/>
              </a:rPr>
              <a:t>business owners </a:t>
            </a:r>
            <a:r>
              <a:rPr lang="fr-FR" sz="2000" b="1" i="0" u="none" strike="noStrike" cap="none">
                <a:solidFill>
                  <a:srgbClr val="004AAD"/>
                </a:solidFill>
                <a:latin typeface="Cocomat pro"/>
                <a:sym typeface="Arial"/>
              </a:rPr>
              <a:t>&gt;60 y.o</a:t>
            </a:r>
            <a:endParaRPr sz="2000" b="0" i="0" u="none" strike="noStrike" cap="none">
              <a:solidFill>
                <a:srgbClr val="004AAD"/>
              </a:solidFill>
              <a:latin typeface="Cocomat pro"/>
              <a:sym typeface="Arial"/>
            </a:endParaRPr>
          </a:p>
          <a:p>
            <a:pPr marL="0" marR="0" lvl="0" indent="0" algn="l" rtl="0">
              <a:lnSpc>
                <a:spcPct val="100000"/>
              </a:lnSpc>
              <a:spcBef>
                <a:spcPts val="500"/>
              </a:spcBef>
              <a:spcAft>
                <a:spcPts val="0"/>
              </a:spcAft>
              <a:buClr>
                <a:srgbClr val="A58E7C"/>
              </a:buClr>
              <a:buSzPts val="2800"/>
              <a:buFont typeface="Arial"/>
              <a:buNone/>
            </a:pPr>
            <a:endParaRPr sz="700" b="1" i="0" u="none" strike="noStrike" cap="none">
              <a:solidFill>
                <a:srgbClr val="478473"/>
              </a:solidFill>
              <a:latin typeface="Cocomat pro"/>
              <a:sym typeface="Arial"/>
            </a:endParaRPr>
          </a:p>
        </p:txBody>
      </p:sp>
      <p:pic>
        <p:nvPicPr>
          <p:cNvPr id="451" name="Google Shape;451;p2"/>
          <p:cNvPicPr preferRelativeResize="0"/>
          <p:nvPr/>
        </p:nvPicPr>
        <p:blipFill rotWithShape="1">
          <a:blip r:embed="rId4">
            <a:alphaModFix/>
          </a:blip>
          <a:srcRect/>
          <a:stretch/>
        </p:blipFill>
        <p:spPr>
          <a:xfrm>
            <a:off x="444031" y="3515796"/>
            <a:ext cx="1739886" cy="1353988"/>
          </a:xfrm>
          <a:prstGeom prst="rect">
            <a:avLst/>
          </a:prstGeom>
          <a:noFill/>
          <a:ln>
            <a:noFill/>
          </a:ln>
        </p:spPr>
      </p:pic>
      <p:pic>
        <p:nvPicPr>
          <p:cNvPr id="452" name="Google Shape;452;p2" descr="Une image contenant Graphique, cercle, capture d’écran, Caractère coloré&#10;&#10;Le contenu généré par l’IA peut être incorrect."/>
          <p:cNvPicPr preferRelativeResize="0"/>
          <p:nvPr/>
        </p:nvPicPr>
        <p:blipFill rotWithShape="1">
          <a:blip r:embed="rId5">
            <a:alphaModFix/>
          </a:blip>
          <a:srcRect/>
          <a:stretch/>
        </p:blipFill>
        <p:spPr>
          <a:xfrm>
            <a:off x="2746428" y="3772707"/>
            <a:ext cx="479422" cy="479422"/>
          </a:xfrm>
          <a:prstGeom prst="rect">
            <a:avLst/>
          </a:prstGeom>
          <a:noFill/>
          <a:ln>
            <a:noFill/>
          </a:ln>
        </p:spPr>
      </p:pic>
      <p:pic>
        <p:nvPicPr>
          <p:cNvPr id="453" name="Google Shape;453;p2" descr="Une image contenant cercle, Graphique, Caractère coloré, capture d’écran&#10;&#10;Le contenu généré par l’IA peut être incorrect."/>
          <p:cNvPicPr preferRelativeResize="0"/>
          <p:nvPr/>
        </p:nvPicPr>
        <p:blipFill rotWithShape="1">
          <a:blip r:embed="rId6">
            <a:alphaModFix/>
          </a:blip>
          <a:srcRect/>
          <a:stretch/>
        </p:blipFill>
        <p:spPr>
          <a:xfrm>
            <a:off x="5092798" y="3772708"/>
            <a:ext cx="479421" cy="479421"/>
          </a:xfrm>
          <a:prstGeom prst="rect">
            <a:avLst/>
          </a:prstGeom>
          <a:noFill/>
          <a:ln>
            <a:noFill/>
          </a:ln>
        </p:spPr>
      </p:pic>
      <p:pic>
        <p:nvPicPr>
          <p:cNvPr id="454" name="Google Shape;454;p2" descr="Une image contenant cercle, Caractère coloré, Graphique, capture d’écran&#10;&#10;Le contenu généré par l’IA peut être incorrect."/>
          <p:cNvPicPr preferRelativeResize="0"/>
          <p:nvPr/>
        </p:nvPicPr>
        <p:blipFill rotWithShape="1">
          <a:blip r:embed="rId7">
            <a:alphaModFix/>
          </a:blip>
          <a:srcRect/>
          <a:stretch/>
        </p:blipFill>
        <p:spPr>
          <a:xfrm>
            <a:off x="2746428" y="4407356"/>
            <a:ext cx="479422" cy="479422"/>
          </a:xfrm>
          <a:prstGeom prst="rect">
            <a:avLst/>
          </a:prstGeom>
          <a:noFill/>
          <a:ln>
            <a:noFill/>
          </a:ln>
        </p:spPr>
      </p:pic>
      <p:pic>
        <p:nvPicPr>
          <p:cNvPr id="455" name="Google Shape;455;p2" descr="Une image contenant symbole, cercle&#10;&#10;Le contenu généré par l’IA peut être incorrect."/>
          <p:cNvPicPr preferRelativeResize="0"/>
          <p:nvPr/>
        </p:nvPicPr>
        <p:blipFill rotWithShape="1">
          <a:blip r:embed="rId8">
            <a:alphaModFix/>
          </a:blip>
          <a:srcRect/>
          <a:stretch/>
        </p:blipFill>
        <p:spPr>
          <a:xfrm>
            <a:off x="5093419" y="4390984"/>
            <a:ext cx="478800" cy="478800"/>
          </a:xfrm>
          <a:prstGeom prst="rect">
            <a:avLst/>
          </a:prstGeom>
          <a:noFill/>
          <a:ln>
            <a:noFill/>
          </a:ln>
        </p:spPr>
      </p:pic>
      <p:sp>
        <p:nvSpPr>
          <p:cNvPr id="456" name="Google Shape;456;p2"/>
          <p:cNvSpPr txBox="1"/>
          <p:nvPr/>
        </p:nvSpPr>
        <p:spPr>
          <a:xfrm>
            <a:off x="3428428" y="3842697"/>
            <a:ext cx="1244873" cy="294343"/>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500"/>
              </a:spcBef>
              <a:spcAft>
                <a:spcPts val="0"/>
              </a:spcAft>
              <a:buClr>
                <a:srgbClr val="A58E7C"/>
              </a:buClr>
              <a:buSzPts val="2800"/>
              <a:buFont typeface="Arial"/>
              <a:buNone/>
            </a:pPr>
            <a:r>
              <a:rPr lang="fr-FR" sz="1000" b="1" i="0" u="none" strike="noStrike" cap="none">
                <a:solidFill>
                  <a:srgbClr val="004AAD"/>
                </a:solidFill>
                <a:latin typeface="Cocomat pro"/>
                <a:sym typeface="Arial"/>
              </a:rPr>
              <a:t>SAM = </a:t>
            </a:r>
            <a:r>
              <a:rPr lang="fr-FR" sz="1000" b="1" i="0" u="none" strike="noStrike" cap="none">
                <a:solidFill>
                  <a:srgbClr val="478473"/>
                </a:solidFill>
                <a:latin typeface="Cocomat pro"/>
                <a:sym typeface="Arial"/>
              </a:rPr>
              <a:t>3 500 </a:t>
            </a:r>
            <a:r>
              <a:rPr lang="fr-FR" sz="1000" b="1" i="0" u="none" strike="noStrike" cap="none">
                <a:solidFill>
                  <a:srgbClr val="004AAD"/>
                </a:solidFill>
                <a:latin typeface="Cocomat pro"/>
                <a:sym typeface="Arial"/>
              </a:rPr>
              <a:t>/ year</a:t>
            </a:r>
            <a:endParaRPr sz="1000" b="1" i="0" u="none" strike="noStrike" cap="none">
              <a:solidFill>
                <a:srgbClr val="004AAD"/>
              </a:solidFill>
              <a:latin typeface="Cocomat pro"/>
              <a:sym typeface="Arial"/>
            </a:endParaRPr>
          </a:p>
          <a:p>
            <a:pPr marL="0" marR="0" lvl="0" indent="0" algn="l" rtl="0">
              <a:lnSpc>
                <a:spcPct val="100000"/>
              </a:lnSpc>
              <a:spcBef>
                <a:spcPts val="500"/>
              </a:spcBef>
              <a:spcAft>
                <a:spcPts val="0"/>
              </a:spcAft>
              <a:buClr>
                <a:srgbClr val="A58E7C"/>
              </a:buClr>
              <a:buSzPts val="2800"/>
              <a:buFont typeface="Arial"/>
              <a:buNone/>
            </a:pPr>
            <a:endParaRPr sz="1000" b="1" i="0" u="none" strike="noStrike" cap="none">
              <a:solidFill>
                <a:srgbClr val="004AAD"/>
              </a:solidFill>
              <a:latin typeface="Cocomat pro"/>
              <a:sym typeface="Arial"/>
            </a:endParaRPr>
          </a:p>
        </p:txBody>
      </p:sp>
      <p:sp>
        <p:nvSpPr>
          <p:cNvPr id="457" name="Google Shape;457;p2"/>
          <p:cNvSpPr txBox="1"/>
          <p:nvPr/>
        </p:nvSpPr>
        <p:spPr>
          <a:xfrm>
            <a:off x="5775388" y="3865246"/>
            <a:ext cx="1244873" cy="294343"/>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500"/>
              </a:spcBef>
              <a:spcAft>
                <a:spcPts val="0"/>
              </a:spcAft>
              <a:buClr>
                <a:srgbClr val="A58E7C"/>
              </a:buClr>
              <a:buSzPts val="2800"/>
              <a:buFont typeface="Arial"/>
              <a:buNone/>
            </a:pPr>
            <a:r>
              <a:rPr lang="fr-FR" sz="1000" b="1" i="0" u="none" strike="noStrike" cap="none">
                <a:solidFill>
                  <a:srgbClr val="004AAD"/>
                </a:solidFill>
                <a:latin typeface="Cocomat pro"/>
                <a:sym typeface="Arial"/>
              </a:rPr>
              <a:t>SAM = </a:t>
            </a:r>
            <a:r>
              <a:rPr lang="fr-FR" sz="1000" b="1" i="0" u="none" strike="noStrike" cap="none">
                <a:solidFill>
                  <a:srgbClr val="478473"/>
                </a:solidFill>
                <a:latin typeface="Cocomat pro"/>
                <a:sym typeface="Arial"/>
              </a:rPr>
              <a:t>1 500 </a:t>
            </a:r>
            <a:r>
              <a:rPr lang="fr-FR" sz="1000" b="1" i="0" u="none" strike="noStrike" cap="none">
                <a:solidFill>
                  <a:srgbClr val="004AAD"/>
                </a:solidFill>
                <a:latin typeface="Cocomat pro"/>
                <a:sym typeface="Arial"/>
              </a:rPr>
              <a:t>/ year</a:t>
            </a:r>
            <a:endParaRPr sz="1000" b="1" i="0" u="none" strike="noStrike" cap="none">
              <a:solidFill>
                <a:srgbClr val="004AAD"/>
              </a:solidFill>
              <a:latin typeface="Cocomat pro"/>
              <a:sym typeface="Arial"/>
            </a:endParaRPr>
          </a:p>
          <a:p>
            <a:pPr marL="0" marR="0" lvl="0" indent="0" algn="l" rtl="0">
              <a:lnSpc>
                <a:spcPct val="100000"/>
              </a:lnSpc>
              <a:spcBef>
                <a:spcPts val="500"/>
              </a:spcBef>
              <a:spcAft>
                <a:spcPts val="0"/>
              </a:spcAft>
              <a:buClr>
                <a:srgbClr val="A58E7C"/>
              </a:buClr>
              <a:buSzPts val="2800"/>
              <a:buFont typeface="Arial"/>
              <a:buNone/>
            </a:pPr>
            <a:endParaRPr sz="1000" b="1" i="0" u="none" strike="noStrike" cap="none">
              <a:solidFill>
                <a:srgbClr val="004AAD"/>
              </a:solidFill>
              <a:latin typeface="Cocomat pro"/>
              <a:sym typeface="Arial"/>
            </a:endParaRPr>
          </a:p>
        </p:txBody>
      </p:sp>
      <p:sp>
        <p:nvSpPr>
          <p:cNvPr id="458" name="Google Shape;458;p2"/>
          <p:cNvSpPr txBox="1"/>
          <p:nvPr/>
        </p:nvSpPr>
        <p:spPr>
          <a:xfrm>
            <a:off x="5775388" y="4499895"/>
            <a:ext cx="1244873" cy="294343"/>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500"/>
              </a:spcBef>
              <a:spcAft>
                <a:spcPts val="0"/>
              </a:spcAft>
              <a:buClr>
                <a:srgbClr val="A58E7C"/>
              </a:buClr>
              <a:buSzPts val="2800"/>
              <a:buFont typeface="Arial"/>
              <a:buNone/>
            </a:pPr>
            <a:r>
              <a:rPr lang="fr-FR" sz="1000" b="1" i="0" u="none" strike="noStrike" cap="none">
                <a:solidFill>
                  <a:srgbClr val="004AAD"/>
                </a:solidFill>
                <a:latin typeface="Cocomat pro"/>
                <a:sym typeface="Arial"/>
              </a:rPr>
              <a:t>SAM = </a:t>
            </a:r>
            <a:r>
              <a:rPr lang="fr-FR" sz="1000" b="1" i="0" u="none" strike="noStrike" cap="none">
                <a:solidFill>
                  <a:srgbClr val="478473"/>
                </a:solidFill>
                <a:latin typeface="Cocomat pro"/>
                <a:sym typeface="Arial"/>
              </a:rPr>
              <a:t>1 000 </a:t>
            </a:r>
            <a:r>
              <a:rPr lang="fr-FR" sz="1000" b="1" i="0" u="none" strike="noStrike" cap="none">
                <a:solidFill>
                  <a:srgbClr val="004AAD"/>
                </a:solidFill>
                <a:latin typeface="Cocomat pro"/>
                <a:sym typeface="Arial"/>
              </a:rPr>
              <a:t>/ year</a:t>
            </a:r>
            <a:endParaRPr sz="1000" b="1" i="0" u="none" strike="noStrike" cap="none">
              <a:solidFill>
                <a:srgbClr val="004AAD"/>
              </a:solidFill>
              <a:latin typeface="Cocomat pro"/>
              <a:sym typeface="Arial"/>
            </a:endParaRPr>
          </a:p>
          <a:p>
            <a:pPr marL="0" marR="0" lvl="0" indent="0" algn="l" rtl="0">
              <a:lnSpc>
                <a:spcPct val="100000"/>
              </a:lnSpc>
              <a:spcBef>
                <a:spcPts val="500"/>
              </a:spcBef>
              <a:spcAft>
                <a:spcPts val="0"/>
              </a:spcAft>
              <a:buClr>
                <a:srgbClr val="A58E7C"/>
              </a:buClr>
              <a:buSzPts val="2800"/>
              <a:buFont typeface="Arial"/>
              <a:buNone/>
            </a:pPr>
            <a:endParaRPr sz="1000" b="1" i="0" u="none" strike="noStrike" cap="none">
              <a:solidFill>
                <a:srgbClr val="004AAD"/>
              </a:solidFill>
              <a:latin typeface="Cocomat pro"/>
              <a:sym typeface="Arial"/>
            </a:endParaRPr>
          </a:p>
        </p:txBody>
      </p:sp>
      <p:sp>
        <p:nvSpPr>
          <p:cNvPr id="459" name="Google Shape;459;p2"/>
          <p:cNvSpPr txBox="1"/>
          <p:nvPr/>
        </p:nvSpPr>
        <p:spPr>
          <a:xfrm>
            <a:off x="3428145" y="4499894"/>
            <a:ext cx="1244873" cy="294343"/>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500"/>
              </a:spcBef>
              <a:spcAft>
                <a:spcPts val="0"/>
              </a:spcAft>
              <a:buClr>
                <a:srgbClr val="A58E7C"/>
              </a:buClr>
              <a:buSzPts val="2800"/>
              <a:buFont typeface="Arial"/>
              <a:buNone/>
            </a:pPr>
            <a:r>
              <a:rPr lang="fr-FR" sz="1000" b="1" i="0" u="none" strike="noStrike" cap="none">
                <a:solidFill>
                  <a:srgbClr val="004AAD"/>
                </a:solidFill>
                <a:latin typeface="Cocomat pro"/>
                <a:sym typeface="Arial"/>
              </a:rPr>
              <a:t>SAM = </a:t>
            </a:r>
            <a:r>
              <a:rPr lang="fr-FR" sz="1000" b="1" i="0" u="none" strike="noStrike" cap="none">
                <a:solidFill>
                  <a:srgbClr val="478473"/>
                </a:solidFill>
                <a:latin typeface="Cocomat pro"/>
                <a:sym typeface="Arial"/>
              </a:rPr>
              <a:t>1 250 </a:t>
            </a:r>
            <a:r>
              <a:rPr lang="fr-FR" sz="1000" b="1" i="0" u="none" strike="noStrike" cap="none">
                <a:solidFill>
                  <a:srgbClr val="004AAD"/>
                </a:solidFill>
                <a:latin typeface="Cocomat pro"/>
                <a:sym typeface="Arial"/>
              </a:rPr>
              <a:t>/ year</a:t>
            </a:r>
            <a:endParaRPr sz="1000" b="1" i="0" u="none" strike="noStrike" cap="none">
              <a:solidFill>
                <a:srgbClr val="004AAD"/>
              </a:solidFill>
              <a:latin typeface="Cocomat pro"/>
              <a:sym typeface="Arial"/>
            </a:endParaRPr>
          </a:p>
          <a:p>
            <a:pPr marL="0" marR="0" lvl="0" indent="0" algn="l" rtl="0">
              <a:lnSpc>
                <a:spcPct val="100000"/>
              </a:lnSpc>
              <a:spcBef>
                <a:spcPts val="500"/>
              </a:spcBef>
              <a:spcAft>
                <a:spcPts val="0"/>
              </a:spcAft>
              <a:buClr>
                <a:srgbClr val="A58E7C"/>
              </a:buClr>
              <a:buSzPts val="2800"/>
              <a:buFont typeface="Arial"/>
              <a:buNone/>
            </a:pPr>
            <a:endParaRPr sz="1000" b="1" i="0" u="none" strike="noStrike" cap="none">
              <a:solidFill>
                <a:srgbClr val="004AAD"/>
              </a:solidFill>
              <a:latin typeface="Cocomat pro"/>
              <a:sym typeface="Arial"/>
            </a:endParaRPr>
          </a:p>
        </p:txBody>
      </p:sp>
      <p:sp>
        <p:nvSpPr>
          <p:cNvPr id="460" name="Google Shape;460;p2"/>
          <p:cNvSpPr/>
          <p:nvPr/>
        </p:nvSpPr>
        <p:spPr>
          <a:xfrm rot="10800000">
            <a:off x="7223430" y="3772707"/>
            <a:ext cx="62185" cy="1097076"/>
          </a:xfrm>
          <a:prstGeom prst="leftBracket">
            <a:avLst>
              <a:gd name="adj" fmla="val 8333"/>
            </a:avLst>
          </a:prstGeom>
          <a:noFill/>
          <a:ln w="28575" cap="flat" cmpd="sng">
            <a:solidFill>
              <a:srgbClr val="47847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Cocomat pro"/>
              <a:sym typeface="Arial"/>
            </a:endParaRPr>
          </a:p>
        </p:txBody>
      </p:sp>
      <p:sp>
        <p:nvSpPr>
          <p:cNvPr id="461" name="Google Shape;461;p2"/>
          <p:cNvSpPr txBox="1"/>
          <p:nvPr/>
        </p:nvSpPr>
        <p:spPr>
          <a:xfrm>
            <a:off x="7488783" y="3772707"/>
            <a:ext cx="1448042" cy="1114071"/>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A58E7C"/>
              </a:buClr>
              <a:buSzPts val="2800"/>
              <a:buFont typeface="Arial"/>
              <a:buNone/>
            </a:pPr>
            <a:r>
              <a:rPr lang="fr-FR" sz="1200" b="1" i="0" u="none" strike="noStrike" cap="none">
                <a:solidFill>
                  <a:srgbClr val="478473"/>
                </a:solidFill>
                <a:latin typeface="Cocomat pro"/>
                <a:sym typeface="Arial"/>
              </a:rPr>
              <a:t>~15 000 </a:t>
            </a:r>
            <a:r>
              <a:rPr lang="fr-FR" sz="1000" b="1" i="0" u="none" strike="noStrike" cap="none">
                <a:solidFill>
                  <a:srgbClr val="004AAD"/>
                </a:solidFill>
                <a:latin typeface="Cocomat pro"/>
                <a:sym typeface="Arial"/>
              </a:rPr>
              <a:t>transactions per year</a:t>
            </a:r>
            <a:endParaRPr sz="1000" b="1" i="0" u="none" strike="noStrike" cap="none">
              <a:solidFill>
                <a:srgbClr val="004AAD"/>
              </a:solidFill>
              <a:latin typeface="Cocomat pro"/>
              <a:sym typeface="Arial"/>
            </a:endParaRPr>
          </a:p>
          <a:p>
            <a:pPr marL="0" marR="0" lvl="0" indent="0" algn="l" rtl="0">
              <a:lnSpc>
                <a:spcPct val="100000"/>
              </a:lnSpc>
              <a:spcBef>
                <a:spcPts val="0"/>
              </a:spcBef>
              <a:spcAft>
                <a:spcPts val="0"/>
              </a:spcAft>
              <a:buClr>
                <a:srgbClr val="A58E7C"/>
              </a:buClr>
              <a:buSzPts val="2800"/>
              <a:buFont typeface="Arial"/>
              <a:buNone/>
            </a:pPr>
            <a:endParaRPr sz="500" b="1" i="0" u="none" strike="noStrike" cap="none">
              <a:solidFill>
                <a:srgbClr val="004AAD"/>
              </a:solidFill>
              <a:latin typeface="Cocomat pro"/>
              <a:sym typeface="Arial"/>
            </a:endParaRPr>
          </a:p>
          <a:p>
            <a:pPr marL="0" marR="0" lvl="0" indent="0" algn="l" rtl="0">
              <a:lnSpc>
                <a:spcPct val="100000"/>
              </a:lnSpc>
              <a:spcBef>
                <a:spcPts val="500"/>
              </a:spcBef>
              <a:spcAft>
                <a:spcPts val="0"/>
              </a:spcAft>
              <a:buClr>
                <a:srgbClr val="A58E7C"/>
              </a:buClr>
              <a:buSzPts val="2800"/>
              <a:buFont typeface="Arial"/>
              <a:buNone/>
            </a:pPr>
            <a:r>
              <a:rPr lang="fr-FR" sz="1200" b="1" i="0" u="none" strike="noStrike" cap="none">
                <a:solidFill>
                  <a:srgbClr val="478473"/>
                </a:solidFill>
                <a:latin typeface="Cocomat pro"/>
                <a:sym typeface="Arial"/>
              </a:rPr>
              <a:t>Accelerating trend </a:t>
            </a:r>
            <a:r>
              <a:rPr lang="fr-FR" sz="1000" b="1" i="0" u="none" strike="noStrike" cap="none">
                <a:solidFill>
                  <a:srgbClr val="004AAD"/>
                </a:solidFill>
                <a:latin typeface="Cocomat pro"/>
                <a:sym typeface="Arial"/>
              </a:rPr>
              <a:t>for SMEs transmission</a:t>
            </a:r>
            <a:endParaRPr sz="1000" b="0" i="0" u="none" strike="noStrike" cap="none">
              <a:solidFill>
                <a:srgbClr val="004AAD"/>
              </a:solidFill>
              <a:latin typeface="Cocomat pro"/>
              <a:sym typeface="Arial"/>
            </a:endParaRPr>
          </a:p>
          <a:p>
            <a:pPr marL="0" marR="0" lvl="0" indent="0" algn="l" rtl="0">
              <a:lnSpc>
                <a:spcPct val="100000"/>
              </a:lnSpc>
              <a:spcBef>
                <a:spcPts val="500"/>
              </a:spcBef>
              <a:spcAft>
                <a:spcPts val="0"/>
              </a:spcAft>
              <a:buClr>
                <a:srgbClr val="A58E7C"/>
              </a:buClr>
              <a:buSzPts val="2800"/>
              <a:buFont typeface="Arial"/>
              <a:buNone/>
            </a:pPr>
            <a:endParaRPr sz="200" b="1" i="0" u="none" strike="noStrike" cap="none">
              <a:solidFill>
                <a:srgbClr val="478473"/>
              </a:solidFill>
              <a:latin typeface="Cocomat pro"/>
              <a:sym typeface="Arial"/>
            </a:endParaRPr>
          </a:p>
        </p:txBody>
      </p:sp>
    </p:spTree>
    <p:extLst>
      <p:ext uri="{BB962C8B-B14F-4D97-AF65-F5344CB8AC3E}">
        <p14:creationId xmlns:p14="http://schemas.microsoft.com/office/powerpoint/2010/main" val="240710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3"/>
                                        </p:tgtEl>
                                        <p:attrNameLst>
                                          <p:attrName>style.visibility</p:attrName>
                                        </p:attrNameLst>
                                      </p:cBhvr>
                                      <p:to>
                                        <p:strVal val="visible"/>
                                      </p:to>
                                    </p:set>
                                    <p:animEffect transition="in" filter="fade">
                                      <p:cBhvr>
                                        <p:cTn id="7" dur="500"/>
                                        <p:tgtEl>
                                          <p:spTgt spid="4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4"/>
                                        </p:tgtEl>
                                        <p:attrNameLst>
                                          <p:attrName>style.visibility</p:attrName>
                                        </p:attrNameLst>
                                      </p:cBhvr>
                                      <p:to>
                                        <p:strVal val="visible"/>
                                      </p:to>
                                    </p:set>
                                    <p:animEffect transition="in" filter="fade">
                                      <p:cBhvr>
                                        <p:cTn id="12" dur="500"/>
                                        <p:tgtEl>
                                          <p:spTgt spid="4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5"/>
                                        </p:tgtEl>
                                        <p:attrNameLst>
                                          <p:attrName>style.visibility</p:attrName>
                                        </p:attrNameLst>
                                      </p:cBhvr>
                                      <p:to>
                                        <p:strVal val="visible"/>
                                      </p:to>
                                    </p:set>
                                    <p:animEffect transition="in" filter="fade">
                                      <p:cBhvr>
                                        <p:cTn id="17" dur="500"/>
                                        <p:tgtEl>
                                          <p:spTgt spid="44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49"/>
                                        </p:tgtEl>
                                        <p:attrNameLst>
                                          <p:attrName>style.visibility</p:attrName>
                                        </p:attrNameLst>
                                      </p:cBhvr>
                                      <p:to>
                                        <p:strVal val="visible"/>
                                      </p:to>
                                    </p:set>
                                    <p:animEffect transition="in" filter="fade">
                                      <p:cBhvr>
                                        <p:cTn id="22" dur="500"/>
                                        <p:tgtEl>
                                          <p:spTgt spid="44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50"/>
                                        </p:tgtEl>
                                        <p:attrNameLst>
                                          <p:attrName>style.visibility</p:attrName>
                                        </p:attrNameLst>
                                      </p:cBhvr>
                                      <p:to>
                                        <p:strVal val="visible"/>
                                      </p:to>
                                    </p:set>
                                    <p:animEffect transition="in" filter="fade">
                                      <p:cBhvr>
                                        <p:cTn id="27" dur="500"/>
                                        <p:tgtEl>
                                          <p:spTgt spid="4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56"/>
                                        </p:tgtEl>
                                        <p:attrNameLst>
                                          <p:attrName>style.visibility</p:attrName>
                                        </p:attrNameLst>
                                      </p:cBhvr>
                                      <p:to>
                                        <p:strVal val="visible"/>
                                      </p:to>
                                    </p:set>
                                    <p:animEffect transition="in" filter="fade">
                                      <p:cBhvr>
                                        <p:cTn id="32" dur="500"/>
                                        <p:tgtEl>
                                          <p:spTgt spid="45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57"/>
                                        </p:tgtEl>
                                        <p:attrNameLst>
                                          <p:attrName>style.visibility</p:attrName>
                                        </p:attrNameLst>
                                      </p:cBhvr>
                                      <p:to>
                                        <p:strVal val="visible"/>
                                      </p:to>
                                    </p:set>
                                    <p:animEffect transition="in" filter="fade">
                                      <p:cBhvr>
                                        <p:cTn id="37" dur="500"/>
                                        <p:tgtEl>
                                          <p:spTgt spid="45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58"/>
                                        </p:tgtEl>
                                        <p:attrNameLst>
                                          <p:attrName>style.visibility</p:attrName>
                                        </p:attrNameLst>
                                      </p:cBhvr>
                                      <p:to>
                                        <p:strVal val="visible"/>
                                      </p:to>
                                    </p:set>
                                    <p:animEffect transition="in" filter="fade">
                                      <p:cBhvr>
                                        <p:cTn id="42" dur="500"/>
                                        <p:tgtEl>
                                          <p:spTgt spid="45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59"/>
                                        </p:tgtEl>
                                        <p:attrNameLst>
                                          <p:attrName>style.visibility</p:attrName>
                                        </p:attrNameLst>
                                      </p:cBhvr>
                                      <p:to>
                                        <p:strVal val="visible"/>
                                      </p:to>
                                    </p:set>
                                    <p:animEffect transition="in" filter="fade">
                                      <p:cBhvr>
                                        <p:cTn id="47" dur="500"/>
                                        <p:tgtEl>
                                          <p:spTgt spid="45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61"/>
                                        </p:tgtEl>
                                        <p:attrNameLst>
                                          <p:attrName>style.visibility</p:attrName>
                                        </p:attrNameLst>
                                      </p:cBhvr>
                                      <p:to>
                                        <p:strVal val="visible"/>
                                      </p:to>
                                    </p:set>
                                    <p:animEffect transition="in" filter="fade">
                                      <p:cBhvr>
                                        <p:cTn id="52" dur="500"/>
                                        <p:tgtEl>
                                          <p:spTgt spid="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35"/>
          <p:cNvSpPr txBox="1">
            <a:spLocks noGrp="1"/>
          </p:cNvSpPr>
          <p:nvPr>
            <p:ph type="title"/>
          </p:nvPr>
        </p:nvSpPr>
        <p:spPr>
          <a:xfrm>
            <a:off x="391106" y="256722"/>
            <a:ext cx="7886700" cy="740081"/>
          </a:xfrm>
          <a:prstGeom prst="rect">
            <a:avLst/>
          </a:prstGeom>
          <a:noFill/>
          <a:ln>
            <a:noFill/>
          </a:ln>
        </p:spPr>
        <p:txBody>
          <a:bodyPr spcFirstLastPara="1" wrap="square" lIns="68550" tIns="34275" rIns="68550" bIns="34275" anchor="ctr" anchorCtr="0">
            <a:normAutofit/>
          </a:bodyPr>
          <a:lstStyle/>
          <a:p>
            <a:pPr marL="0" lvl="0" indent="0" algn="l" rtl="0">
              <a:lnSpc>
                <a:spcPct val="90000"/>
              </a:lnSpc>
              <a:spcBef>
                <a:spcPts val="0"/>
              </a:spcBef>
              <a:spcAft>
                <a:spcPts val="0"/>
              </a:spcAft>
              <a:buSzPts val="4400"/>
              <a:buNone/>
            </a:pPr>
            <a:r>
              <a:rPr lang="fr-FR" sz="2800" b="1" dirty="0">
                <a:solidFill>
                  <a:srgbClr val="004AAD"/>
                </a:solidFill>
                <a:latin typeface="Cocomat pro"/>
                <a:ea typeface="Arial"/>
                <a:cs typeface="Arial"/>
                <a:sym typeface="Arial"/>
              </a:rPr>
              <a:t>Product </a:t>
            </a:r>
            <a:r>
              <a:rPr lang="fr-FR" sz="2800" b="1" dirty="0" err="1">
                <a:solidFill>
                  <a:srgbClr val="004AAD"/>
                </a:solidFill>
                <a:latin typeface="Cocomat pro"/>
                <a:ea typeface="Arial"/>
                <a:cs typeface="Arial"/>
                <a:sym typeface="Arial"/>
              </a:rPr>
              <a:t>Development</a:t>
            </a:r>
            <a:r>
              <a:rPr lang="fr-FR" sz="2800" b="1" dirty="0">
                <a:solidFill>
                  <a:srgbClr val="004AAD"/>
                </a:solidFill>
                <a:latin typeface="Cocomat pro"/>
                <a:ea typeface="Arial"/>
                <a:cs typeface="Arial"/>
                <a:sym typeface="Arial"/>
              </a:rPr>
              <a:t> roadmap</a:t>
            </a:r>
            <a:endParaRPr sz="2800" b="1" dirty="0">
              <a:solidFill>
                <a:srgbClr val="004AAD"/>
              </a:solidFill>
              <a:latin typeface="Cocomat pro"/>
              <a:ea typeface="Arial"/>
              <a:cs typeface="Arial"/>
              <a:sym typeface="Arial"/>
            </a:endParaRPr>
          </a:p>
        </p:txBody>
      </p:sp>
      <p:cxnSp>
        <p:nvCxnSpPr>
          <p:cNvPr id="535" name="Google Shape;535;p35"/>
          <p:cNvCxnSpPr/>
          <p:nvPr/>
        </p:nvCxnSpPr>
        <p:spPr>
          <a:xfrm>
            <a:off x="444031" y="917064"/>
            <a:ext cx="8036960" cy="0"/>
          </a:xfrm>
          <a:prstGeom prst="straightConnector1">
            <a:avLst/>
          </a:prstGeom>
          <a:noFill/>
          <a:ln w="28575" cap="flat" cmpd="sng">
            <a:solidFill>
              <a:srgbClr val="004AAD"/>
            </a:solidFill>
            <a:prstDash val="solid"/>
            <a:round/>
            <a:headEnd type="none" w="sm" len="sm"/>
            <a:tailEnd type="none" w="sm" len="sm"/>
          </a:ln>
        </p:spPr>
      </p:cxnSp>
      <p:pic>
        <p:nvPicPr>
          <p:cNvPr id="536" name="Google Shape;536;p35" title="Re-New (1).png"/>
          <p:cNvPicPr preferRelativeResize="0"/>
          <p:nvPr/>
        </p:nvPicPr>
        <p:blipFill rotWithShape="1">
          <a:blip r:embed="rId3">
            <a:alphaModFix/>
          </a:blip>
          <a:srcRect l="10831" t="16013" r="13656" b="13005"/>
          <a:stretch/>
        </p:blipFill>
        <p:spPr>
          <a:xfrm>
            <a:off x="8277806" y="39696"/>
            <a:ext cx="832267" cy="782355"/>
          </a:xfrm>
          <a:prstGeom prst="rect">
            <a:avLst/>
          </a:prstGeom>
          <a:noFill/>
          <a:ln>
            <a:noFill/>
          </a:ln>
        </p:spPr>
      </p:pic>
      <p:sp>
        <p:nvSpPr>
          <p:cNvPr id="567" name="Google Shape;302;p9">
            <a:extLst>
              <a:ext uri="{FF2B5EF4-FFF2-40B4-BE49-F238E27FC236}">
                <a16:creationId xmlns:a16="http://schemas.microsoft.com/office/drawing/2014/main" id="{859D5CBC-85AB-57BB-3DED-EC19908549CB}"/>
              </a:ext>
            </a:extLst>
          </p:cNvPr>
          <p:cNvSpPr/>
          <p:nvPr/>
        </p:nvSpPr>
        <p:spPr>
          <a:xfrm>
            <a:off x="1410694" y="2771733"/>
            <a:ext cx="3398235" cy="219300"/>
          </a:xfrm>
          <a:prstGeom prst="homePlate">
            <a:avLst>
              <a:gd name="adj" fmla="val 50000"/>
            </a:avLst>
          </a:prstGeom>
          <a:solidFill>
            <a:srgbClr val="478473"/>
          </a:solidFill>
          <a:ln w="9525" cap="flat" cmpd="sng">
            <a:solidFill>
              <a:srgbClr val="8C9EB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Pts val="900"/>
              <a:buFontTx/>
              <a:buNone/>
              <a:tabLst/>
              <a:defRPr/>
            </a:pPr>
            <a:r>
              <a:rPr kumimoji="0" lang="fr-FR" sz="900" b="1" i="0" u="none" strike="noStrike" kern="0" cap="none" spc="0" normalizeH="0" baseline="0" noProof="0" dirty="0">
                <a:ln>
                  <a:noFill/>
                </a:ln>
                <a:solidFill>
                  <a:srgbClr val="FEFFFE"/>
                </a:solidFill>
                <a:effectLst/>
                <a:uLnTx/>
                <a:uFillTx/>
                <a:latin typeface="Cocomat pro"/>
                <a:ea typeface="Montserrat"/>
                <a:cs typeface="Montserrat"/>
                <a:sym typeface="Montserrat"/>
              </a:rPr>
              <a:t>Automate &amp; </a:t>
            </a:r>
            <a:r>
              <a:rPr kumimoji="0" lang="fr-FR" sz="900" b="1" i="0" u="none" strike="noStrike" kern="0" cap="none" spc="0" normalizeH="0" baseline="0" noProof="0" dirty="0" err="1">
                <a:ln>
                  <a:noFill/>
                </a:ln>
                <a:solidFill>
                  <a:srgbClr val="FEFFFE"/>
                </a:solidFill>
                <a:effectLst/>
                <a:uLnTx/>
                <a:uFillTx/>
                <a:latin typeface="Cocomat pro"/>
                <a:ea typeface="Montserrat"/>
                <a:cs typeface="Montserrat"/>
                <a:sym typeface="Montserrat"/>
              </a:rPr>
              <a:t>scale</a:t>
            </a:r>
            <a:r>
              <a:rPr kumimoji="0" lang="fr-FR" sz="900" b="1" i="0" u="none" strike="noStrike" kern="0" cap="none" spc="0" normalizeH="0" baseline="0" noProof="0" dirty="0">
                <a:ln>
                  <a:noFill/>
                </a:ln>
                <a:solidFill>
                  <a:srgbClr val="FEFFFE"/>
                </a:solidFill>
                <a:effectLst/>
                <a:uLnTx/>
                <a:uFillTx/>
                <a:latin typeface="Cocomat pro"/>
                <a:ea typeface="Montserrat"/>
                <a:cs typeface="Montserrat"/>
                <a:sym typeface="Montserrat"/>
              </a:rPr>
              <a:t> </a:t>
            </a:r>
            <a:r>
              <a:rPr kumimoji="0" lang="fr-FR" sz="900" b="1" i="0" u="none" strike="noStrike" kern="0" cap="none" spc="0" normalizeH="0" baseline="0" noProof="0" dirty="0" err="1">
                <a:ln>
                  <a:noFill/>
                </a:ln>
                <a:solidFill>
                  <a:srgbClr val="FEFFFE"/>
                </a:solidFill>
                <a:effectLst/>
                <a:uLnTx/>
                <a:uFillTx/>
                <a:latin typeface="Cocomat pro"/>
                <a:ea typeface="Montserrat"/>
                <a:cs typeface="Montserrat"/>
                <a:sym typeface="Montserrat"/>
              </a:rPr>
              <a:t>sourcing</a:t>
            </a:r>
            <a:r>
              <a:rPr lang="fr-FR" sz="900" b="1" dirty="0">
                <a:solidFill>
                  <a:srgbClr val="FEFFFE"/>
                </a:solidFill>
                <a:latin typeface="Cocomat pro"/>
                <a:ea typeface="Montserrat"/>
                <a:cs typeface="Montserrat"/>
                <a:sym typeface="Montserrat"/>
              </a:rPr>
              <a:t>, screening &amp; </a:t>
            </a:r>
            <a:r>
              <a:rPr lang="fr-FR" sz="900" b="1" dirty="0" err="1">
                <a:solidFill>
                  <a:srgbClr val="FEFFFE"/>
                </a:solidFill>
                <a:latin typeface="Cocomat pro"/>
                <a:ea typeface="Montserrat"/>
                <a:cs typeface="Montserrat"/>
                <a:sym typeface="Montserrat"/>
              </a:rPr>
              <a:t>selection</a:t>
            </a:r>
            <a:r>
              <a:rPr lang="fr-FR" sz="900" b="1" dirty="0">
                <a:solidFill>
                  <a:srgbClr val="FEFFFE"/>
                </a:solidFill>
                <a:latin typeface="Cocomat pro"/>
                <a:ea typeface="Montserrat"/>
                <a:cs typeface="Montserrat"/>
                <a:sym typeface="Montserrat"/>
              </a:rPr>
              <a:t> – </a:t>
            </a:r>
            <a:r>
              <a:rPr lang="fr-FR" sz="900" b="1" dirty="0" err="1">
                <a:solidFill>
                  <a:srgbClr val="FEFFFE"/>
                </a:solidFill>
                <a:latin typeface="Cocomat pro"/>
                <a:ea typeface="Montserrat"/>
                <a:cs typeface="Montserrat"/>
                <a:sym typeface="Montserrat"/>
              </a:rPr>
              <a:t>iteration</a:t>
            </a:r>
            <a:r>
              <a:rPr lang="fr-FR" sz="900" b="1" dirty="0">
                <a:solidFill>
                  <a:srgbClr val="FEFFFE"/>
                </a:solidFill>
                <a:latin typeface="Cocomat pro"/>
                <a:ea typeface="Montserrat"/>
                <a:cs typeface="Montserrat"/>
                <a:sym typeface="Montserrat"/>
              </a:rPr>
              <a:t> #1</a:t>
            </a:r>
            <a:endParaRPr kumimoji="0" sz="900" b="1" i="0" u="none" strike="noStrike" kern="0" cap="none" spc="0" normalizeH="0" baseline="0" noProof="0" dirty="0">
              <a:ln>
                <a:noFill/>
              </a:ln>
              <a:solidFill>
                <a:srgbClr val="FEFFFE"/>
              </a:solidFill>
              <a:effectLst/>
              <a:uLnTx/>
              <a:uFillTx/>
              <a:latin typeface="Cocomat pro"/>
              <a:ea typeface="Montserrat"/>
              <a:cs typeface="Montserrat"/>
              <a:sym typeface="Montserrat"/>
            </a:endParaRPr>
          </a:p>
        </p:txBody>
      </p:sp>
      <p:cxnSp>
        <p:nvCxnSpPr>
          <p:cNvPr id="568" name="Google Shape;305;p9">
            <a:extLst>
              <a:ext uri="{FF2B5EF4-FFF2-40B4-BE49-F238E27FC236}">
                <a16:creationId xmlns:a16="http://schemas.microsoft.com/office/drawing/2014/main" id="{33093164-BBE3-5AD0-B285-3FD65B59F49A}"/>
              </a:ext>
            </a:extLst>
          </p:cNvPr>
          <p:cNvCxnSpPr/>
          <p:nvPr/>
        </p:nvCxnSpPr>
        <p:spPr>
          <a:xfrm>
            <a:off x="463083" y="1127271"/>
            <a:ext cx="8323800" cy="0"/>
          </a:xfrm>
          <a:prstGeom prst="straightConnector1">
            <a:avLst/>
          </a:prstGeom>
          <a:noFill/>
          <a:ln w="9525" cap="flat" cmpd="sng">
            <a:solidFill>
              <a:srgbClr val="004AAD"/>
            </a:solidFill>
            <a:prstDash val="solid"/>
            <a:round/>
            <a:headEnd type="none" w="sm" len="sm"/>
            <a:tailEnd type="triangle" w="med" len="med"/>
          </a:ln>
        </p:spPr>
      </p:cxnSp>
      <p:sp>
        <p:nvSpPr>
          <p:cNvPr id="569" name="Google Shape;306;p9">
            <a:extLst>
              <a:ext uri="{FF2B5EF4-FFF2-40B4-BE49-F238E27FC236}">
                <a16:creationId xmlns:a16="http://schemas.microsoft.com/office/drawing/2014/main" id="{1DD3D36A-F5EC-3E6A-CEFE-9E6BC9C5E037}"/>
              </a:ext>
            </a:extLst>
          </p:cNvPr>
          <p:cNvSpPr txBox="1"/>
          <p:nvPr/>
        </p:nvSpPr>
        <p:spPr>
          <a:xfrm>
            <a:off x="709226" y="997964"/>
            <a:ext cx="422100" cy="219300"/>
          </a:xfrm>
          <a:prstGeom prst="rect">
            <a:avLst/>
          </a:prstGeom>
          <a:solidFill>
            <a:srgbClr val="FEFFFE"/>
          </a:solidFill>
          <a:ln>
            <a:noFill/>
          </a:ln>
        </p:spPr>
        <p:txBody>
          <a:bodyPr spcFirstLastPara="1" wrap="square" lIns="0" tIns="0" rIns="0" bIns="0" anchor="ctr" anchorCtr="0">
            <a:normAutofit fontScale="92500" lnSpcReduction="10000"/>
          </a:bodyPr>
          <a:lstStyle/>
          <a:p>
            <a:pPr marL="0" marR="0" lvl="0" indent="0" algn="ctr" defTabSz="914400" eaLnBrk="1" fontAlgn="auto" latinLnBrk="0" hangingPunct="1">
              <a:lnSpc>
                <a:spcPct val="100000"/>
              </a:lnSpc>
              <a:spcBef>
                <a:spcPts val="500"/>
              </a:spcBef>
              <a:spcAft>
                <a:spcPts val="0"/>
              </a:spcAft>
              <a:buClr>
                <a:srgbClr val="3B2182"/>
              </a:buClr>
              <a:buSzPct val="179009"/>
              <a:buFont typeface="Montserrat"/>
              <a:buNone/>
              <a:tabLst/>
              <a:defRPr/>
            </a:pPr>
            <a:r>
              <a:rPr lang="fr-FR" sz="1200" b="1" dirty="0">
                <a:solidFill>
                  <a:srgbClr val="478473"/>
                </a:solidFill>
                <a:latin typeface="Cocomat pro"/>
                <a:ea typeface="Montserrat"/>
                <a:cs typeface="Montserrat"/>
                <a:sym typeface="Montserrat"/>
              </a:rPr>
              <a:t>Q2 25</a:t>
            </a:r>
            <a:endParaRPr kumimoji="0" sz="1800" b="0" i="0" u="none" strike="noStrike" kern="0" cap="none" spc="0" normalizeH="0" baseline="0" noProof="0" dirty="0">
              <a:ln>
                <a:noFill/>
              </a:ln>
              <a:solidFill>
                <a:srgbClr val="478473"/>
              </a:solidFill>
              <a:effectLst/>
              <a:uLnTx/>
              <a:uFillTx/>
              <a:latin typeface="Cocomat pro"/>
            </a:endParaRPr>
          </a:p>
        </p:txBody>
      </p:sp>
      <p:sp>
        <p:nvSpPr>
          <p:cNvPr id="570" name="Google Shape;307;p9">
            <a:extLst>
              <a:ext uri="{FF2B5EF4-FFF2-40B4-BE49-F238E27FC236}">
                <a16:creationId xmlns:a16="http://schemas.microsoft.com/office/drawing/2014/main" id="{EBF0EF19-CECF-1314-D537-9BCDEF06E7F7}"/>
              </a:ext>
            </a:extLst>
          </p:cNvPr>
          <p:cNvSpPr txBox="1"/>
          <p:nvPr/>
        </p:nvSpPr>
        <p:spPr>
          <a:xfrm>
            <a:off x="1619370" y="994529"/>
            <a:ext cx="465000" cy="219300"/>
          </a:xfrm>
          <a:prstGeom prst="rect">
            <a:avLst/>
          </a:prstGeom>
          <a:solidFill>
            <a:srgbClr val="FEFFFE"/>
          </a:solidFill>
          <a:ln>
            <a:noFill/>
          </a:ln>
        </p:spPr>
        <p:txBody>
          <a:bodyPr spcFirstLastPara="1" wrap="square" lIns="0" tIns="0" rIns="0" bIns="0" anchor="ctr" anchorCtr="0">
            <a:normAutofit fontScale="92500" lnSpcReduction="10000"/>
          </a:bodyPr>
          <a:lstStyle/>
          <a:p>
            <a:pPr marL="0" marR="0" lvl="0" indent="0" algn="ctr" defTabSz="914400" eaLnBrk="1" fontAlgn="auto" latinLnBrk="0" hangingPunct="1">
              <a:lnSpc>
                <a:spcPct val="100000"/>
              </a:lnSpc>
              <a:spcBef>
                <a:spcPts val="500"/>
              </a:spcBef>
              <a:spcAft>
                <a:spcPts val="0"/>
              </a:spcAft>
              <a:buClr>
                <a:srgbClr val="3B2182"/>
              </a:buClr>
              <a:buSzPct val="179009"/>
              <a:buFont typeface="Montserrat"/>
              <a:buNone/>
              <a:tabLst/>
              <a:defRPr/>
            </a:pPr>
            <a:r>
              <a:rPr lang="fr-FR" sz="1200" b="1" dirty="0">
                <a:solidFill>
                  <a:srgbClr val="478473"/>
                </a:solidFill>
                <a:latin typeface="Cocomat pro"/>
                <a:ea typeface="Montserrat"/>
                <a:cs typeface="Montserrat"/>
                <a:sym typeface="Montserrat"/>
              </a:rPr>
              <a:t>Q3 25</a:t>
            </a:r>
            <a:endParaRPr kumimoji="0" sz="1800" b="0" i="0" u="none" strike="noStrike" kern="0" cap="none" spc="0" normalizeH="0" baseline="0" noProof="0" dirty="0">
              <a:ln>
                <a:noFill/>
              </a:ln>
              <a:solidFill>
                <a:srgbClr val="478473"/>
              </a:solidFill>
              <a:effectLst/>
              <a:uLnTx/>
              <a:uFillTx/>
              <a:latin typeface="Cocomat pro"/>
            </a:endParaRPr>
          </a:p>
        </p:txBody>
      </p:sp>
      <p:sp>
        <p:nvSpPr>
          <p:cNvPr id="571" name="Google Shape;308;p9">
            <a:extLst>
              <a:ext uri="{FF2B5EF4-FFF2-40B4-BE49-F238E27FC236}">
                <a16:creationId xmlns:a16="http://schemas.microsoft.com/office/drawing/2014/main" id="{19CF7412-1D8A-59E9-CEEF-700763F45540}"/>
              </a:ext>
            </a:extLst>
          </p:cNvPr>
          <p:cNvSpPr txBox="1"/>
          <p:nvPr/>
        </p:nvSpPr>
        <p:spPr>
          <a:xfrm>
            <a:off x="2539400" y="1005851"/>
            <a:ext cx="465000" cy="219300"/>
          </a:xfrm>
          <a:prstGeom prst="rect">
            <a:avLst/>
          </a:prstGeom>
          <a:solidFill>
            <a:srgbClr val="FEFFFE"/>
          </a:solidFill>
          <a:ln>
            <a:noFill/>
          </a:ln>
        </p:spPr>
        <p:txBody>
          <a:bodyPr spcFirstLastPara="1" wrap="square" lIns="0" tIns="0" rIns="0" bIns="0" anchor="ctr" anchorCtr="0">
            <a:normAutofit fontScale="92500" lnSpcReduction="10000"/>
          </a:bodyPr>
          <a:lstStyle/>
          <a:p>
            <a:pPr marL="0" marR="0" lvl="0" indent="0" algn="ctr" defTabSz="914400" eaLnBrk="1" fontAlgn="auto" latinLnBrk="0" hangingPunct="1">
              <a:lnSpc>
                <a:spcPct val="100000"/>
              </a:lnSpc>
              <a:spcBef>
                <a:spcPts val="500"/>
              </a:spcBef>
              <a:spcAft>
                <a:spcPts val="0"/>
              </a:spcAft>
              <a:buClr>
                <a:srgbClr val="3B2182"/>
              </a:buClr>
              <a:buSzPct val="179009"/>
              <a:buFont typeface="Montserrat"/>
              <a:buNone/>
              <a:tabLst/>
              <a:defRPr/>
            </a:pPr>
            <a:r>
              <a:rPr lang="fr-FR" sz="1200" b="1" dirty="0">
                <a:solidFill>
                  <a:srgbClr val="478473"/>
                </a:solidFill>
                <a:latin typeface="Cocomat pro"/>
                <a:ea typeface="Montserrat"/>
                <a:cs typeface="Montserrat"/>
                <a:sym typeface="Montserrat"/>
              </a:rPr>
              <a:t>Q4 25</a:t>
            </a:r>
            <a:endParaRPr kumimoji="0" sz="1800" b="0" i="0" u="none" strike="noStrike" kern="0" cap="none" spc="0" normalizeH="0" baseline="0" noProof="0" dirty="0">
              <a:ln>
                <a:noFill/>
              </a:ln>
              <a:solidFill>
                <a:srgbClr val="478473"/>
              </a:solidFill>
              <a:effectLst/>
              <a:uLnTx/>
              <a:uFillTx/>
              <a:latin typeface="Cocomat pro"/>
            </a:endParaRPr>
          </a:p>
        </p:txBody>
      </p:sp>
      <p:sp>
        <p:nvSpPr>
          <p:cNvPr id="572" name="Google Shape;309;p9">
            <a:extLst>
              <a:ext uri="{FF2B5EF4-FFF2-40B4-BE49-F238E27FC236}">
                <a16:creationId xmlns:a16="http://schemas.microsoft.com/office/drawing/2014/main" id="{C5893425-47F8-0206-5F22-A7A4FD093A52}"/>
              </a:ext>
            </a:extLst>
          </p:cNvPr>
          <p:cNvSpPr txBox="1"/>
          <p:nvPr/>
        </p:nvSpPr>
        <p:spPr>
          <a:xfrm>
            <a:off x="3368123" y="1005152"/>
            <a:ext cx="556200" cy="219300"/>
          </a:xfrm>
          <a:prstGeom prst="rect">
            <a:avLst/>
          </a:prstGeom>
          <a:solidFill>
            <a:srgbClr val="FEFFFE"/>
          </a:solidFill>
          <a:ln>
            <a:noFill/>
          </a:ln>
        </p:spPr>
        <p:txBody>
          <a:bodyPr spcFirstLastPara="1" wrap="square" lIns="0" tIns="0" rIns="0" bIns="0" anchor="ctr" anchorCtr="0">
            <a:normAutofit fontScale="92500" lnSpcReduction="10000"/>
          </a:bodyPr>
          <a:lstStyle/>
          <a:p>
            <a:pPr marL="0" marR="0" lvl="0" indent="0" algn="ctr" defTabSz="914400" eaLnBrk="1" fontAlgn="auto" latinLnBrk="0" hangingPunct="1">
              <a:lnSpc>
                <a:spcPct val="100000"/>
              </a:lnSpc>
              <a:spcBef>
                <a:spcPts val="500"/>
              </a:spcBef>
              <a:spcAft>
                <a:spcPts val="0"/>
              </a:spcAft>
              <a:buClr>
                <a:srgbClr val="3B2182"/>
              </a:buClr>
              <a:buSzPct val="179009"/>
              <a:buFont typeface="Montserrat"/>
              <a:buNone/>
              <a:tabLst/>
              <a:defRPr/>
            </a:pPr>
            <a:r>
              <a:rPr kumimoji="0" lang="fr-FR" sz="1200" b="1" i="0" u="none" strike="noStrike" kern="0" cap="none" spc="0" normalizeH="0" baseline="0" noProof="0" dirty="0">
                <a:ln>
                  <a:noFill/>
                </a:ln>
                <a:solidFill>
                  <a:srgbClr val="478473"/>
                </a:solidFill>
                <a:effectLst/>
                <a:uLnTx/>
                <a:uFillTx/>
                <a:latin typeface="Cocomat pro"/>
                <a:ea typeface="Montserrat"/>
                <a:cs typeface="Montserrat"/>
                <a:sym typeface="Montserrat"/>
              </a:rPr>
              <a:t>Q1 26</a:t>
            </a:r>
            <a:endParaRPr kumimoji="0" sz="1800" b="0" i="0" u="none" strike="noStrike" kern="0" cap="none" spc="0" normalizeH="0" baseline="0" noProof="0" dirty="0">
              <a:ln>
                <a:noFill/>
              </a:ln>
              <a:solidFill>
                <a:srgbClr val="478473"/>
              </a:solidFill>
              <a:effectLst/>
              <a:uLnTx/>
              <a:uFillTx/>
              <a:latin typeface="Cocomat pro"/>
            </a:endParaRPr>
          </a:p>
        </p:txBody>
      </p:sp>
      <p:sp>
        <p:nvSpPr>
          <p:cNvPr id="573" name="Google Shape;310;p9">
            <a:extLst>
              <a:ext uri="{FF2B5EF4-FFF2-40B4-BE49-F238E27FC236}">
                <a16:creationId xmlns:a16="http://schemas.microsoft.com/office/drawing/2014/main" id="{DD67BDD7-FCA9-238D-FC57-38D611DFF45F}"/>
              </a:ext>
            </a:extLst>
          </p:cNvPr>
          <p:cNvSpPr/>
          <p:nvPr/>
        </p:nvSpPr>
        <p:spPr>
          <a:xfrm>
            <a:off x="481525" y="1408399"/>
            <a:ext cx="8056616" cy="245400"/>
          </a:xfrm>
          <a:prstGeom prst="homePlate">
            <a:avLst>
              <a:gd name="adj" fmla="val 50000"/>
            </a:avLst>
          </a:prstGeom>
          <a:solidFill>
            <a:srgbClr val="004AAD"/>
          </a:solidFill>
          <a:ln w="9525" cap="flat" cmpd="sng">
            <a:solidFill>
              <a:srgbClr val="8C9EB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Pts val="900"/>
              <a:buFontTx/>
              <a:buNone/>
              <a:tabLst/>
              <a:defRPr/>
            </a:pPr>
            <a:r>
              <a:rPr kumimoji="0" lang="fr-FR" sz="900" b="1" i="0" u="none" strike="noStrike" kern="0" cap="none" spc="0" normalizeH="0" baseline="0" noProof="0" dirty="0" err="1">
                <a:ln>
                  <a:noFill/>
                </a:ln>
                <a:solidFill>
                  <a:srgbClr val="FEFFFE"/>
                </a:solidFill>
                <a:effectLst/>
                <a:uLnTx/>
                <a:uFillTx/>
                <a:latin typeface="Cocomat pro"/>
                <a:ea typeface="Montserrat"/>
                <a:cs typeface="Montserrat"/>
                <a:sym typeface="Montserrat"/>
              </a:rPr>
              <a:t>Grow</a:t>
            </a:r>
            <a:r>
              <a:rPr kumimoji="0" lang="fr-FR" sz="900" b="1" i="0" u="none" strike="noStrike" kern="0" cap="none" spc="0" normalizeH="0" baseline="0" noProof="0" dirty="0">
                <a:ln>
                  <a:noFill/>
                </a:ln>
                <a:solidFill>
                  <a:srgbClr val="FEFFFE"/>
                </a:solidFill>
                <a:effectLst/>
                <a:uLnTx/>
                <a:uFillTx/>
                <a:latin typeface="Cocomat pro"/>
                <a:ea typeface="Montserrat"/>
                <a:cs typeface="Montserrat"/>
                <a:sym typeface="Montserrat"/>
              </a:rPr>
              <a:t> </a:t>
            </a:r>
            <a:r>
              <a:rPr kumimoji="0" lang="fr-FR" sz="900" b="1" i="0" u="none" strike="noStrike" kern="0" cap="none" spc="0" normalizeH="0" baseline="0" noProof="0" dirty="0" err="1">
                <a:ln>
                  <a:noFill/>
                </a:ln>
                <a:solidFill>
                  <a:srgbClr val="FEFFFE"/>
                </a:solidFill>
                <a:effectLst/>
                <a:uLnTx/>
                <a:uFillTx/>
                <a:latin typeface="Cocomat pro"/>
                <a:ea typeface="Montserrat"/>
                <a:cs typeface="Montserrat"/>
                <a:sym typeface="Montserrat"/>
              </a:rPr>
              <a:t>community</a:t>
            </a:r>
            <a:endParaRPr kumimoji="0" sz="900" b="1" i="0" u="none" strike="noStrike" kern="0" cap="none" spc="0" normalizeH="0" baseline="0" noProof="0" dirty="0">
              <a:ln>
                <a:noFill/>
              </a:ln>
              <a:solidFill>
                <a:srgbClr val="FEFFFE"/>
              </a:solidFill>
              <a:effectLst/>
              <a:uLnTx/>
              <a:uFillTx/>
              <a:latin typeface="Cocomat pro"/>
              <a:ea typeface="Montserrat"/>
              <a:cs typeface="Montserrat"/>
              <a:sym typeface="Montserrat"/>
            </a:endParaRPr>
          </a:p>
        </p:txBody>
      </p:sp>
      <p:cxnSp>
        <p:nvCxnSpPr>
          <p:cNvPr id="574" name="Google Shape;311;p9">
            <a:extLst>
              <a:ext uri="{FF2B5EF4-FFF2-40B4-BE49-F238E27FC236}">
                <a16:creationId xmlns:a16="http://schemas.microsoft.com/office/drawing/2014/main" id="{DA4A2646-ED14-62F9-2B47-E36AB0B17206}"/>
              </a:ext>
            </a:extLst>
          </p:cNvPr>
          <p:cNvCxnSpPr/>
          <p:nvPr/>
        </p:nvCxnSpPr>
        <p:spPr>
          <a:xfrm>
            <a:off x="456088" y="1046117"/>
            <a:ext cx="0" cy="162300"/>
          </a:xfrm>
          <a:prstGeom prst="straightConnector1">
            <a:avLst/>
          </a:prstGeom>
          <a:noFill/>
          <a:ln w="9525" cap="flat" cmpd="sng">
            <a:solidFill>
              <a:srgbClr val="0070C0"/>
            </a:solidFill>
            <a:prstDash val="solid"/>
            <a:round/>
            <a:headEnd type="none" w="sm" len="sm"/>
            <a:tailEnd type="none" w="sm" len="sm"/>
          </a:ln>
        </p:spPr>
      </p:cxnSp>
      <p:cxnSp>
        <p:nvCxnSpPr>
          <p:cNvPr id="575" name="Google Shape;312;p9">
            <a:extLst>
              <a:ext uri="{FF2B5EF4-FFF2-40B4-BE49-F238E27FC236}">
                <a16:creationId xmlns:a16="http://schemas.microsoft.com/office/drawing/2014/main" id="{258DD8EB-863C-05FF-B67F-C4FCE6ACCFC1}"/>
              </a:ext>
            </a:extLst>
          </p:cNvPr>
          <p:cNvCxnSpPr/>
          <p:nvPr/>
        </p:nvCxnSpPr>
        <p:spPr>
          <a:xfrm>
            <a:off x="1410695" y="1053059"/>
            <a:ext cx="0" cy="162300"/>
          </a:xfrm>
          <a:prstGeom prst="straightConnector1">
            <a:avLst/>
          </a:prstGeom>
          <a:noFill/>
          <a:ln w="9525" cap="flat" cmpd="sng">
            <a:solidFill>
              <a:srgbClr val="004AAD"/>
            </a:solidFill>
            <a:prstDash val="solid"/>
            <a:round/>
            <a:headEnd type="none" w="sm" len="sm"/>
            <a:tailEnd type="none" w="sm" len="sm"/>
          </a:ln>
        </p:spPr>
      </p:cxnSp>
      <p:cxnSp>
        <p:nvCxnSpPr>
          <p:cNvPr id="576" name="Google Shape;313;p9">
            <a:extLst>
              <a:ext uri="{FF2B5EF4-FFF2-40B4-BE49-F238E27FC236}">
                <a16:creationId xmlns:a16="http://schemas.microsoft.com/office/drawing/2014/main" id="{4E605865-8E4A-7695-C213-A8E02107EEC7}"/>
              </a:ext>
            </a:extLst>
          </p:cNvPr>
          <p:cNvCxnSpPr/>
          <p:nvPr/>
        </p:nvCxnSpPr>
        <p:spPr>
          <a:xfrm>
            <a:off x="2330725" y="1046117"/>
            <a:ext cx="0" cy="162300"/>
          </a:xfrm>
          <a:prstGeom prst="straightConnector1">
            <a:avLst/>
          </a:prstGeom>
          <a:noFill/>
          <a:ln w="9525" cap="flat" cmpd="sng">
            <a:solidFill>
              <a:srgbClr val="004AAD"/>
            </a:solidFill>
            <a:prstDash val="solid"/>
            <a:round/>
            <a:headEnd type="none" w="sm" len="sm"/>
            <a:tailEnd type="none" w="sm" len="sm"/>
          </a:ln>
        </p:spPr>
      </p:cxnSp>
      <p:cxnSp>
        <p:nvCxnSpPr>
          <p:cNvPr id="577" name="Google Shape;314;p9">
            <a:extLst>
              <a:ext uri="{FF2B5EF4-FFF2-40B4-BE49-F238E27FC236}">
                <a16:creationId xmlns:a16="http://schemas.microsoft.com/office/drawing/2014/main" id="{43EC0DCF-5AED-D6A4-DF6F-7B88B7900F2F}"/>
              </a:ext>
            </a:extLst>
          </p:cNvPr>
          <p:cNvCxnSpPr/>
          <p:nvPr/>
        </p:nvCxnSpPr>
        <p:spPr>
          <a:xfrm>
            <a:off x="3213887" y="1053059"/>
            <a:ext cx="0" cy="162300"/>
          </a:xfrm>
          <a:prstGeom prst="straightConnector1">
            <a:avLst/>
          </a:prstGeom>
          <a:noFill/>
          <a:ln w="9525" cap="flat" cmpd="sng">
            <a:solidFill>
              <a:srgbClr val="004AAD"/>
            </a:solidFill>
            <a:prstDash val="solid"/>
            <a:round/>
            <a:headEnd type="none" w="sm" len="sm"/>
            <a:tailEnd type="none" w="sm" len="sm"/>
          </a:ln>
        </p:spPr>
      </p:cxnSp>
      <p:sp>
        <p:nvSpPr>
          <p:cNvPr id="578" name="Google Shape;315;p9">
            <a:extLst>
              <a:ext uri="{FF2B5EF4-FFF2-40B4-BE49-F238E27FC236}">
                <a16:creationId xmlns:a16="http://schemas.microsoft.com/office/drawing/2014/main" id="{6498D23D-6957-B6EE-C4B3-4A0D562F8C77}"/>
              </a:ext>
            </a:extLst>
          </p:cNvPr>
          <p:cNvSpPr/>
          <p:nvPr/>
        </p:nvSpPr>
        <p:spPr>
          <a:xfrm>
            <a:off x="491378" y="1853781"/>
            <a:ext cx="8043498" cy="219300"/>
          </a:xfrm>
          <a:prstGeom prst="homePlate">
            <a:avLst>
              <a:gd name="adj" fmla="val 50000"/>
            </a:avLst>
          </a:prstGeom>
          <a:solidFill>
            <a:srgbClr val="478473"/>
          </a:solidFill>
          <a:ln w="9525" cap="flat" cmpd="sng">
            <a:solidFill>
              <a:srgbClr val="8C9EB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Pts val="900"/>
              <a:buFontTx/>
              <a:buNone/>
              <a:tabLst/>
              <a:defRPr/>
            </a:pPr>
            <a:r>
              <a:rPr kumimoji="0" lang="fr-FR" sz="900" b="1" i="0" u="none" strike="noStrike" kern="0" cap="none" spc="0" normalizeH="0" baseline="0" noProof="0" dirty="0">
                <a:ln>
                  <a:noFill/>
                </a:ln>
                <a:solidFill>
                  <a:srgbClr val="FEFFFE"/>
                </a:solidFill>
                <a:effectLst/>
                <a:uLnTx/>
                <a:uFillTx/>
                <a:latin typeface="Cocomat pro"/>
                <a:ea typeface="Montserrat"/>
                <a:cs typeface="Montserrat"/>
                <a:sym typeface="Montserrat"/>
              </a:rPr>
              <a:t>Support </a:t>
            </a:r>
            <a:r>
              <a:rPr kumimoji="0" lang="fr-FR" sz="900" b="1" i="0" u="none" strike="noStrike" kern="0" cap="none" spc="0" normalizeH="0" baseline="0" noProof="0" dirty="0" err="1">
                <a:ln>
                  <a:noFill/>
                </a:ln>
                <a:solidFill>
                  <a:srgbClr val="FEFFFE"/>
                </a:solidFill>
                <a:effectLst/>
                <a:uLnTx/>
                <a:uFillTx/>
                <a:latin typeface="Cocomat pro"/>
                <a:ea typeface="Montserrat"/>
                <a:cs typeface="Montserrat"/>
                <a:sym typeface="Montserrat"/>
              </a:rPr>
              <a:t>ecosystem</a:t>
            </a:r>
            <a:r>
              <a:rPr kumimoji="0" lang="fr-FR" sz="900" b="1" i="0" u="none" strike="noStrike" kern="0" cap="none" spc="0" normalizeH="0" baseline="0" noProof="0" dirty="0">
                <a:ln>
                  <a:noFill/>
                </a:ln>
                <a:solidFill>
                  <a:srgbClr val="FEFFFE"/>
                </a:solidFill>
                <a:effectLst/>
                <a:uLnTx/>
                <a:uFillTx/>
                <a:latin typeface="Cocomat pro"/>
                <a:ea typeface="Montserrat"/>
                <a:cs typeface="Montserrat"/>
                <a:sym typeface="Montserrat"/>
              </a:rPr>
              <a:t> – </a:t>
            </a:r>
            <a:r>
              <a:rPr kumimoji="0" lang="fr-FR" sz="900" b="1" i="0" u="none" strike="noStrike" kern="0" cap="none" spc="0" normalizeH="0" baseline="0" noProof="0" dirty="0" err="1">
                <a:ln>
                  <a:noFill/>
                </a:ln>
                <a:solidFill>
                  <a:srgbClr val="FEFFFE"/>
                </a:solidFill>
                <a:effectLst/>
                <a:uLnTx/>
                <a:uFillTx/>
                <a:latin typeface="Cocomat pro"/>
                <a:ea typeface="Montserrat"/>
                <a:cs typeface="Montserrat"/>
                <a:sym typeface="Montserrat"/>
              </a:rPr>
              <a:t>paying</a:t>
            </a:r>
            <a:r>
              <a:rPr kumimoji="0" lang="fr-FR" sz="900" b="1" i="0" u="none" strike="noStrike" kern="0" cap="none" spc="0" normalizeH="0" baseline="0" noProof="0" dirty="0">
                <a:ln>
                  <a:noFill/>
                </a:ln>
                <a:solidFill>
                  <a:srgbClr val="FEFFFE"/>
                </a:solidFill>
                <a:effectLst/>
                <a:uLnTx/>
                <a:uFillTx/>
                <a:latin typeface="Cocomat pro"/>
                <a:ea typeface="Montserrat"/>
                <a:cs typeface="Montserrat"/>
                <a:sym typeface="Montserrat"/>
              </a:rPr>
              <a:t> </a:t>
            </a:r>
            <a:r>
              <a:rPr kumimoji="0" lang="fr-FR" sz="900" b="1" i="0" u="none" strike="noStrike" kern="0" cap="none" spc="0" normalizeH="0" baseline="0" noProof="0" dirty="0" err="1">
                <a:ln>
                  <a:noFill/>
                </a:ln>
                <a:solidFill>
                  <a:srgbClr val="FEFFFE"/>
                </a:solidFill>
                <a:effectLst/>
                <a:uLnTx/>
                <a:uFillTx/>
                <a:latin typeface="Cocomat pro"/>
                <a:ea typeface="Montserrat"/>
                <a:cs typeface="Montserrat"/>
                <a:sym typeface="Montserrat"/>
              </a:rPr>
              <a:t>partners</a:t>
            </a:r>
            <a:endParaRPr kumimoji="0" sz="900" b="1" i="0" u="none" strike="noStrike" kern="0" cap="none" spc="0" normalizeH="0" baseline="0" noProof="0" dirty="0">
              <a:ln>
                <a:noFill/>
              </a:ln>
              <a:solidFill>
                <a:srgbClr val="FEFFFE"/>
              </a:solidFill>
              <a:effectLst/>
              <a:uLnTx/>
              <a:uFillTx/>
              <a:latin typeface="Cocomat pro"/>
              <a:ea typeface="Montserrat"/>
              <a:cs typeface="Montserrat"/>
              <a:sym typeface="Montserrat"/>
            </a:endParaRPr>
          </a:p>
        </p:txBody>
      </p:sp>
      <p:sp>
        <p:nvSpPr>
          <p:cNvPr id="579" name="Google Shape;316;p9">
            <a:extLst>
              <a:ext uri="{FF2B5EF4-FFF2-40B4-BE49-F238E27FC236}">
                <a16:creationId xmlns:a16="http://schemas.microsoft.com/office/drawing/2014/main" id="{29A6AFF9-E0D3-A3A3-A88A-B61F094ED5BA}"/>
              </a:ext>
            </a:extLst>
          </p:cNvPr>
          <p:cNvSpPr/>
          <p:nvPr/>
        </p:nvSpPr>
        <p:spPr>
          <a:xfrm>
            <a:off x="2673500" y="1447203"/>
            <a:ext cx="196800" cy="162300"/>
          </a:xfrm>
          <a:prstGeom prst="star5">
            <a:avLst>
              <a:gd name="adj" fmla="val 19098"/>
              <a:gd name="hf" fmla="val 105146"/>
              <a:gd name="vf" fmla="val 110557"/>
            </a:avLst>
          </a:prstGeom>
          <a:solidFill>
            <a:srgbClr val="478473"/>
          </a:solidFill>
          <a:ln w="9525" cap="flat" cmpd="sng">
            <a:solidFill>
              <a:srgbClr val="FFC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Cocomat pro"/>
              <a:ea typeface="Montserrat"/>
              <a:cs typeface="Montserrat"/>
              <a:sym typeface="Montserrat"/>
            </a:endParaRPr>
          </a:p>
        </p:txBody>
      </p:sp>
      <p:cxnSp>
        <p:nvCxnSpPr>
          <p:cNvPr id="599" name="Google Shape;337;p9">
            <a:extLst>
              <a:ext uri="{FF2B5EF4-FFF2-40B4-BE49-F238E27FC236}">
                <a16:creationId xmlns:a16="http://schemas.microsoft.com/office/drawing/2014/main" id="{A8E5B286-E5A8-B04F-00A9-99880582C8D6}"/>
              </a:ext>
            </a:extLst>
          </p:cNvPr>
          <p:cNvCxnSpPr/>
          <p:nvPr/>
        </p:nvCxnSpPr>
        <p:spPr>
          <a:xfrm>
            <a:off x="4079309" y="1053059"/>
            <a:ext cx="0" cy="162300"/>
          </a:xfrm>
          <a:prstGeom prst="straightConnector1">
            <a:avLst/>
          </a:prstGeom>
          <a:noFill/>
          <a:ln w="9525" cap="flat" cmpd="sng">
            <a:solidFill>
              <a:srgbClr val="004AAD"/>
            </a:solidFill>
            <a:prstDash val="solid"/>
            <a:round/>
            <a:headEnd type="none" w="sm" len="sm"/>
            <a:tailEnd type="none" w="sm" len="sm"/>
          </a:ln>
        </p:spPr>
      </p:cxnSp>
      <p:cxnSp>
        <p:nvCxnSpPr>
          <p:cNvPr id="600" name="Google Shape;338;p9">
            <a:extLst>
              <a:ext uri="{FF2B5EF4-FFF2-40B4-BE49-F238E27FC236}">
                <a16:creationId xmlns:a16="http://schemas.microsoft.com/office/drawing/2014/main" id="{E7EAA3B3-EA2E-5442-2C40-71A84844093D}"/>
              </a:ext>
            </a:extLst>
          </p:cNvPr>
          <p:cNvCxnSpPr/>
          <p:nvPr/>
        </p:nvCxnSpPr>
        <p:spPr>
          <a:xfrm>
            <a:off x="4944124" y="1046117"/>
            <a:ext cx="0" cy="162300"/>
          </a:xfrm>
          <a:prstGeom prst="straightConnector1">
            <a:avLst/>
          </a:prstGeom>
          <a:noFill/>
          <a:ln w="9525" cap="flat" cmpd="sng">
            <a:solidFill>
              <a:srgbClr val="004AAD"/>
            </a:solidFill>
            <a:prstDash val="solid"/>
            <a:round/>
            <a:headEnd type="none" w="sm" len="sm"/>
            <a:tailEnd type="none" w="sm" len="sm"/>
          </a:ln>
        </p:spPr>
      </p:cxnSp>
      <p:cxnSp>
        <p:nvCxnSpPr>
          <p:cNvPr id="601" name="Google Shape;339;p9">
            <a:extLst>
              <a:ext uri="{FF2B5EF4-FFF2-40B4-BE49-F238E27FC236}">
                <a16:creationId xmlns:a16="http://schemas.microsoft.com/office/drawing/2014/main" id="{44C2F349-3EC0-99DC-0A0C-1A65BA53175A}"/>
              </a:ext>
            </a:extLst>
          </p:cNvPr>
          <p:cNvCxnSpPr/>
          <p:nvPr/>
        </p:nvCxnSpPr>
        <p:spPr>
          <a:xfrm>
            <a:off x="5796536" y="1046117"/>
            <a:ext cx="0" cy="162300"/>
          </a:xfrm>
          <a:prstGeom prst="straightConnector1">
            <a:avLst/>
          </a:prstGeom>
          <a:noFill/>
          <a:ln w="9525" cap="flat" cmpd="sng">
            <a:solidFill>
              <a:srgbClr val="004AAD"/>
            </a:solidFill>
            <a:prstDash val="solid"/>
            <a:round/>
            <a:headEnd type="none" w="sm" len="sm"/>
            <a:tailEnd type="none" w="sm" len="sm"/>
          </a:ln>
        </p:spPr>
      </p:cxnSp>
      <p:sp>
        <p:nvSpPr>
          <p:cNvPr id="602" name="Google Shape;340;p9">
            <a:extLst>
              <a:ext uri="{FF2B5EF4-FFF2-40B4-BE49-F238E27FC236}">
                <a16:creationId xmlns:a16="http://schemas.microsoft.com/office/drawing/2014/main" id="{39E3649C-D587-C81F-0037-27581B0817B9}"/>
              </a:ext>
            </a:extLst>
          </p:cNvPr>
          <p:cNvSpPr txBox="1"/>
          <p:nvPr/>
        </p:nvSpPr>
        <p:spPr>
          <a:xfrm>
            <a:off x="4251285" y="991360"/>
            <a:ext cx="556200" cy="219300"/>
          </a:xfrm>
          <a:prstGeom prst="rect">
            <a:avLst/>
          </a:prstGeom>
          <a:solidFill>
            <a:srgbClr val="FEFFFE"/>
          </a:solidFill>
          <a:ln>
            <a:noFill/>
          </a:ln>
        </p:spPr>
        <p:txBody>
          <a:bodyPr spcFirstLastPara="1" wrap="square" lIns="0" tIns="0" rIns="0" bIns="0" anchor="ctr" anchorCtr="0">
            <a:normAutofit fontScale="92500" lnSpcReduction="10000"/>
          </a:bodyPr>
          <a:lstStyle/>
          <a:p>
            <a:pPr marL="0" marR="0" lvl="0" indent="0" algn="ctr" defTabSz="914400" eaLnBrk="1" fontAlgn="auto" latinLnBrk="0" hangingPunct="1">
              <a:lnSpc>
                <a:spcPct val="100000"/>
              </a:lnSpc>
              <a:spcBef>
                <a:spcPts val="500"/>
              </a:spcBef>
              <a:spcAft>
                <a:spcPts val="0"/>
              </a:spcAft>
              <a:buClr>
                <a:srgbClr val="3B2182"/>
              </a:buClr>
              <a:buSzPct val="179009"/>
              <a:buFont typeface="Montserrat"/>
              <a:buNone/>
              <a:tabLst/>
              <a:defRPr/>
            </a:pPr>
            <a:r>
              <a:rPr kumimoji="0" lang="fr-FR" sz="1200" b="1" i="0" u="none" strike="noStrike" kern="0" cap="none" spc="0" normalizeH="0" baseline="0" noProof="0" dirty="0">
                <a:ln>
                  <a:noFill/>
                </a:ln>
                <a:solidFill>
                  <a:srgbClr val="478473"/>
                </a:solidFill>
                <a:effectLst/>
                <a:uLnTx/>
                <a:uFillTx/>
                <a:latin typeface="Cocomat pro"/>
                <a:ea typeface="Montserrat"/>
                <a:cs typeface="Montserrat"/>
                <a:sym typeface="Montserrat"/>
              </a:rPr>
              <a:t>Q2 26</a:t>
            </a:r>
            <a:endParaRPr kumimoji="0" sz="1800" b="0" i="0" u="none" strike="noStrike" kern="0" cap="none" spc="0" normalizeH="0" baseline="0" noProof="0" dirty="0">
              <a:ln>
                <a:noFill/>
              </a:ln>
              <a:solidFill>
                <a:srgbClr val="478473"/>
              </a:solidFill>
              <a:effectLst/>
              <a:uLnTx/>
              <a:uFillTx/>
              <a:latin typeface="Cocomat pro"/>
            </a:endParaRPr>
          </a:p>
        </p:txBody>
      </p:sp>
      <p:sp>
        <p:nvSpPr>
          <p:cNvPr id="603" name="Google Shape;341;p9">
            <a:extLst>
              <a:ext uri="{FF2B5EF4-FFF2-40B4-BE49-F238E27FC236}">
                <a16:creationId xmlns:a16="http://schemas.microsoft.com/office/drawing/2014/main" id="{F3880C04-855D-94F7-512E-A36D742E78F1}"/>
              </a:ext>
            </a:extLst>
          </p:cNvPr>
          <p:cNvSpPr txBox="1"/>
          <p:nvPr/>
        </p:nvSpPr>
        <p:spPr>
          <a:xfrm>
            <a:off x="5103697" y="1008850"/>
            <a:ext cx="556200" cy="219300"/>
          </a:xfrm>
          <a:prstGeom prst="rect">
            <a:avLst/>
          </a:prstGeom>
          <a:solidFill>
            <a:srgbClr val="FEFFFE"/>
          </a:solidFill>
          <a:ln>
            <a:noFill/>
          </a:ln>
        </p:spPr>
        <p:txBody>
          <a:bodyPr spcFirstLastPara="1" wrap="square" lIns="0" tIns="0" rIns="0" bIns="0" anchor="ctr" anchorCtr="0">
            <a:normAutofit fontScale="92500" lnSpcReduction="10000"/>
          </a:bodyPr>
          <a:lstStyle/>
          <a:p>
            <a:pPr marL="0" marR="0" lvl="0" indent="0" algn="ctr" defTabSz="914400" eaLnBrk="1" fontAlgn="auto" latinLnBrk="0" hangingPunct="1">
              <a:lnSpc>
                <a:spcPct val="100000"/>
              </a:lnSpc>
              <a:spcBef>
                <a:spcPts val="500"/>
              </a:spcBef>
              <a:spcAft>
                <a:spcPts val="0"/>
              </a:spcAft>
              <a:buClr>
                <a:srgbClr val="3B2182"/>
              </a:buClr>
              <a:buSzPct val="179009"/>
              <a:buFont typeface="Montserrat"/>
              <a:buNone/>
              <a:tabLst/>
              <a:defRPr/>
            </a:pPr>
            <a:r>
              <a:rPr kumimoji="0" lang="fr-FR" sz="1200" b="1" i="0" u="none" strike="noStrike" kern="0" cap="none" spc="0" normalizeH="0" baseline="0" noProof="0" dirty="0">
                <a:ln>
                  <a:noFill/>
                </a:ln>
                <a:solidFill>
                  <a:srgbClr val="478473"/>
                </a:solidFill>
                <a:effectLst/>
                <a:uLnTx/>
                <a:uFillTx/>
                <a:latin typeface="Cocomat pro"/>
                <a:ea typeface="Montserrat"/>
                <a:cs typeface="Montserrat"/>
                <a:sym typeface="Montserrat"/>
              </a:rPr>
              <a:t>Q3 26</a:t>
            </a:r>
            <a:endParaRPr kumimoji="0" sz="1800" b="0" i="0" u="none" strike="noStrike" kern="0" cap="none" spc="0" normalizeH="0" baseline="0" noProof="0" dirty="0">
              <a:ln>
                <a:noFill/>
              </a:ln>
              <a:solidFill>
                <a:srgbClr val="478473"/>
              </a:solidFill>
              <a:effectLst/>
              <a:uLnTx/>
              <a:uFillTx/>
              <a:latin typeface="Cocomat pro"/>
            </a:endParaRPr>
          </a:p>
        </p:txBody>
      </p:sp>
      <p:sp>
        <p:nvSpPr>
          <p:cNvPr id="604" name="Google Shape;342;p9">
            <a:extLst>
              <a:ext uri="{FF2B5EF4-FFF2-40B4-BE49-F238E27FC236}">
                <a16:creationId xmlns:a16="http://schemas.microsoft.com/office/drawing/2014/main" id="{35935C74-8249-5233-57C2-46A1DBB140DC}"/>
              </a:ext>
            </a:extLst>
          </p:cNvPr>
          <p:cNvSpPr txBox="1"/>
          <p:nvPr/>
        </p:nvSpPr>
        <p:spPr>
          <a:xfrm>
            <a:off x="6005703" y="1001997"/>
            <a:ext cx="556200" cy="219300"/>
          </a:xfrm>
          <a:prstGeom prst="rect">
            <a:avLst/>
          </a:prstGeom>
          <a:solidFill>
            <a:srgbClr val="FEFFFE"/>
          </a:solidFill>
          <a:ln>
            <a:noFill/>
          </a:ln>
        </p:spPr>
        <p:txBody>
          <a:bodyPr spcFirstLastPara="1" wrap="square" lIns="0" tIns="0" rIns="0" bIns="0" anchor="ctr" anchorCtr="0">
            <a:normAutofit fontScale="92500" lnSpcReduction="10000"/>
          </a:bodyPr>
          <a:lstStyle/>
          <a:p>
            <a:pPr marL="0" marR="0" lvl="0" indent="0" algn="ctr" defTabSz="914400" eaLnBrk="1" fontAlgn="auto" latinLnBrk="0" hangingPunct="1">
              <a:lnSpc>
                <a:spcPct val="100000"/>
              </a:lnSpc>
              <a:spcBef>
                <a:spcPts val="500"/>
              </a:spcBef>
              <a:spcAft>
                <a:spcPts val="0"/>
              </a:spcAft>
              <a:buClr>
                <a:srgbClr val="3B2182"/>
              </a:buClr>
              <a:buSzPct val="179009"/>
              <a:buFont typeface="Montserrat"/>
              <a:buNone/>
              <a:tabLst/>
              <a:defRPr/>
            </a:pPr>
            <a:r>
              <a:rPr kumimoji="0" lang="fr-FR" sz="1200" b="1" i="0" u="none" strike="noStrike" kern="0" cap="none" spc="0" normalizeH="0" baseline="0" noProof="0" dirty="0">
                <a:ln>
                  <a:noFill/>
                </a:ln>
                <a:solidFill>
                  <a:srgbClr val="478473"/>
                </a:solidFill>
                <a:effectLst/>
                <a:uLnTx/>
                <a:uFillTx/>
                <a:latin typeface="Cocomat pro"/>
                <a:ea typeface="Montserrat"/>
                <a:cs typeface="Montserrat"/>
                <a:sym typeface="Montserrat"/>
              </a:rPr>
              <a:t>Q4 26</a:t>
            </a:r>
            <a:endParaRPr kumimoji="0" sz="1800" b="0" i="0" u="none" strike="noStrike" kern="0" cap="none" spc="0" normalizeH="0" baseline="0" noProof="0" dirty="0">
              <a:ln>
                <a:noFill/>
              </a:ln>
              <a:solidFill>
                <a:srgbClr val="478473"/>
              </a:solidFill>
              <a:effectLst/>
              <a:uLnTx/>
              <a:uFillTx/>
              <a:latin typeface="Cocomat pro"/>
            </a:endParaRPr>
          </a:p>
        </p:txBody>
      </p:sp>
      <p:cxnSp>
        <p:nvCxnSpPr>
          <p:cNvPr id="610" name="Google Shape;348;p9">
            <a:extLst>
              <a:ext uri="{FF2B5EF4-FFF2-40B4-BE49-F238E27FC236}">
                <a16:creationId xmlns:a16="http://schemas.microsoft.com/office/drawing/2014/main" id="{A43FDAD7-A702-1E6B-F5A3-264B403E9BFE}"/>
              </a:ext>
            </a:extLst>
          </p:cNvPr>
          <p:cNvCxnSpPr/>
          <p:nvPr/>
        </p:nvCxnSpPr>
        <p:spPr>
          <a:xfrm>
            <a:off x="6738890" y="1053059"/>
            <a:ext cx="0" cy="162300"/>
          </a:xfrm>
          <a:prstGeom prst="straightConnector1">
            <a:avLst/>
          </a:prstGeom>
          <a:noFill/>
          <a:ln w="9525" cap="flat" cmpd="sng">
            <a:solidFill>
              <a:srgbClr val="004AAD"/>
            </a:solidFill>
            <a:prstDash val="solid"/>
            <a:round/>
            <a:headEnd type="none" w="sm" len="sm"/>
            <a:tailEnd type="none" w="sm" len="sm"/>
          </a:ln>
        </p:spPr>
      </p:cxnSp>
      <p:cxnSp>
        <p:nvCxnSpPr>
          <p:cNvPr id="611" name="Google Shape;349;p9">
            <a:extLst>
              <a:ext uri="{FF2B5EF4-FFF2-40B4-BE49-F238E27FC236}">
                <a16:creationId xmlns:a16="http://schemas.microsoft.com/office/drawing/2014/main" id="{83921B4F-8E40-317E-E940-709BEC60E698}"/>
              </a:ext>
            </a:extLst>
          </p:cNvPr>
          <p:cNvCxnSpPr/>
          <p:nvPr/>
        </p:nvCxnSpPr>
        <p:spPr>
          <a:xfrm>
            <a:off x="8538141" y="1046117"/>
            <a:ext cx="0" cy="162300"/>
          </a:xfrm>
          <a:prstGeom prst="straightConnector1">
            <a:avLst/>
          </a:prstGeom>
          <a:noFill/>
          <a:ln w="9525" cap="flat" cmpd="sng">
            <a:solidFill>
              <a:srgbClr val="004AAD"/>
            </a:solidFill>
            <a:prstDash val="solid"/>
            <a:round/>
            <a:headEnd type="none" w="sm" len="sm"/>
            <a:tailEnd type="none" w="sm" len="sm"/>
          </a:ln>
        </p:spPr>
      </p:cxnSp>
      <p:cxnSp>
        <p:nvCxnSpPr>
          <p:cNvPr id="612" name="Google Shape;350;p9">
            <a:extLst>
              <a:ext uri="{FF2B5EF4-FFF2-40B4-BE49-F238E27FC236}">
                <a16:creationId xmlns:a16="http://schemas.microsoft.com/office/drawing/2014/main" id="{DC0F6ED6-FD28-742F-DC9B-3BCB4C6BE47A}"/>
              </a:ext>
            </a:extLst>
          </p:cNvPr>
          <p:cNvCxnSpPr/>
          <p:nvPr/>
        </p:nvCxnSpPr>
        <p:spPr>
          <a:xfrm>
            <a:off x="7632728" y="1046117"/>
            <a:ext cx="0" cy="162300"/>
          </a:xfrm>
          <a:prstGeom prst="straightConnector1">
            <a:avLst/>
          </a:prstGeom>
          <a:noFill/>
          <a:ln w="9525" cap="flat" cmpd="sng">
            <a:solidFill>
              <a:srgbClr val="004AAD"/>
            </a:solidFill>
            <a:prstDash val="solid"/>
            <a:round/>
            <a:headEnd type="none" w="sm" len="sm"/>
            <a:tailEnd type="none" w="sm" len="sm"/>
          </a:ln>
        </p:spPr>
      </p:cxnSp>
      <p:sp>
        <p:nvSpPr>
          <p:cNvPr id="613" name="Google Shape;351;p9">
            <a:extLst>
              <a:ext uri="{FF2B5EF4-FFF2-40B4-BE49-F238E27FC236}">
                <a16:creationId xmlns:a16="http://schemas.microsoft.com/office/drawing/2014/main" id="{EC93FD00-7597-BA4E-4284-711E93E423DE}"/>
              </a:ext>
            </a:extLst>
          </p:cNvPr>
          <p:cNvSpPr txBox="1"/>
          <p:nvPr/>
        </p:nvSpPr>
        <p:spPr>
          <a:xfrm>
            <a:off x="6912978" y="994801"/>
            <a:ext cx="556200" cy="219300"/>
          </a:xfrm>
          <a:prstGeom prst="rect">
            <a:avLst/>
          </a:prstGeom>
          <a:solidFill>
            <a:srgbClr val="FEFFFE"/>
          </a:solidFill>
          <a:ln>
            <a:noFill/>
          </a:ln>
        </p:spPr>
        <p:txBody>
          <a:bodyPr spcFirstLastPara="1" wrap="square" lIns="0" tIns="0" rIns="0" bIns="0" anchor="ctr" anchorCtr="0">
            <a:normAutofit fontScale="92500" lnSpcReduction="10000"/>
          </a:bodyPr>
          <a:lstStyle/>
          <a:p>
            <a:pPr marL="0" marR="0" lvl="0" indent="0" algn="ctr" defTabSz="914400" eaLnBrk="1" fontAlgn="auto" latinLnBrk="0" hangingPunct="1">
              <a:lnSpc>
                <a:spcPct val="100000"/>
              </a:lnSpc>
              <a:spcBef>
                <a:spcPts val="500"/>
              </a:spcBef>
              <a:spcAft>
                <a:spcPts val="0"/>
              </a:spcAft>
              <a:buClr>
                <a:srgbClr val="3B2182"/>
              </a:buClr>
              <a:buSzPct val="179009"/>
              <a:buFont typeface="Montserrat"/>
              <a:buNone/>
              <a:tabLst/>
              <a:defRPr/>
            </a:pPr>
            <a:r>
              <a:rPr kumimoji="0" lang="fr-FR" sz="1200" b="1" i="0" u="none" strike="noStrike" kern="0" cap="none" spc="0" normalizeH="0" baseline="0" noProof="0" dirty="0">
                <a:ln>
                  <a:noFill/>
                </a:ln>
                <a:solidFill>
                  <a:srgbClr val="478473"/>
                </a:solidFill>
                <a:effectLst/>
                <a:uLnTx/>
                <a:uFillTx/>
                <a:latin typeface="Cocomat pro"/>
                <a:ea typeface="Montserrat"/>
                <a:cs typeface="Montserrat"/>
                <a:sym typeface="Montserrat"/>
              </a:rPr>
              <a:t>Q1 27</a:t>
            </a:r>
            <a:endParaRPr kumimoji="0" sz="1800" b="0" i="0" u="none" strike="noStrike" kern="0" cap="none" spc="0" normalizeH="0" baseline="0" noProof="0" dirty="0">
              <a:ln>
                <a:noFill/>
              </a:ln>
              <a:solidFill>
                <a:srgbClr val="478473"/>
              </a:solidFill>
              <a:effectLst/>
              <a:uLnTx/>
              <a:uFillTx/>
              <a:latin typeface="Cocomat pro"/>
            </a:endParaRPr>
          </a:p>
        </p:txBody>
      </p:sp>
      <p:sp>
        <p:nvSpPr>
          <p:cNvPr id="614" name="Google Shape;352;p9">
            <a:extLst>
              <a:ext uri="{FF2B5EF4-FFF2-40B4-BE49-F238E27FC236}">
                <a16:creationId xmlns:a16="http://schemas.microsoft.com/office/drawing/2014/main" id="{3434F726-94C1-FA6F-049B-CA3D7F6B3B2F}"/>
              </a:ext>
            </a:extLst>
          </p:cNvPr>
          <p:cNvSpPr txBox="1"/>
          <p:nvPr/>
        </p:nvSpPr>
        <p:spPr>
          <a:xfrm>
            <a:off x="7809716" y="1002982"/>
            <a:ext cx="556200" cy="219300"/>
          </a:xfrm>
          <a:prstGeom prst="rect">
            <a:avLst/>
          </a:prstGeom>
          <a:solidFill>
            <a:srgbClr val="FEFFFE"/>
          </a:solidFill>
          <a:ln>
            <a:noFill/>
          </a:ln>
        </p:spPr>
        <p:txBody>
          <a:bodyPr spcFirstLastPara="1" wrap="square" lIns="0" tIns="0" rIns="0" bIns="0" anchor="ctr" anchorCtr="0">
            <a:normAutofit fontScale="92500" lnSpcReduction="10000"/>
          </a:bodyPr>
          <a:lstStyle/>
          <a:p>
            <a:pPr marL="0" marR="0" lvl="0" indent="0" algn="ctr" defTabSz="914400" eaLnBrk="1" fontAlgn="auto" latinLnBrk="0" hangingPunct="1">
              <a:lnSpc>
                <a:spcPct val="100000"/>
              </a:lnSpc>
              <a:spcBef>
                <a:spcPts val="500"/>
              </a:spcBef>
              <a:spcAft>
                <a:spcPts val="0"/>
              </a:spcAft>
              <a:buClr>
                <a:srgbClr val="3B2182"/>
              </a:buClr>
              <a:buSzPct val="179009"/>
              <a:buFont typeface="Montserrat"/>
              <a:buNone/>
              <a:tabLst/>
              <a:defRPr/>
            </a:pPr>
            <a:r>
              <a:rPr kumimoji="0" lang="fr-FR" sz="1200" b="1" i="0" u="none" strike="noStrike" kern="0" cap="none" spc="0" normalizeH="0" baseline="0" noProof="0" dirty="0">
                <a:ln>
                  <a:noFill/>
                </a:ln>
                <a:solidFill>
                  <a:srgbClr val="478473"/>
                </a:solidFill>
                <a:effectLst/>
                <a:uLnTx/>
                <a:uFillTx/>
                <a:latin typeface="Cocomat pro"/>
                <a:ea typeface="Montserrat"/>
                <a:cs typeface="Montserrat"/>
                <a:sym typeface="Montserrat"/>
              </a:rPr>
              <a:t>Q2 27</a:t>
            </a:r>
            <a:endParaRPr kumimoji="0" sz="1800" b="0" i="0" u="none" strike="noStrike" kern="0" cap="none" spc="0" normalizeH="0" baseline="0" noProof="0" dirty="0">
              <a:ln>
                <a:noFill/>
              </a:ln>
              <a:solidFill>
                <a:srgbClr val="478473"/>
              </a:solidFill>
              <a:effectLst/>
              <a:uLnTx/>
              <a:uFillTx/>
              <a:latin typeface="Cocomat pro"/>
            </a:endParaRPr>
          </a:p>
        </p:txBody>
      </p:sp>
      <p:sp>
        <p:nvSpPr>
          <p:cNvPr id="625" name="Google Shape;317;p9">
            <a:extLst>
              <a:ext uri="{FF2B5EF4-FFF2-40B4-BE49-F238E27FC236}">
                <a16:creationId xmlns:a16="http://schemas.microsoft.com/office/drawing/2014/main" id="{F41D1A75-CCAB-1299-FE53-F52C277F5271}"/>
              </a:ext>
            </a:extLst>
          </p:cNvPr>
          <p:cNvSpPr txBox="1"/>
          <p:nvPr/>
        </p:nvSpPr>
        <p:spPr>
          <a:xfrm>
            <a:off x="2490298" y="1209873"/>
            <a:ext cx="590400" cy="162300"/>
          </a:xfrm>
          <a:prstGeom prst="rect">
            <a:avLst/>
          </a:prstGeom>
          <a:solidFill>
            <a:srgbClr val="FEFFFE"/>
          </a:solidFill>
          <a:ln>
            <a:noFill/>
          </a:ln>
        </p:spPr>
        <p:txBody>
          <a:bodyPr spcFirstLastPara="1" wrap="square" lIns="0" tIns="0" rIns="0" bIns="0" anchor="ctr" anchorCtr="0">
            <a:normAutofit fontScale="85000" lnSpcReduction="20000"/>
          </a:bodyPr>
          <a:lstStyle/>
          <a:p>
            <a:pPr marL="0" marR="0" lvl="0" indent="0" algn="ctr" defTabSz="914400" eaLnBrk="1" fontAlgn="auto" latinLnBrk="0" hangingPunct="1">
              <a:lnSpc>
                <a:spcPct val="100000"/>
              </a:lnSpc>
              <a:spcBef>
                <a:spcPts val="500"/>
              </a:spcBef>
              <a:spcAft>
                <a:spcPts val="0"/>
              </a:spcAft>
              <a:buClr>
                <a:srgbClr val="3B2182"/>
              </a:buClr>
              <a:buSzPct val="204204"/>
              <a:buFont typeface="Montserrat"/>
              <a:buNone/>
              <a:tabLst/>
              <a:defRPr/>
            </a:pPr>
            <a:r>
              <a:rPr kumimoji="0" lang="fr-FR" sz="900" b="1" i="0" u="none" strike="noStrike" kern="0" cap="none" spc="0" normalizeH="0" baseline="0" noProof="0" dirty="0">
                <a:ln>
                  <a:noFill/>
                </a:ln>
                <a:solidFill>
                  <a:srgbClr val="004AAD"/>
                </a:solidFill>
                <a:effectLst/>
                <a:uLnTx/>
                <a:uFillTx/>
                <a:latin typeface="Cocomat pro"/>
                <a:ea typeface="Montserrat"/>
                <a:cs typeface="Montserrat"/>
                <a:sym typeface="Montserrat"/>
              </a:rPr>
              <a:t>2,000</a:t>
            </a:r>
            <a:endParaRPr kumimoji="0" sz="1100" b="0" i="0" u="none" strike="noStrike" kern="0" cap="none" spc="0" normalizeH="0" baseline="0" noProof="0" dirty="0">
              <a:ln>
                <a:noFill/>
              </a:ln>
              <a:solidFill>
                <a:srgbClr val="004AAD"/>
              </a:solidFill>
              <a:effectLst/>
              <a:uLnTx/>
              <a:uFillTx/>
              <a:latin typeface="Cocomat pro"/>
            </a:endParaRPr>
          </a:p>
        </p:txBody>
      </p:sp>
      <p:sp>
        <p:nvSpPr>
          <p:cNvPr id="626" name="Google Shape;317;p9">
            <a:extLst>
              <a:ext uri="{FF2B5EF4-FFF2-40B4-BE49-F238E27FC236}">
                <a16:creationId xmlns:a16="http://schemas.microsoft.com/office/drawing/2014/main" id="{185A1AA3-B53A-8C72-94DF-E96CB11DA906}"/>
              </a:ext>
            </a:extLst>
          </p:cNvPr>
          <p:cNvSpPr txBox="1"/>
          <p:nvPr/>
        </p:nvSpPr>
        <p:spPr>
          <a:xfrm>
            <a:off x="6021542" y="1215619"/>
            <a:ext cx="590400" cy="162300"/>
          </a:xfrm>
          <a:prstGeom prst="rect">
            <a:avLst/>
          </a:prstGeom>
          <a:solidFill>
            <a:srgbClr val="FEFFFE"/>
          </a:solidFill>
          <a:ln>
            <a:noFill/>
          </a:ln>
        </p:spPr>
        <p:txBody>
          <a:bodyPr spcFirstLastPara="1" wrap="square" lIns="0" tIns="0" rIns="0" bIns="0" anchor="ctr" anchorCtr="0">
            <a:normAutofit fontScale="85000" lnSpcReduction="20000"/>
          </a:bodyPr>
          <a:lstStyle/>
          <a:p>
            <a:pPr marL="0" marR="0" lvl="0" indent="0" algn="ctr" defTabSz="914400" eaLnBrk="1" fontAlgn="auto" latinLnBrk="0" hangingPunct="1">
              <a:lnSpc>
                <a:spcPct val="100000"/>
              </a:lnSpc>
              <a:spcBef>
                <a:spcPts val="500"/>
              </a:spcBef>
              <a:spcAft>
                <a:spcPts val="0"/>
              </a:spcAft>
              <a:buClr>
                <a:srgbClr val="3B2182"/>
              </a:buClr>
              <a:buSzPct val="204204"/>
              <a:buFont typeface="Montserrat"/>
              <a:buNone/>
              <a:tabLst/>
              <a:defRPr/>
            </a:pPr>
            <a:r>
              <a:rPr lang="fr-FR" sz="900" b="1" dirty="0">
                <a:solidFill>
                  <a:srgbClr val="004AAD"/>
                </a:solidFill>
                <a:latin typeface="Cocomat pro"/>
                <a:ea typeface="Montserrat"/>
                <a:cs typeface="Montserrat"/>
                <a:sym typeface="Montserrat"/>
              </a:rPr>
              <a:t>6</a:t>
            </a:r>
            <a:r>
              <a:rPr kumimoji="0" lang="fr-FR" sz="900" b="1" i="0" u="none" strike="noStrike" kern="0" cap="none" spc="0" normalizeH="0" baseline="0" noProof="0" dirty="0">
                <a:ln>
                  <a:noFill/>
                </a:ln>
                <a:solidFill>
                  <a:srgbClr val="004AAD"/>
                </a:solidFill>
                <a:effectLst/>
                <a:uLnTx/>
                <a:uFillTx/>
                <a:latin typeface="Cocomat pro"/>
                <a:ea typeface="Montserrat"/>
                <a:cs typeface="Montserrat"/>
                <a:sym typeface="Montserrat"/>
              </a:rPr>
              <a:t>,000</a:t>
            </a:r>
            <a:endParaRPr kumimoji="0" sz="1100" b="0" i="0" u="none" strike="noStrike" kern="0" cap="none" spc="0" normalizeH="0" baseline="0" noProof="0" dirty="0">
              <a:ln>
                <a:noFill/>
              </a:ln>
              <a:solidFill>
                <a:srgbClr val="004AAD"/>
              </a:solidFill>
              <a:effectLst/>
              <a:uLnTx/>
              <a:uFillTx/>
              <a:latin typeface="Cocomat pro"/>
            </a:endParaRPr>
          </a:p>
        </p:txBody>
      </p:sp>
      <p:sp>
        <p:nvSpPr>
          <p:cNvPr id="627" name="Google Shape;317;p9">
            <a:extLst>
              <a:ext uri="{FF2B5EF4-FFF2-40B4-BE49-F238E27FC236}">
                <a16:creationId xmlns:a16="http://schemas.microsoft.com/office/drawing/2014/main" id="{E71142C3-0E5A-97C8-78EE-8E1594AA02DF}"/>
              </a:ext>
            </a:extLst>
          </p:cNvPr>
          <p:cNvSpPr txBox="1"/>
          <p:nvPr/>
        </p:nvSpPr>
        <p:spPr>
          <a:xfrm>
            <a:off x="7792616" y="1221297"/>
            <a:ext cx="590400" cy="162300"/>
          </a:xfrm>
          <a:prstGeom prst="rect">
            <a:avLst/>
          </a:prstGeom>
          <a:solidFill>
            <a:srgbClr val="FEFFFE"/>
          </a:solidFill>
          <a:ln>
            <a:noFill/>
          </a:ln>
        </p:spPr>
        <p:txBody>
          <a:bodyPr spcFirstLastPara="1" wrap="square" lIns="0" tIns="0" rIns="0" bIns="0" anchor="ctr" anchorCtr="0">
            <a:normAutofit fontScale="85000" lnSpcReduction="20000"/>
          </a:bodyPr>
          <a:lstStyle/>
          <a:p>
            <a:pPr marL="0" marR="0" lvl="0" indent="0" algn="ctr" defTabSz="914400" eaLnBrk="1" fontAlgn="auto" latinLnBrk="0" hangingPunct="1">
              <a:lnSpc>
                <a:spcPct val="100000"/>
              </a:lnSpc>
              <a:spcBef>
                <a:spcPts val="500"/>
              </a:spcBef>
              <a:spcAft>
                <a:spcPts val="0"/>
              </a:spcAft>
              <a:buClr>
                <a:srgbClr val="3B2182"/>
              </a:buClr>
              <a:buSzPct val="204204"/>
              <a:buFont typeface="Montserrat"/>
              <a:buNone/>
              <a:tabLst/>
              <a:defRPr/>
            </a:pPr>
            <a:r>
              <a:rPr kumimoji="0" lang="fr-FR" sz="900" b="1" i="0" u="none" strike="noStrike" kern="0" cap="none" spc="0" normalizeH="0" baseline="0" noProof="0" dirty="0">
                <a:ln>
                  <a:noFill/>
                </a:ln>
                <a:solidFill>
                  <a:srgbClr val="004AAD"/>
                </a:solidFill>
                <a:effectLst/>
                <a:uLnTx/>
                <a:uFillTx/>
                <a:latin typeface="Cocomat pro"/>
                <a:ea typeface="Montserrat"/>
                <a:cs typeface="Montserrat"/>
                <a:sym typeface="Montserrat"/>
              </a:rPr>
              <a:t>9,000</a:t>
            </a:r>
            <a:endParaRPr kumimoji="0" sz="1100" b="0" i="0" u="none" strike="noStrike" kern="0" cap="none" spc="0" normalizeH="0" baseline="0" noProof="0" dirty="0">
              <a:ln>
                <a:noFill/>
              </a:ln>
              <a:solidFill>
                <a:srgbClr val="004AAD"/>
              </a:solidFill>
              <a:effectLst/>
              <a:uLnTx/>
              <a:uFillTx/>
              <a:latin typeface="Cocomat pro"/>
            </a:endParaRPr>
          </a:p>
        </p:txBody>
      </p:sp>
      <p:sp>
        <p:nvSpPr>
          <p:cNvPr id="628" name="Google Shape;316;p9">
            <a:extLst>
              <a:ext uri="{FF2B5EF4-FFF2-40B4-BE49-F238E27FC236}">
                <a16:creationId xmlns:a16="http://schemas.microsoft.com/office/drawing/2014/main" id="{97F37902-3E09-4369-D643-DBC3F5CFF536}"/>
              </a:ext>
            </a:extLst>
          </p:cNvPr>
          <p:cNvSpPr/>
          <p:nvPr/>
        </p:nvSpPr>
        <p:spPr>
          <a:xfrm>
            <a:off x="6218342" y="1447456"/>
            <a:ext cx="196800" cy="162300"/>
          </a:xfrm>
          <a:prstGeom prst="star5">
            <a:avLst>
              <a:gd name="adj" fmla="val 19098"/>
              <a:gd name="hf" fmla="val 105146"/>
              <a:gd name="vf" fmla="val 110557"/>
            </a:avLst>
          </a:prstGeom>
          <a:solidFill>
            <a:srgbClr val="478473"/>
          </a:solidFill>
          <a:ln w="9525" cap="flat" cmpd="sng">
            <a:solidFill>
              <a:srgbClr val="FFC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Cocomat pro"/>
              <a:ea typeface="Montserrat"/>
              <a:cs typeface="Montserrat"/>
              <a:sym typeface="Montserrat"/>
            </a:endParaRPr>
          </a:p>
        </p:txBody>
      </p:sp>
      <p:sp>
        <p:nvSpPr>
          <p:cNvPr id="629" name="Google Shape;316;p9">
            <a:extLst>
              <a:ext uri="{FF2B5EF4-FFF2-40B4-BE49-F238E27FC236}">
                <a16:creationId xmlns:a16="http://schemas.microsoft.com/office/drawing/2014/main" id="{98153E74-7C4D-1175-72A6-135B9A11B594}"/>
              </a:ext>
            </a:extLst>
          </p:cNvPr>
          <p:cNvSpPr/>
          <p:nvPr/>
        </p:nvSpPr>
        <p:spPr>
          <a:xfrm>
            <a:off x="7989416" y="1445572"/>
            <a:ext cx="196800" cy="162300"/>
          </a:xfrm>
          <a:prstGeom prst="star5">
            <a:avLst>
              <a:gd name="adj" fmla="val 19098"/>
              <a:gd name="hf" fmla="val 105146"/>
              <a:gd name="vf" fmla="val 110557"/>
            </a:avLst>
          </a:prstGeom>
          <a:solidFill>
            <a:srgbClr val="478473"/>
          </a:solidFill>
          <a:ln w="9525" cap="flat" cmpd="sng">
            <a:solidFill>
              <a:srgbClr val="FFC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Cocomat pro"/>
              <a:ea typeface="Montserrat"/>
              <a:cs typeface="Montserrat"/>
              <a:sym typeface="Montserrat"/>
            </a:endParaRPr>
          </a:p>
        </p:txBody>
      </p:sp>
      <p:sp>
        <p:nvSpPr>
          <p:cNvPr id="630" name="Google Shape;317;p9">
            <a:extLst>
              <a:ext uri="{FF2B5EF4-FFF2-40B4-BE49-F238E27FC236}">
                <a16:creationId xmlns:a16="http://schemas.microsoft.com/office/drawing/2014/main" id="{AB9F8A3E-6021-C9BF-5FCE-E664418A967A}"/>
              </a:ext>
            </a:extLst>
          </p:cNvPr>
          <p:cNvSpPr txBox="1"/>
          <p:nvPr/>
        </p:nvSpPr>
        <p:spPr>
          <a:xfrm>
            <a:off x="2476700" y="1686069"/>
            <a:ext cx="590400" cy="162300"/>
          </a:xfrm>
          <a:prstGeom prst="rect">
            <a:avLst/>
          </a:prstGeom>
          <a:solidFill>
            <a:srgbClr val="FEFFFE"/>
          </a:solidFill>
          <a:ln>
            <a:noFill/>
          </a:ln>
        </p:spPr>
        <p:txBody>
          <a:bodyPr spcFirstLastPara="1" wrap="square" lIns="0" tIns="0" rIns="0" bIns="0" anchor="ctr" anchorCtr="0">
            <a:normAutofit fontScale="85000" lnSpcReduction="20000"/>
          </a:bodyPr>
          <a:lstStyle/>
          <a:p>
            <a:pPr marL="0" marR="0" lvl="0" indent="0" algn="ctr" defTabSz="914400" eaLnBrk="1" fontAlgn="auto" latinLnBrk="0" hangingPunct="1">
              <a:lnSpc>
                <a:spcPct val="100000"/>
              </a:lnSpc>
              <a:spcBef>
                <a:spcPts val="500"/>
              </a:spcBef>
              <a:spcAft>
                <a:spcPts val="0"/>
              </a:spcAft>
              <a:buClr>
                <a:srgbClr val="3B2182"/>
              </a:buClr>
              <a:buSzPct val="204204"/>
              <a:buFont typeface="Montserrat"/>
              <a:buNone/>
              <a:tabLst/>
              <a:defRPr/>
            </a:pPr>
            <a:r>
              <a:rPr kumimoji="0" lang="fr-FR" sz="900" b="1" i="0" u="none" strike="noStrike" kern="0" cap="none" spc="0" normalizeH="0" baseline="0" noProof="0" dirty="0">
                <a:ln>
                  <a:noFill/>
                </a:ln>
                <a:solidFill>
                  <a:srgbClr val="004AAD"/>
                </a:solidFill>
                <a:effectLst/>
                <a:uLnTx/>
                <a:uFillTx/>
                <a:latin typeface="Cocomat pro"/>
                <a:ea typeface="Montserrat"/>
                <a:cs typeface="Montserrat"/>
                <a:sym typeface="Montserrat"/>
              </a:rPr>
              <a:t>12</a:t>
            </a:r>
            <a:endParaRPr kumimoji="0" sz="1100" b="0" i="0" u="none" strike="noStrike" kern="0" cap="none" spc="0" normalizeH="0" baseline="0" noProof="0" dirty="0">
              <a:ln>
                <a:noFill/>
              </a:ln>
              <a:solidFill>
                <a:srgbClr val="004AAD"/>
              </a:solidFill>
              <a:effectLst/>
              <a:uLnTx/>
              <a:uFillTx/>
              <a:latin typeface="Cocomat pro"/>
            </a:endParaRPr>
          </a:p>
        </p:txBody>
      </p:sp>
      <p:sp>
        <p:nvSpPr>
          <p:cNvPr id="631" name="Google Shape;316;p9">
            <a:extLst>
              <a:ext uri="{FF2B5EF4-FFF2-40B4-BE49-F238E27FC236}">
                <a16:creationId xmlns:a16="http://schemas.microsoft.com/office/drawing/2014/main" id="{BDA7C540-4739-531F-BB3D-D464F1C0FCA8}"/>
              </a:ext>
            </a:extLst>
          </p:cNvPr>
          <p:cNvSpPr/>
          <p:nvPr/>
        </p:nvSpPr>
        <p:spPr>
          <a:xfrm>
            <a:off x="2687098" y="1872893"/>
            <a:ext cx="196800" cy="162300"/>
          </a:xfrm>
          <a:prstGeom prst="star5">
            <a:avLst>
              <a:gd name="adj" fmla="val 19098"/>
              <a:gd name="hf" fmla="val 105146"/>
              <a:gd name="vf" fmla="val 110557"/>
            </a:avLst>
          </a:prstGeom>
          <a:solidFill>
            <a:srgbClr val="004AAD"/>
          </a:solidFill>
          <a:ln w="9525" cap="flat" cmpd="sng">
            <a:solidFill>
              <a:srgbClr val="FFC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Cocomat pro"/>
              <a:ea typeface="Montserrat"/>
              <a:cs typeface="Montserrat"/>
              <a:sym typeface="Montserrat"/>
            </a:endParaRPr>
          </a:p>
        </p:txBody>
      </p:sp>
      <p:sp>
        <p:nvSpPr>
          <p:cNvPr id="632" name="Google Shape;302;p9">
            <a:extLst>
              <a:ext uri="{FF2B5EF4-FFF2-40B4-BE49-F238E27FC236}">
                <a16:creationId xmlns:a16="http://schemas.microsoft.com/office/drawing/2014/main" id="{62F5E792-67F2-3247-16F1-7B5C10A5804F}"/>
              </a:ext>
            </a:extLst>
          </p:cNvPr>
          <p:cNvSpPr/>
          <p:nvPr/>
        </p:nvSpPr>
        <p:spPr>
          <a:xfrm>
            <a:off x="1410695" y="2462100"/>
            <a:ext cx="7127446" cy="219300"/>
          </a:xfrm>
          <a:prstGeom prst="homePlate">
            <a:avLst>
              <a:gd name="adj" fmla="val 50000"/>
            </a:avLst>
          </a:prstGeom>
          <a:solidFill>
            <a:srgbClr val="478473"/>
          </a:solidFill>
          <a:ln w="9525" cap="flat" cmpd="sng">
            <a:solidFill>
              <a:srgbClr val="8C9EB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Pts val="900"/>
              <a:buFontTx/>
              <a:buNone/>
              <a:tabLst/>
              <a:defRPr/>
            </a:pPr>
            <a:r>
              <a:rPr kumimoji="0" lang="fr-FR" sz="900" b="1" i="0" u="none" strike="noStrike" kern="0" cap="none" spc="0" normalizeH="0" baseline="0" noProof="0" dirty="0" err="1">
                <a:ln>
                  <a:noFill/>
                </a:ln>
                <a:solidFill>
                  <a:srgbClr val="FEFFFE"/>
                </a:solidFill>
                <a:effectLst/>
                <a:uLnTx/>
                <a:uFillTx/>
                <a:latin typeface="Cocomat pro"/>
                <a:ea typeface="Montserrat"/>
                <a:cs typeface="Montserrat"/>
                <a:sym typeface="Montserrat"/>
              </a:rPr>
              <a:t>Develop</a:t>
            </a:r>
            <a:r>
              <a:rPr kumimoji="0" lang="fr-FR" sz="900" b="1" i="0" u="none" strike="noStrike" kern="0" cap="none" spc="0" normalizeH="0" baseline="0" noProof="0" dirty="0">
                <a:ln>
                  <a:noFill/>
                </a:ln>
                <a:solidFill>
                  <a:srgbClr val="FEFFFE"/>
                </a:solidFill>
                <a:effectLst/>
                <a:uLnTx/>
                <a:uFillTx/>
                <a:latin typeface="Cocomat pro"/>
                <a:ea typeface="Montserrat"/>
                <a:cs typeface="Montserrat"/>
                <a:sym typeface="Montserrat"/>
              </a:rPr>
              <a:t> </a:t>
            </a:r>
            <a:r>
              <a:rPr kumimoji="0" lang="fr-FR" sz="900" b="1" i="0" u="none" strike="noStrike" kern="0" cap="none" spc="0" normalizeH="0" baseline="0" noProof="0" dirty="0" err="1">
                <a:ln>
                  <a:noFill/>
                </a:ln>
                <a:solidFill>
                  <a:srgbClr val="FEFFFE"/>
                </a:solidFill>
                <a:effectLst/>
                <a:uLnTx/>
                <a:uFillTx/>
                <a:latin typeface="Cocomat pro"/>
                <a:ea typeface="Montserrat"/>
                <a:cs typeface="Montserrat"/>
                <a:sym typeface="Montserrat"/>
              </a:rPr>
              <a:t>targeted</a:t>
            </a:r>
            <a:r>
              <a:rPr kumimoji="0" lang="fr-FR" sz="900" b="1" i="0" u="none" strike="noStrike" kern="0" cap="none" spc="0" normalizeH="0" baseline="0" noProof="0" dirty="0">
                <a:ln>
                  <a:noFill/>
                </a:ln>
                <a:solidFill>
                  <a:srgbClr val="FEFFFE"/>
                </a:solidFill>
                <a:effectLst/>
                <a:uLnTx/>
                <a:uFillTx/>
                <a:latin typeface="Cocomat pro"/>
                <a:ea typeface="Montserrat"/>
                <a:cs typeface="Montserrat"/>
                <a:sym typeface="Montserrat"/>
              </a:rPr>
              <a:t> </a:t>
            </a:r>
            <a:r>
              <a:rPr kumimoji="0" lang="fr-FR" sz="900" b="1" i="0" u="none" strike="noStrike" kern="0" cap="none" spc="0" normalizeH="0" baseline="0" noProof="0" dirty="0" err="1">
                <a:ln>
                  <a:noFill/>
                </a:ln>
                <a:solidFill>
                  <a:srgbClr val="FEFFFE"/>
                </a:solidFill>
                <a:effectLst/>
                <a:uLnTx/>
                <a:uFillTx/>
                <a:latin typeface="Cocomat pro"/>
                <a:ea typeface="Montserrat"/>
                <a:cs typeface="Montserrat"/>
                <a:sym typeface="Montserrat"/>
              </a:rPr>
              <a:t>campaigns</a:t>
            </a:r>
            <a:endParaRPr kumimoji="0" sz="900" b="1" i="0" u="none" strike="noStrike" kern="0" cap="none" spc="0" normalizeH="0" baseline="0" noProof="0" dirty="0">
              <a:ln>
                <a:noFill/>
              </a:ln>
              <a:solidFill>
                <a:srgbClr val="FEFFFE"/>
              </a:solidFill>
              <a:effectLst/>
              <a:uLnTx/>
              <a:uFillTx/>
              <a:latin typeface="Cocomat pro"/>
              <a:ea typeface="Montserrat"/>
              <a:cs typeface="Montserrat"/>
              <a:sym typeface="Montserrat"/>
            </a:endParaRPr>
          </a:p>
        </p:txBody>
      </p:sp>
      <p:sp>
        <p:nvSpPr>
          <p:cNvPr id="633" name="Google Shape;302;p9">
            <a:extLst>
              <a:ext uri="{FF2B5EF4-FFF2-40B4-BE49-F238E27FC236}">
                <a16:creationId xmlns:a16="http://schemas.microsoft.com/office/drawing/2014/main" id="{255E142F-3D7E-B0DD-4E81-6EBC36B11349}"/>
              </a:ext>
            </a:extLst>
          </p:cNvPr>
          <p:cNvSpPr/>
          <p:nvPr/>
        </p:nvSpPr>
        <p:spPr>
          <a:xfrm>
            <a:off x="4954624" y="2771732"/>
            <a:ext cx="3583517" cy="219300"/>
          </a:xfrm>
          <a:prstGeom prst="homePlate">
            <a:avLst>
              <a:gd name="adj" fmla="val 50000"/>
            </a:avLst>
          </a:prstGeom>
          <a:solidFill>
            <a:srgbClr val="478473"/>
          </a:solidFill>
          <a:ln w="9525" cap="flat" cmpd="sng">
            <a:solidFill>
              <a:srgbClr val="8C9EB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Pts val="900"/>
              <a:buFontTx/>
              <a:buNone/>
              <a:tabLst/>
              <a:defRPr/>
            </a:pPr>
            <a:r>
              <a:rPr kumimoji="0" lang="fr-FR" sz="900" b="1" i="0" u="none" strike="noStrike" kern="0" cap="none" spc="0" normalizeH="0" baseline="0" noProof="0" dirty="0">
                <a:ln>
                  <a:noFill/>
                </a:ln>
                <a:solidFill>
                  <a:srgbClr val="FEFFFE"/>
                </a:solidFill>
                <a:effectLst/>
                <a:uLnTx/>
                <a:uFillTx/>
                <a:latin typeface="Cocomat pro"/>
                <a:ea typeface="Montserrat"/>
                <a:cs typeface="Montserrat"/>
                <a:sym typeface="Montserrat"/>
              </a:rPr>
              <a:t>Automate &amp; </a:t>
            </a:r>
            <a:r>
              <a:rPr kumimoji="0" lang="fr-FR" sz="900" b="1" i="0" u="none" strike="noStrike" kern="0" cap="none" spc="0" normalizeH="0" baseline="0" noProof="0" dirty="0" err="1">
                <a:ln>
                  <a:noFill/>
                </a:ln>
                <a:solidFill>
                  <a:srgbClr val="FEFFFE"/>
                </a:solidFill>
                <a:effectLst/>
                <a:uLnTx/>
                <a:uFillTx/>
                <a:latin typeface="Cocomat pro"/>
                <a:ea typeface="Montserrat"/>
                <a:cs typeface="Montserrat"/>
                <a:sym typeface="Montserrat"/>
              </a:rPr>
              <a:t>scale</a:t>
            </a:r>
            <a:r>
              <a:rPr kumimoji="0" lang="fr-FR" sz="900" b="1" i="0" u="none" strike="noStrike" kern="0" cap="none" spc="0" normalizeH="0" baseline="0" noProof="0" dirty="0">
                <a:ln>
                  <a:noFill/>
                </a:ln>
                <a:solidFill>
                  <a:srgbClr val="FEFFFE"/>
                </a:solidFill>
                <a:effectLst/>
                <a:uLnTx/>
                <a:uFillTx/>
                <a:latin typeface="Cocomat pro"/>
                <a:ea typeface="Montserrat"/>
                <a:cs typeface="Montserrat"/>
                <a:sym typeface="Montserrat"/>
              </a:rPr>
              <a:t> </a:t>
            </a:r>
            <a:r>
              <a:rPr kumimoji="0" lang="fr-FR" sz="900" b="1" i="0" u="none" strike="noStrike" kern="0" cap="none" spc="0" normalizeH="0" baseline="0" noProof="0" dirty="0" err="1">
                <a:ln>
                  <a:noFill/>
                </a:ln>
                <a:solidFill>
                  <a:srgbClr val="FEFFFE"/>
                </a:solidFill>
                <a:effectLst/>
                <a:uLnTx/>
                <a:uFillTx/>
                <a:latin typeface="Cocomat pro"/>
                <a:ea typeface="Montserrat"/>
                <a:cs typeface="Montserrat"/>
                <a:sym typeface="Montserrat"/>
              </a:rPr>
              <a:t>sourcing</a:t>
            </a:r>
            <a:r>
              <a:rPr lang="fr-FR" sz="900" b="1" dirty="0">
                <a:solidFill>
                  <a:srgbClr val="FEFFFE"/>
                </a:solidFill>
                <a:latin typeface="Cocomat pro"/>
                <a:ea typeface="Montserrat"/>
                <a:cs typeface="Montserrat"/>
                <a:sym typeface="Montserrat"/>
              </a:rPr>
              <a:t>, screening &amp; </a:t>
            </a:r>
            <a:r>
              <a:rPr lang="fr-FR" sz="900" b="1" dirty="0" err="1">
                <a:solidFill>
                  <a:srgbClr val="FEFFFE"/>
                </a:solidFill>
                <a:latin typeface="Cocomat pro"/>
                <a:ea typeface="Montserrat"/>
                <a:cs typeface="Montserrat"/>
                <a:sym typeface="Montserrat"/>
              </a:rPr>
              <a:t>selection</a:t>
            </a:r>
            <a:r>
              <a:rPr lang="fr-FR" sz="900" b="1" dirty="0">
                <a:solidFill>
                  <a:srgbClr val="FEFFFE"/>
                </a:solidFill>
                <a:latin typeface="Cocomat pro"/>
                <a:ea typeface="Montserrat"/>
                <a:cs typeface="Montserrat"/>
                <a:sym typeface="Montserrat"/>
              </a:rPr>
              <a:t> – </a:t>
            </a:r>
            <a:r>
              <a:rPr lang="fr-FR" sz="900" b="1" dirty="0" err="1">
                <a:solidFill>
                  <a:srgbClr val="FEFFFE"/>
                </a:solidFill>
                <a:latin typeface="Cocomat pro"/>
                <a:ea typeface="Montserrat"/>
                <a:cs typeface="Montserrat"/>
                <a:sym typeface="Montserrat"/>
              </a:rPr>
              <a:t>iteration</a:t>
            </a:r>
            <a:r>
              <a:rPr lang="fr-FR" sz="900" b="1" dirty="0">
                <a:solidFill>
                  <a:srgbClr val="FEFFFE"/>
                </a:solidFill>
                <a:latin typeface="Cocomat pro"/>
                <a:ea typeface="Montserrat"/>
                <a:cs typeface="Montserrat"/>
                <a:sym typeface="Montserrat"/>
              </a:rPr>
              <a:t> #2</a:t>
            </a:r>
            <a:endParaRPr kumimoji="0" sz="900" b="1" i="0" u="none" strike="noStrike" kern="0" cap="none" spc="0" normalizeH="0" baseline="0" noProof="0" dirty="0">
              <a:ln>
                <a:noFill/>
              </a:ln>
              <a:solidFill>
                <a:srgbClr val="FEFFFE"/>
              </a:solidFill>
              <a:effectLst/>
              <a:uLnTx/>
              <a:uFillTx/>
              <a:latin typeface="Cocomat pro"/>
              <a:ea typeface="Montserrat"/>
              <a:cs typeface="Montserrat"/>
              <a:sym typeface="Montserrat"/>
            </a:endParaRPr>
          </a:p>
        </p:txBody>
      </p:sp>
      <p:sp>
        <p:nvSpPr>
          <p:cNvPr id="634" name="Google Shape;302;p9">
            <a:extLst>
              <a:ext uri="{FF2B5EF4-FFF2-40B4-BE49-F238E27FC236}">
                <a16:creationId xmlns:a16="http://schemas.microsoft.com/office/drawing/2014/main" id="{22614835-C185-F0B6-EDA7-DACDD90428C0}"/>
              </a:ext>
            </a:extLst>
          </p:cNvPr>
          <p:cNvSpPr/>
          <p:nvPr/>
        </p:nvSpPr>
        <p:spPr>
          <a:xfrm>
            <a:off x="2084370" y="2169256"/>
            <a:ext cx="1994939" cy="219300"/>
          </a:xfrm>
          <a:prstGeom prst="homePlate">
            <a:avLst>
              <a:gd name="adj" fmla="val 50000"/>
            </a:avLst>
          </a:prstGeom>
          <a:solidFill>
            <a:srgbClr val="478473"/>
          </a:solidFill>
          <a:ln w="9525" cap="flat" cmpd="sng">
            <a:solidFill>
              <a:srgbClr val="8C9EB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Pts val="900"/>
              <a:buFontTx/>
              <a:buNone/>
              <a:tabLst/>
              <a:defRPr/>
            </a:pPr>
            <a:r>
              <a:rPr lang="fr-FR" sz="900" b="1" dirty="0">
                <a:solidFill>
                  <a:srgbClr val="FEFFFE"/>
                </a:solidFill>
                <a:latin typeface="Cocomat pro"/>
                <a:ea typeface="Montserrat"/>
                <a:cs typeface="Montserrat"/>
                <a:sym typeface="Montserrat"/>
              </a:rPr>
              <a:t>Digital platform</a:t>
            </a:r>
            <a:endParaRPr kumimoji="0" sz="900" b="1" i="0" u="none" strike="noStrike" kern="0" cap="none" spc="0" normalizeH="0" baseline="0" noProof="0" dirty="0">
              <a:ln>
                <a:noFill/>
              </a:ln>
              <a:solidFill>
                <a:srgbClr val="FEFFFE"/>
              </a:solidFill>
              <a:effectLst/>
              <a:uLnTx/>
              <a:uFillTx/>
              <a:latin typeface="Cocomat pro"/>
              <a:ea typeface="Montserrat"/>
              <a:cs typeface="Montserrat"/>
              <a:sym typeface="Montserrat"/>
            </a:endParaRPr>
          </a:p>
        </p:txBody>
      </p:sp>
      <p:sp>
        <p:nvSpPr>
          <p:cNvPr id="635" name="Google Shape;793;p69">
            <a:extLst>
              <a:ext uri="{FF2B5EF4-FFF2-40B4-BE49-F238E27FC236}">
                <a16:creationId xmlns:a16="http://schemas.microsoft.com/office/drawing/2014/main" id="{F90293AA-51E9-34E1-2B7F-A7F024F90BC9}"/>
              </a:ext>
            </a:extLst>
          </p:cNvPr>
          <p:cNvSpPr/>
          <p:nvPr/>
        </p:nvSpPr>
        <p:spPr>
          <a:xfrm>
            <a:off x="8480991" y="1772035"/>
            <a:ext cx="111967" cy="1233041"/>
          </a:xfrm>
          <a:prstGeom prst="rightBracket">
            <a:avLst>
              <a:gd name="adj" fmla="val 8333"/>
            </a:avLst>
          </a:prstGeom>
          <a:noFill/>
          <a:ln w="19050"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dk1"/>
              </a:solidFill>
              <a:latin typeface="Arial"/>
              <a:ea typeface="Arial"/>
              <a:cs typeface="Arial"/>
              <a:sym typeface="Arial"/>
            </a:endParaRPr>
          </a:p>
        </p:txBody>
      </p:sp>
      <p:sp>
        <p:nvSpPr>
          <p:cNvPr id="636" name="Google Shape;519;g35f5681e131_0_26">
            <a:extLst>
              <a:ext uri="{FF2B5EF4-FFF2-40B4-BE49-F238E27FC236}">
                <a16:creationId xmlns:a16="http://schemas.microsoft.com/office/drawing/2014/main" id="{DC52EF39-FE87-CCA3-D2C1-9C45EA8B41C9}"/>
              </a:ext>
            </a:extLst>
          </p:cNvPr>
          <p:cNvSpPr txBox="1"/>
          <p:nvPr/>
        </p:nvSpPr>
        <p:spPr>
          <a:xfrm rot="5400000">
            <a:off x="8352117" y="2304640"/>
            <a:ext cx="869532" cy="111967"/>
          </a:xfrm>
          <a:prstGeom prst="rect">
            <a:avLst/>
          </a:prstGeom>
          <a:noFill/>
          <a:ln>
            <a:noFill/>
          </a:ln>
        </p:spPr>
        <p:txBody>
          <a:bodyPr spcFirstLastPara="1" wrap="square" lIns="68550" tIns="34275" rIns="68550" bIns="34275" anchor="ctr" anchorCtr="0">
            <a:noAutofit/>
          </a:bodyPr>
          <a:lstStyle/>
          <a:p>
            <a:pPr marL="0" marR="0" lvl="0" indent="0" algn="ctr" rtl="0">
              <a:lnSpc>
                <a:spcPct val="90000"/>
              </a:lnSpc>
              <a:spcBef>
                <a:spcPts val="0"/>
              </a:spcBef>
              <a:spcAft>
                <a:spcPts val="0"/>
              </a:spcAft>
              <a:buClr>
                <a:schemeClr val="dk1"/>
              </a:buClr>
              <a:buSzPts val="4400"/>
              <a:buFont typeface="Play"/>
              <a:buNone/>
            </a:pPr>
            <a:r>
              <a:rPr lang="fr-FR" sz="1100" b="1" i="1" u="none" strike="noStrike" cap="none" dirty="0" err="1">
                <a:solidFill>
                  <a:srgbClr val="7F7F7F"/>
                </a:solidFill>
                <a:latin typeface="Cocomat pro"/>
                <a:sym typeface="Arial"/>
              </a:rPr>
              <a:t>Acceleration</a:t>
            </a:r>
            <a:endParaRPr sz="1100" b="0" i="1" u="none" strike="noStrike" cap="none" dirty="0">
              <a:solidFill>
                <a:srgbClr val="7F7F7F"/>
              </a:solidFill>
              <a:latin typeface="Cocomat pro"/>
              <a:sym typeface="Arial"/>
            </a:endParaRPr>
          </a:p>
        </p:txBody>
      </p:sp>
      <p:sp>
        <p:nvSpPr>
          <p:cNvPr id="639" name="Google Shape;310;p9">
            <a:extLst>
              <a:ext uri="{FF2B5EF4-FFF2-40B4-BE49-F238E27FC236}">
                <a16:creationId xmlns:a16="http://schemas.microsoft.com/office/drawing/2014/main" id="{FDCFD11E-C308-9DB7-7DA1-A0C39DD35B0E}"/>
              </a:ext>
            </a:extLst>
          </p:cNvPr>
          <p:cNvSpPr/>
          <p:nvPr/>
        </p:nvSpPr>
        <p:spPr>
          <a:xfrm>
            <a:off x="2084369" y="3098437"/>
            <a:ext cx="1222853" cy="245400"/>
          </a:xfrm>
          <a:prstGeom prst="homePlate">
            <a:avLst>
              <a:gd name="adj" fmla="val 50000"/>
            </a:avLst>
          </a:prstGeom>
          <a:solidFill>
            <a:srgbClr val="D9E5F8"/>
          </a:solidFill>
          <a:ln w="9525" cap="flat" cmpd="sng">
            <a:solidFill>
              <a:srgbClr val="004AAD"/>
            </a:solidFill>
            <a:prstDash val="dash"/>
            <a:round/>
            <a:headEnd type="none" w="sm" len="sm"/>
            <a:tailEnd type="none" w="sm" len="sm"/>
          </a:ln>
        </p:spPr>
        <p:txBody>
          <a:bodyPr spcFirstLastPara="1" wrap="square" lIns="91425" tIns="45700" rIns="91425" bIns="45700" anchor="ctr" anchorCtr="0">
            <a:noAutofit/>
          </a:bodyPr>
          <a:lstStyle/>
          <a:p>
            <a:pPr algn="ctr">
              <a:buSzPts val="1400"/>
            </a:pPr>
            <a:r>
              <a:rPr lang="fr-FR" sz="900" b="1" dirty="0">
                <a:solidFill>
                  <a:srgbClr val="004AAD"/>
                </a:solidFill>
                <a:latin typeface="Cocomat pro"/>
                <a:sym typeface="Montserrat"/>
              </a:rPr>
              <a:t>Test Advisory model</a:t>
            </a:r>
            <a:endParaRPr sz="900" b="1" dirty="0">
              <a:solidFill>
                <a:srgbClr val="004AAD"/>
              </a:solidFill>
              <a:latin typeface="Cocomat pro"/>
              <a:sym typeface="Montserrat"/>
            </a:endParaRPr>
          </a:p>
        </p:txBody>
      </p:sp>
      <p:sp>
        <p:nvSpPr>
          <p:cNvPr id="640" name="Google Shape;310;p9">
            <a:extLst>
              <a:ext uri="{FF2B5EF4-FFF2-40B4-BE49-F238E27FC236}">
                <a16:creationId xmlns:a16="http://schemas.microsoft.com/office/drawing/2014/main" id="{03091560-D3CF-E478-5368-36480018647D}"/>
              </a:ext>
            </a:extLst>
          </p:cNvPr>
          <p:cNvSpPr/>
          <p:nvPr/>
        </p:nvSpPr>
        <p:spPr>
          <a:xfrm>
            <a:off x="2673500" y="3451241"/>
            <a:ext cx="5861376" cy="245400"/>
          </a:xfrm>
          <a:prstGeom prst="homePlate">
            <a:avLst>
              <a:gd name="adj" fmla="val 50000"/>
            </a:avLst>
          </a:prstGeom>
          <a:solidFill>
            <a:srgbClr val="D9E5F8"/>
          </a:solidFill>
          <a:ln w="9525" cap="flat" cmpd="sng">
            <a:solidFill>
              <a:srgbClr val="004AAD"/>
            </a:solidFill>
            <a:prstDash val="dash"/>
            <a:round/>
            <a:headEnd type="none" w="sm" len="sm"/>
            <a:tailEnd type="none" w="sm" len="sm"/>
          </a:ln>
        </p:spPr>
        <p:txBody>
          <a:bodyPr spcFirstLastPara="1" wrap="square" lIns="91425" tIns="45700" rIns="91425" bIns="45700" anchor="ctr" anchorCtr="0">
            <a:noAutofit/>
          </a:bodyPr>
          <a:lstStyle/>
          <a:p>
            <a:pPr algn="ctr">
              <a:buSzPts val="1400"/>
            </a:pPr>
            <a:r>
              <a:rPr lang="fr-FR" sz="900" b="1" dirty="0" err="1">
                <a:solidFill>
                  <a:srgbClr val="004AAD"/>
                </a:solidFill>
                <a:latin typeface="Cocomat pro"/>
                <a:sym typeface="Montserrat"/>
              </a:rPr>
              <a:t>Deploy</a:t>
            </a:r>
            <a:r>
              <a:rPr lang="fr-FR" sz="900" b="1" dirty="0">
                <a:solidFill>
                  <a:srgbClr val="004AAD"/>
                </a:solidFill>
                <a:latin typeface="Cocomat pro"/>
                <a:sym typeface="Montserrat"/>
              </a:rPr>
              <a:t> Operating Partner &amp; Advisory model</a:t>
            </a:r>
            <a:endParaRPr sz="900" b="1" dirty="0">
              <a:solidFill>
                <a:srgbClr val="004AAD"/>
              </a:solidFill>
              <a:latin typeface="Cocomat pro"/>
              <a:sym typeface="Montserrat"/>
            </a:endParaRPr>
          </a:p>
        </p:txBody>
      </p:sp>
      <p:sp>
        <p:nvSpPr>
          <p:cNvPr id="641" name="Google Shape;793;p69">
            <a:extLst>
              <a:ext uri="{FF2B5EF4-FFF2-40B4-BE49-F238E27FC236}">
                <a16:creationId xmlns:a16="http://schemas.microsoft.com/office/drawing/2014/main" id="{F5B8842D-E058-822A-50ED-1F5B813CB1B8}"/>
              </a:ext>
            </a:extLst>
          </p:cNvPr>
          <p:cNvSpPr/>
          <p:nvPr/>
        </p:nvSpPr>
        <p:spPr>
          <a:xfrm>
            <a:off x="8480991" y="3058668"/>
            <a:ext cx="111967" cy="636473"/>
          </a:xfrm>
          <a:prstGeom prst="rightBracket">
            <a:avLst>
              <a:gd name="adj" fmla="val 8333"/>
            </a:avLst>
          </a:prstGeom>
          <a:noFill/>
          <a:ln w="19050"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dk1"/>
              </a:solidFill>
              <a:latin typeface="Arial"/>
              <a:ea typeface="Arial"/>
              <a:cs typeface="Arial"/>
              <a:sym typeface="Arial"/>
            </a:endParaRPr>
          </a:p>
        </p:txBody>
      </p:sp>
      <p:sp>
        <p:nvSpPr>
          <p:cNvPr id="642" name="Google Shape;519;g35f5681e131_0_26">
            <a:extLst>
              <a:ext uri="{FF2B5EF4-FFF2-40B4-BE49-F238E27FC236}">
                <a16:creationId xmlns:a16="http://schemas.microsoft.com/office/drawing/2014/main" id="{0A011752-DA3F-6119-90A8-E826F0A656C3}"/>
              </a:ext>
            </a:extLst>
          </p:cNvPr>
          <p:cNvSpPr txBox="1"/>
          <p:nvPr/>
        </p:nvSpPr>
        <p:spPr>
          <a:xfrm rot="5400000">
            <a:off x="8342330" y="3320921"/>
            <a:ext cx="869532" cy="111967"/>
          </a:xfrm>
          <a:prstGeom prst="rect">
            <a:avLst/>
          </a:prstGeom>
          <a:noFill/>
          <a:ln>
            <a:noFill/>
          </a:ln>
        </p:spPr>
        <p:txBody>
          <a:bodyPr spcFirstLastPara="1" wrap="square" lIns="68550" tIns="34275" rIns="68550" bIns="34275" anchor="ctr" anchorCtr="0">
            <a:noAutofit/>
          </a:bodyPr>
          <a:lstStyle/>
          <a:p>
            <a:pPr marL="0" marR="0" lvl="0" indent="0" algn="ctr" rtl="0">
              <a:lnSpc>
                <a:spcPct val="90000"/>
              </a:lnSpc>
              <a:spcBef>
                <a:spcPts val="0"/>
              </a:spcBef>
              <a:spcAft>
                <a:spcPts val="0"/>
              </a:spcAft>
              <a:buClr>
                <a:schemeClr val="dk1"/>
              </a:buClr>
              <a:buSzPts val="4400"/>
              <a:buFont typeface="Play"/>
              <a:buNone/>
            </a:pPr>
            <a:r>
              <a:rPr lang="fr-FR" sz="1100" b="1" i="1" u="none" strike="noStrike" cap="none" dirty="0">
                <a:solidFill>
                  <a:srgbClr val="7F7F7F"/>
                </a:solidFill>
                <a:latin typeface="Cocomat pro"/>
                <a:sym typeface="Arial"/>
              </a:rPr>
              <a:t>Advisory</a:t>
            </a:r>
            <a:endParaRPr sz="1100" b="0" i="1" u="none" strike="noStrike" cap="none" dirty="0">
              <a:solidFill>
                <a:srgbClr val="7F7F7F"/>
              </a:solidFill>
              <a:latin typeface="Cocomat pro"/>
              <a:sym typeface="Arial"/>
            </a:endParaRPr>
          </a:p>
        </p:txBody>
      </p:sp>
      <p:sp>
        <p:nvSpPr>
          <p:cNvPr id="643" name="Google Shape;310;p9">
            <a:extLst>
              <a:ext uri="{FF2B5EF4-FFF2-40B4-BE49-F238E27FC236}">
                <a16:creationId xmlns:a16="http://schemas.microsoft.com/office/drawing/2014/main" id="{07E16402-6C27-C1B4-3CCA-42DCBCAFF30E}"/>
              </a:ext>
            </a:extLst>
          </p:cNvPr>
          <p:cNvSpPr/>
          <p:nvPr/>
        </p:nvSpPr>
        <p:spPr>
          <a:xfrm>
            <a:off x="2084369" y="3805785"/>
            <a:ext cx="1222853" cy="245400"/>
          </a:xfrm>
          <a:prstGeom prst="homePlate">
            <a:avLst>
              <a:gd name="adj" fmla="val 50000"/>
            </a:avLst>
          </a:prstGeom>
          <a:solidFill>
            <a:schemeClr val="accent6">
              <a:lumMod val="20000"/>
              <a:lumOff val="80000"/>
            </a:schemeClr>
          </a:solidFill>
          <a:ln w="9525" cap="flat" cmpd="sng">
            <a:solidFill>
              <a:srgbClr val="004AAD"/>
            </a:solidFill>
            <a:prstDash val="dash"/>
            <a:round/>
            <a:headEnd type="none" w="sm" len="sm"/>
            <a:tailEnd type="none" w="sm" len="sm"/>
          </a:ln>
        </p:spPr>
        <p:txBody>
          <a:bodyPr spcFirstLastPara="1" wrap="square" lIns="91425" tIns="45700" rIns="91425" bIns="45700" anchor="ctr" anchorCtr="0">
            <a:noAutofit/>
          </a:bodyPr>
          <a:lstStyle/>
          <a:p>
            <a:pPr algn="ctr">
              <a:buSzPts val="1400"/>
            </a:pPr>
            <a:r>
              <a:rPr lang="fr-FR" sz="900" b="1" dirty="0">
                <a:solidFill>
                  <a:srgbClr val="004AAD"/>
                </a:solidFill>
                <a:latin typeface="Cocomat pro"/>
                <a:sym typeface="Montserrat"/>
              </a:rPr>
              <a:t>Test training model</a:t>
            </a:r>
            <a:endParaRPr sz="900" b="1" dirty="0">
              <a:solidFill>
                <a:srgbClr val="004AAD"/>
              </a:solidFill>
              <a:latin typeface="Cocomat pro"/>
              <a:sym typeface="Montserrat"/>
            </a:endParaRPr>
          </a:p>
        </p:txBody>
      </p:sp>
      <p:sp>
        <p:nvSpPr>
          <p:cNvPr id="644" name="Google Shape;310;p9">
            <a:extLst>
              <a:ext uri="{FF2B5EF4-FFF2-40B4-BE49-F238E27FC236}">
                <a16:creationId xmlns:a16="http://schemas.microsoft.com/office/drawing/2014/main" id="{CA9CACBE-EB7F-BE84-149B-A3830BF9044F}"/>
              </a:ext>
            </a:extLst>
          </p:cNvPr>
          <p:cNvSpPr/>
          <p:nvPr/>
        </p:nvSpPr>
        <p:spPr>
          <a:xfrm>
            <a:off x="3376668" y="3804045"/>
            <a:ext cx="2419868" cy="245400"/>
          </a:xfrm>
          <a:prstGeom prst="homePlate">
            <a:avLst>
              <a:gd name="adj" fmla="val 50000"/>
            </a:avLst>
          </a:prstGeom>
          <a:solidFill>
            <a:schemeClr val="accent6">
              <a:lumMod val="20000"/>
              <a:lumOff val="80000"/>
            </a:schemeClr>
          </a:solidFill>
          <a:ln w="9525" cap="flat" cmpd="sng">
            <a:solidFill>
              <a:srgbClr val="004AAD"/>
            </a:solidFill>
            <a:prstDash val="dash"/>
            <a:round/>
            <a:headEnd type="none" w="sm" len="sm"/>
            <a:tailEnd type="none" w="sm" len="sm"/>
          </a:ln>
        </p:spPr>
        <p:txBody>
          <a:bodyPr spcFirstLastPara="1" wrap="square" lIns="91425" tIns="45700" rIns="91425" bIns="45700" anchor="ctr" anchorCtr="0">
            <a:noAutofit/>
          </a:bodyPr>
          <a:lstStyle/>
          <a:p>
            <a:pPr algn="ctr">
              <a:buSzPts val="1400"/>
            </a:pPr>
            <a:r>
              <a:rPr lang="fr-FR" sz="900" b="1" dirty="0" err="1">
                <a:solidFill>
                  <a:srgbClr val="004AAD"/>
                </a:solidFill>
                <a:latin typeface="Cocomat pro"/>
                <a:sym typeface="Montserrat"/>
              </a:rPr>
              <a:t>Build</a:t>
            </a:r>
            <a:r>
              <a:rPr lang="fr-FR" sz="900" b="1" dirty="0">
                <a:solidFill>
                  <a:srgbClr val="004AAD"/>
                </a:solidFill>
                <a:latin typeface="Cocomat pro"/>
                <a:sym typeface="Montserrat"/>
              </a:rPr>
              <a:t> training content</a:t>
            </a:r>
            <a:endParaRPr sz="900" b="1" dirty="0">
              <a:solidFill>
                <a:srgbClr val="004AAD"/>
              </a:solidFill>
              <a:latin typeface="Cocomat pro"/>
              <a:sym typeface="Montserrat"/>
            </a:endParaRPr>
          </a:p>
        </p:txBody>
      </p:sp>
      <p:sp>
        <p:nvSpPr>
          <p:cNvPr id="645" name="Google Shape;310;p9">
            <a:extLst>
              <a:ext uri="{FF2B5EF4-FFF2-40B4-BE49-F238E27FC236}">
                <a16:creationId xmlns:a16="http://schemas.microsoft.com/office/drawing/2014/main" id="{48E1CA89-FD83-1DD5-47A7-57F4110985D4}"/>
              </a:ext>
            </a:extLst>
          </p:cNvPr>
          <p:cNvSpPr/>
          <p:nvPr/>
        </p:nvSpPr>
        <p:spPr>
          <a:xfrm>
            <a:off x="6301244" y="3811671"/>
            <a:ext cx="2233632" cy="245400"/>
          </a:xfrm>
          <a:prstGeom prst="homePlate">
            <a:avLst>
              <a:gd name="adj" fmla="val 50000"/>
            </a:avLst>
          </a:prstGeom>
          <a:solidFill>
            <a:schemeClr val="accent6">
              <a:lumMod val="20000"/>
              <a:lumOff val="80000"/>
            </a:schemeClr>
          </a:solidFill>
          <a:ln w="9525" cap="flat" cmpd="sng">
            <a:solidFill>
              <a:srgbClr val="004AAD"/>
            </a:solidFill>
            <a:prstDash val="dash"/>
            <a:round/>
            <a:headEnd type="none" w="sm" len="sm"/>
            <a:tailEnd type="none" w="sm" len="sm"/>
          </a:ln>
        </p:spPr>
        <p:txBody>
          <a:bodyPr spcFirstLastPara="1" wrap="square" lIns="91425" tIns="45700" rIns="91425" bIns="45700" anchor="ctr" anchorCtr="0">
            <a:noAutofit/>
          </a:bodyPr>
          <a:lstStyle/>
          <a:p>
            <a:pPr algn="ctr">
              <a:buSzPts val="1400"/>
            </a:pPr>
            <a:r>
              <a:rPr lang="fr-FR" sz="900" b="1" dirty="0">
                <a:solidFill>
                  <a:srgbClr val="004AAD"/>
                </a:solidFill>
                <a:latin typeface="Cocomat pro"/>
                <a:sym typeface="Montserrat"/>
              </a:rPr>
              <a:t>Roll-out training</a:t>
            </a:r>
            <a:endParaRPr sz="900" b="1" dirty="0">
              <a:solidFill>
                <a:srgbClr val="004AAD"/>
              </a:solidFill>
              <a:latin typeface="Cocomat pro"/>
              <a:sym typeface="Montserrat"/>
            </a:endParaRPr>
          </a:p>
        </p:txBody>
      </p:sp>
      <p:sp>
        <p:nvSpPr>
          <p:cNvPr id="646" name="Google Shape;310;p9">
            <a:extLst>
              <a:ext uri="{FF2B5EF4-FFF2-40B4-BE49-F238E27FC236}">
                <a16:creationId xmlns:a16="http://schemas.microsoft.com/office/drawing/2014/main" id="{A655B934-FD7C-3F44-5216-ED6B91FDEDA4}"/>
              </a:ext>
            </a:extLst>
          </p:cNvPr>
          <p:cNvSpPr/>
          <p:nvPr/>
        </p:nvSpPr>
        <p:spPr>
          <a:xfrm>
            <a:off x="4079308" y="4134650"/>
            <a:ext cx="3312804" cy="245400"/>
          </a:xfrm>
          <a:prstGeom prst="homePlate">
            <a:avLst>
              <a:gd name="adj" fmla="val 50000"/>
            </a:avLst>
          </a:prstGeom>
          <a:solidFill>
            <a:schemeClr val="accent6">
              <a:lumMod val="20000"/>
              <a:lumOff val="80000"/>
            </a:schemeClr>
          </a:solidFill>
          <a:ln w="9525" cap="flat" cmpd="sng">
            <a:solidFill>
              <a:srgbClr val="004AAD"/>
            </a:solidFill>
            <a:prstDash val="dash"/>
            <a:round/>
            <a:headEnd type="none" w="sm" len="sm"/>
            <a:tailEnd type="none" w="sm" len="sm"/>
          </a:ln>
        </p:spPr>
        <p:txBody>
          <a:bodyPr spcFirstLastPara="1" wrap="square" lIns="91425" tIns="45700" rIns="91425" bIns="45700" anchor="ctr" anchorCtr="0">
            <a:noAutofit/>
          </a:bodyPr>
          <a:lstStyle/>
          <a:p>
            <a:pPr algn="ctr">
              <a:buSzPts val="1400"/>
            </a:pPr>
            <a:r>
              <a:rPr lang="fr-FR" sz="900" b="1" dirty="0">
                <a:solidFill>
                  <a:srgbClr val="004AAD"/>
                </a:solidFill>
                <a:latin typeface="Cocomat pro"/>
                <a:sym typeface="Montserrat"/>
              </a:rPr>
              <a:t>Training model go-to-</a:t>
            </a:r>
            <a:r>
              <a:rPr lang="fr-FR" sz="900" b="1" dirty="0" err="1">
                <a:solidFill>
                  <a:srgbClr val="004AAD"/>
                </a:solidFill>
                <a:latin typeface="Cocomat pro"/>
                <a:sym typeface="Montserrat"/>
              </a:rPr>
              <a:t>market</a:t>
            </a:r>
            <a:endParaRPr sz="900" b="1" dirty="0">
              <a:solidFill>
                <a:srgbClr val="004AAD"/>
              </a:solidFill>
              <a:latin typeface="Cocomat pro"/>
              <a:sym typeface="Montserrat"/>
            </a:endParaRPr>
          </a:p>
        </p:txBody>
      </p:sp>
      <p:sp>
        <p:nvSpPr>
          <p:cNvPr id="647" name="Google Shape;793;p69">
            <a:extLst>
              <a:ext uri="{FF2B5EF4-FFF2-40B4-BE49-F238E27FC236}">
                <a16:creationId xmlns:a16="http://schemas.microsoft.com/office/drawing/2014/main" id="{12A27300-C7B3-DEB2-0042-8368D5A137E1}"/>
              </a:ext>
            </a:extLst>
          </p:cNvPr>
          <p:cNvSpPr/>
          <p:nvPr/>
        </p:nvSpPr>
        <p:spPr>
          <a:xfrm>
            <a:off x="8478892" y="3769477"/>
            <a:ext cx="111967" cy="636473"/>
          </a:xfrm>
          <a:prstGeom prst="rightBracket">
            <a:avLst>
              <a:gd name="adj" fmla="val 8333"/>
            </a:avLst>
          </a:prstGeom>
          <a:noFill/>
          <a:ln w="19050"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dk1"/>
              </a:solidFill>
              <a:latin typeface="Arial"/>
              <a:ea typeface="Arial"/>
              <a:cs typeface="Arial"/>
              <a:sym typeface="Arial"/>
            </a:endParaRPr>
          </a:p>
        </p:txBody>
      </p:sp>
      <p:sp>
        <p:nvSpPr>
          <p:cNvPr id="648" name="Google Shape;519;g35f5681e131_0_26">
            <a:extLst>
              <a:ext uri="{FF2B5EF4-FFF2-40B4-BE49-F238E27FC236}">
                <a16:creationId xmlns:a16="http://schemas.microsoft.com/office/drawing/2014/main" id="{66A593EB-5B2E-51F3-BC1D-626EBC7ACE46}"/>
              </a:ext>
            </a:extLst>
          </p:cNvPr>
          <p:cNvSpPr txBox="1"/>
          <p:nvPr/>
        </p:nvSpPr>
        <p:spPr>
          <a:xfrm rot="5400000">
            <a:off x="8340231" y="4031730"/>
            <a:ext cx="869532" cy="111967"/>
          </a:xfrm>
          <a:prstGeom prst="rect">
            <a:avLst/>
          </a:prstGeom>
          <a:noFill/>
          <a:ln>
            <a:noFill/>
          </a:ln>
        </p:spPr>
        <p:txBody>
          <a:bodyPr spcFirstLastPara="1" wrap="square" lIns="68550" tIns="34275" rIns="68550" bIns="34275" anchor="ctr" anchorCtr="0">
            <a:noAutofit/>
          </a:bodyPr>
          <a:lstStyle/>
          <a:p>
            <a:pPr marL="0" marR="0" lvl="0" indent="0" algn="ctr" rtl="0">
              <a:lnSpc>
                <a:spcPct val="90000"/>
              </a:lnSpc>
              <a:spcBef>
                <a:spcPts val="0"/>
              </a:spcBef>
              <a:spcAft>
                <a:spcPts val="0"/>
              </a:spcAft>
              <a:buClr>
                <a:schemeClr val="dk1"/>
              </a:buClr>
              <a:buSzPts val="4400"/>
              <a:buFont typeface="Play"/>
              <a:buNone/>
            </a:pPr>
            <a:r>
              <a:rPr lang="fr-FR" sz="1100" b="1" i="1" u="none" strike="noStrike" cap="none" dirty="0">
                <a:solidFill>
                  <a:srgbClr val="7F7F7F"/>
                </a:solidFill>
                <a:latin typeface="Cocomat pro"/>
                <a:sym typeface="Arial"/>
              </a:rPr>
              <a:t>Training</a:t>
            </a:r>
            <a:endParaRPr sz="1100" b="0" i="1" u="none" strike="noStrike" cap="none" dirty="0">
              <a:solidFill>
                <a:srgbClr val="7F7F7F"/>
              </a:solidFill>
              <a:latin typeface="Cocomat pro"/>
              <a:sym typeface="Arial"/>
            </a:endParaRPr>
          </a:p>
        </p:txBody>
      </p:sp>
      <p:sp>
        <p:nvSpPr>
          <p:cNvPr id="649" name="Google Shape;310;p9">
            <a:extLst>
              <a:ext uri="{FF2B5EF4-FFF2-40B4-BE49-F238E27FC236}">
                <a16:creationId xmlns:a16="http://schemas.microsoft.com/office/drawing/2014/main" id="{42D6ACF1-A9C0-F9F2-7F6E-EEFFE9ADBC1D}"/>
              </a:ext>
            </a:extLst>
          </p:cNvPr>
          <p:cNvSpPr/>
          <p:nvPr/>
        </p:nvSpPr>
        <p:spPr>
          <a:xfrm>
            <a:off x="2075671" y="4522480"/>
            <a:ext cx="2003637" cy="245400"/>
          </a:xfrm>
          <a:prstGeom prst="homePlate">
            <a:avLst>
              <a:gd name="adj" fmla="val 50000"/>
            </a:avLst>
          </a:prstGeom>
          <a:solidFill>
            <a:srgbClr val="4892DC"/>
          </a:solidFill>
          <a:ln w="9525" cap="flat" cmpd="sng">
            <a:solidFill>
              <a:srgbClr val="004AAD"/>
            </a:solidFill>
            <a:prstDash val="dash"/>
            <a:round/>
            <a:headEnd type="none" w="sm" len="sm"/>
            <a:tailEnd type="none" w="sm" len="sm"/>
          </a:ln>
        </p:spPr>
        <p:txBody>
          <a:bodyPr spcFirstLastPara="1" wrap="square" lIns="91425" tIns="45700" rIns="91425" bIns="45700" anchor="ctr" anchorCtr="0">
            <a:noAutofit/>
          </a:bodyPr>
          <a:lstStyle/>
          <a:p>
            <a:pPr algn="ctr">
              <a:buSzPts val="1400"/>
            </a:pPr>
            <a:r>
              <a:rPr lang="fr-FR" sz="900" b="1" dirty="0">
                <a:solidFill>
                  <a:schemeClr val="bg1"/>
                </a:solidFill>
                <a:latin typeface="Cocomat pro"/>
                <a:sym typeface="Montserrat"/>
              </a:rPr>
              <a:t>Test Accelerator model</a:t>
            </a:r>
            <a:endParaRPr sz="900" b="1" dirty="0">
              <a:solidFill>
                <a:schemeClr val="bg1"/>
              </a:solidFill>
              <a:latin typeface="Cocomat pro"/>
              <a:sym typeface="Montserrat"/>
            </a:endParaRPr>
          </a:p>
        </p:txBody>
      </p:sp>
      <p:sp>
        <p:nvSpPr>
          <p:cNvPr id="650" name="Google Shape;310;p9">
            <a:extLst>
              <a:ext uri="{FF2B5EF4-FFF2-40B4-BE49-F238E27FC236}">
                <a16:creationId xmlns:a16="http://schemas.microsoft.com/office/drawing/2014/main" id="{3D639249-4B51-87D1-5551-2D84F19E62B8}"/>
              </a:ext>
            </a:extLst>
          </p:cNvPr>
          <p:cNvSpPr/>
          <p:nvPr/>
        </p:nvSpPr>
        <p:spPr>
          <a:xfrm>
            <a:off x="2771900" y="4825932"/>
            <a:ext cx="2887997" cy="245400"/>
          </a:xfrm>
          <a:prstGeom prst="homePlate">
            <a:avLst>
              <a:gd name="adj" fmla="val 50000"/>
            </a:avLst>
          </a:prstGeom>
          <a:solidFill>
            <a:srgbClr val="4892DC"/>
          </a:solidFill>
          <a:ln w="9525" cap="flat" cmpd="sng">
            <a:solidFill>
              <a:srgbClr val="004AAD"/>
            </a:solidFill>
            <a:prstDash val="dash"/>
            <a:round/>
            <a:headEnd type="none" w="sm" len="sm"/>
            <a:tailEnd type="none" w="sm" len="sm"/>
          </a:ln>
        </p:spPr>
        <p:txBody>
          <a:bodyPr spcFirstLastPara="1" wrap="square" lIns="91425" tIns="45700" rIns="91425" bIns="45700" anchor="ctr" anchorCtr="0">
            <a:noAutofit/>
          </a:bodyPr>
          <a:lstStyle/>
          <a:p>
            <a:pPr algn="ctr">
              <a:buSzPts val="1400"/>
            </a:pPr>
            <a:r>
              <a:rPr lang="fr-FR" sz="900" b="1" dirty="0">
                <a:solidFill>
                  <a:schemeClr val="bg1"/>
                </a:solidFill>
                <a:latin typeface="Cocomat pro"/>
                <a:sym typeface="Montserrat"/>
              </a:rPr>
              <a:t>Test </a:t>
            </a:r>
            <a:r>
              <a:rPr lang="fr-FR" sz="900" b="1" dirty="0" err="1">
                <a:solidFill>
                  <a:schemeClr val="bg1"/>
                </a:solidFill>
                <a:latin typeface="Cocomat pro"/>
                <a:sym typeface="Montserrat"/>
              </a:rPr>
              <a:t>Fund</a:t>
            </a:r>
            <a:r>
              <a:rPr lang="fr-FR" sz="900" b="1" dirty="0">
                <a:solidFill>
                  <a:schemeClr val="bg1"/>
                </a:solidFill>
                <a:latin typeface="Cocomat pro"/>
                <a:sym typeface="Montserrat"/>
              </a:rPr>
              <a:t> model</a:t>
            </a:r>
            <a:endParaRPr sz="900" b="1" dirty="0">
              <a:solidFill>
                <a:schemeClr val="bg1"/>
              </a:solidFill>
              <a:latin typeface="Cocomat pro"/>
              <a:sym typeface="Montserrat"/>
            </a:endParaRPr>
          </a:p>
        </p:txBody>
      </p:sp>
      <p:sp>
        <p:nvSpPr>
          <p:cNvPr id="651" name="Google Shape;316;p9">
            <a:extLst>
              <a:ext uri="{FF2B5EF4-FFF2-40B4-BE49-F238E27FC236}">
                <a16:creationId xmlns:a16="http://schemas.microsoft.com/office/drawing/2014/main" id="{1BD5B1E6-2E68-946E-51F8-D8BEDB405DE9}"/>
              </a:ext>
            </a:extLst>
          </p:cNvPr>
          <p:cNvSpPr/>
          <p:nvPr/>
        </p:nvSpPr>
        <p:spPr>
          <a:xfrm>
            <a:off x="4079308" y="4553456"/>
            <a:ext cx="196800" cy="162300"/>
          </a:xfrm>
          <a:prstGeom prst="star5">
            <a:avLst>
              <a:gd name="adj" fmla="val 19098"/>
              <a:gd name="hf" fmla="val 105146"/>
              <a:gd name="vf" fmla="val 110557"/>
            </a:avLst>
          </a:prstGeom>
          <a:solidFill>
            <a:srgbClr val="004AAD"/>
          </a:solidFill>
          <a:ln w="9525" cap="flat" cmpd="sng">
            <a:solidFill>
              <a:srgbClr val="FFC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Cocomat pro"/>
              <a:ea typeface="Montserrat"/>
              <a:cs typeface="Montserrat"/>
              <a:sym typeface="Montserrat"/>
            </a:endParaRPr>
          </a:p>
        </p:txBody>
      </p:sp>
      <p:sp>
        <p:nvSpPr>
          <p:cNvPr id="652" name="Google Shape;317;p9">
            <a:extLst>
              <a:ext uri="{FF2B5EF4-FFF2-40B4-BE49-F238E27FC236}">
                <a16:creationId xmlns:a16="http://schemas.microsoft.com/office/drawing/2014/main" id="{89223F96-86A3-2991-0004-07FB750EBD07}"/>
              </a:ext>
            </a:extLst>
          </p:cNvPr>
          <p:cNvSpPr txBox="1"/>
          <p:nvPr/>
        </p:nvSpPr>
        <p:spPr>
          <a:xfrm>
            <a:off x="4256683" y="4555509"/>
            <a:ext cx="590400" cy="162300"/>
          </a:xfrm>
          <a:prstGeom prst="rect">
            <a:avLst/>
          </a:prstGeom>
          <a:solidFill>
            <a:srgbClr val="FEFFFE"/>
          </a:solidFill>
          <a:ln>
            <a:noFill/>
          </a:ln>
        </p:spPr>
        <p:txBody>
          <a:bodyPr spcFirstLastPara="1" wrap="square" lIns="0" tIns="0" rIns="0" bIns="0" anchor="ctr" anchorCtr="0">
            <a:normAutofit fontScale="85000" lnSpcReduction="20000"/>
          </a:bodyPr>
          <a:lstStyle/>
          <a:p>
            <a:pPr marL="0" marR="0" lvl="0" indent="0" algn="ctr" defTabSz="914400" eaLnBrk="1" fontAlgn="auto" latinLnBrk="0" hangingPunct="1">
              <a:lnSpc>
                <a:spcPct val="100000"/>
              </a:lnSpc>
              <a:spcBef>
                <a:spcPts val="500"/>
              </a:spcBef>
              <a:spcAft>
                <a:spcPts val="0"/>
              </a:spcAft>
              <a:buClr>
                <a:srgbClr val="3B2182"/>
              </a:buClr>
              <a:buSzPct val="204204"/>
              <a:buFont typeface="Montserrat"/>
              <a:buNone/>
              <a:tabLst/>
              <a:defRPr/>
            </a:pPr>
            <a:r>
              <a:rPr kumimoji="0" lang="fr-FR" sz="900" b="1" i="0" u="none" strike="noStrike" kern="0" cap="none" spc="0" normalizeH="0" baseline="0" noProof="0" dirty="0">
                <a:ln>
                  <a:noFill/>
                </a:ln>
                <a:solidFill>
                  <a:srgbClr val="004AAD"/>
                </a:solidFill>
                <a:effectLst/>
                <a:uLnTx/>
                <a:uFillTx/>
                <a:latin typeface="Cocomat pro"/>
                <a:ea typeface="Montserrat"/>
                <a:cs typeface="Montserrat"/>
                <a:sym typeface="Montserrat"/>
              </a:rPr>
              <a:t>Go / No-go</a:t>
            </a:r>
            <a:endParaRPr kumimoji="0" sz="1100" b="0" i="0" u="none" strike="noStrike" kern="0" cap="none" spc="0" normalizeH="0" baseline="0" noProof="0" dirty="0">
              <a:ln>
                <a:noFill/>
              </a:ln>
              <a:solidFill>
                <a:srgbClr val="004AAD"/>
              </a:solidFill>
              <a:effectLst/>
              <a:uLnTx/>
              <a:uFillTx/>
              <a:latin typeface="Cocomat pro"/>
            </a:endParaRPr>
          </a:p>
        </p:txBody>
      </p:sp>
      <p:sp>
        <p:nvSpPr>
          <p:cNvPr id="653" name="Google Shape;316;p9">
            <a:extLst>
              <a:ext uri="{FF2B5EF4-FFF2-40B4-BE49-F238E27FC236}">
                <a16:creationId xmlns:a16="http://schemas.microsoft.com/office/drawing/2014/main" id="{DF614E09-DF0C-85DC-EFFA-D3D68E0CEE47}"/>
              </a:ext>
            </a:extLst>
          </p:cNvPr>
          <p:cNvSpPr/>
          <p:nvPr/>
        </p:nvSpPr>
        <p:spPr>
          <a:xfrm>
            <a:off x="5647554" y="4842174"/>
            <a:ext cx="196800" cy="162300"/>
          </a:xfrm>
          <a:prstGeom prst="star5">
            <a:avLst>
              <a:gd name="adj" fmla="val 19098"/>
              <a:gd name="hf" fmla="val 105146"/>
              <a:gd name="vf" fmla="val 110557"/>
            </a:avLst>
          </a:prstGeom>
          <a:solidFill>
            <a:srgbClr val="004AAD"/>
          </a:solidFill>
          <a:ln w="9525" cap="flat" cmpd="sng">
            <a:solidFill>
              <a:srgbClr val="FFC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Cocomat pro"/>
              <a:ea typeface="Montserrat"/>
              <a:cs typeface="Montserrat"/>
              <a:sym typeface="Montserrat"/>
            </a:endParaRPr>
          </a:p>
        </p:txBody>
      </p:sp>
      <p:sp>
        <p:nvSpPr>
          <p:cNvPr id="654" name="Google Shape;317;p9">
            <a:extLst>
              <a:ext uri="{FF2B5EF4-FFF2-40B4-BE49-F238E27FC236}">
                <a16:creationId xmlns:a16="http://schemas.microsoft.com/office/drawing/2014/main" id="{4F65EA00-AE1E-1792-FC4F-02CB84A35A29}"/>
              </a:ext>
            </a:extLst>
          </p:cNvPr>
          <p:cNvSpPr txBox="1"/>
          <p:nvPr/>
        </p:nvSpPr>
        <p:spPr>
          <a:xfrm>
            <a:off x="5824929" y="4844227"/>
            <a:ext cx="590400" cy="162300"/>
          </a:xfrm>
          <a:prstGeom prst="rect">
            <a:avLst/>
          </a:prstGeom>
          <a:solidFill>
            <a:srgbClr val="FEFFFE"/>
          </a:solidFill>
          <a:ln>
            <a:noFill/>
          </a:ln>
        </p:spPr>
        <p:txBody>
          <a:bodyPr spcFirstLastPara="1" wrap="square" lIns="0" tIns="0" rIns="0" bIns="0" anchor="ctr" anchorCtr="0">
            <a:normAutofit fontScale="85000" lnSpcReduction="20000"/>
          </a:bodyPr>
          <a:lstStyle/>
          <a:p>
            <a:pPr marL="0" marR="0" lvl="0" indent="0" algn="ctr" defTabSz="914400" eaLnBrk="1" fontAlgn="auto" latinLnBrk="0" hangingPunct="1">
              <a:lnSpc>
                <a:spcPct val="100000"/>
              </a:lnSpc>
              <a:spcBef>
                <a:spcPts val="500"/>
              </a:spcBef>
              <a:spcAft>
                <a:spcPts val="0"/>
              </a:spcAft>
              <a:buClr>
                <a:srgbClr val="3B2182"/>
              </a:buClr>
              <a:buSzPct val="204204"/>
              <a:buFont typeface="Montserrat"/>
              <a:buNone/>
              <a:tabLst/>
              <a:defRPr/>
            </a:pPr>
            <a:r>
              <a:rPr kumimoji="0" lang="fr-FR" sz="900" b="1" i="0" u="none" strike="noStrike" kern="0" cap="none" spc="0" normalizeH="0" baseline="0" noProof="0" dirty="0">
                <a:ln>
                  <a:noFill/>
                </a:ln>
                <a:solidFill>
                  <a:srgbClr val="004AAD"/>
                </a:solidFill>
                <a:effectLst/>
                <a:uLnTx/>
                <a:uFillTx/>
                <a:latin typeface="Cocomat pro"/>
                <a:ea typeface="Montserrat"/>
                <a:cs typeface="Montserrat"/>
                <a:sym typeface="Montserrat"/>
              </a:rPr>
              <a:t>Go / No-go</a:t>
            </a:r>
            <a:endParaRPr kumimoji="0" sz="1100" b="0" i="0" u="none" strike="noStrike" kern="0" cap="none" spc="0" normalizeH="0" baseline="0" noProof="0" dirty="0">
              <a:ln>
                <a:noFill/>
              </a:ln>
              <a:solidFill>
                <a:srgbClr val="004AAD"/>
              </a:solidFill>
              <a:effectLst/>
              <a:uLnTx/>
              <a:uFillTx/>
              <a:latin typeface="Cocomat pro"/>
            </a:endParaRPr>
          </a:p>
        </p:txBody>
      </p:sp>
      <p:sp>
        <p:nvSpPr>
          <p:cNvPr id="655" name="Google Shape;793;p69">
            <a:extLst>
              <a:ext uri="{FF2B5EF4-FFF2-40B4-BE49-F238E27FC236}">
                <a16:creationId xmlns:a16="http://schemas.microsoft.com/office/drawing/2014/main" id="{A015EAB2-2A89-95A7-A278-A0C076472E1E}"/>
              </a:ext>
            </a:extLst>
          </p:cNvPr>
          <p:cNvSpPr/>
          <p:nvPr/>
        </p:nvSpPr>
        <p:spPr>
          <a:xfrm>
            <a:off x="8478892" y="4464982"/>
            <a:ext cx="111967" cy="636473"/>
          </a:xfrm>
          <a:prstGeom prst="rightBracket">
            <a:avLst>
              <a:gd name="adj" fmla="val 8333"/>
            </a:avLst>
          </a:prstGeom>
          <a:noFill/>
          <a:ln w="19050"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dk1"/>
              </a:solidFill>
              <a:latin typeface="Arial"/>
              <a:ea typeface="Arial"/>
              <a:cs typeface="Arial"/>
              <a:sym typeface="Arial"/>
            </a:endParaRPr>
          </a:p>
        </p:txBody>
      </p:sp>
      <p:sp>
        <p:nvSpPr>
          <p:cNvPr id="656" name="Google Shape;519;g35f5681e131_0_26">
            <a:extLst>
              <a:ext uri="{FF2B5EF4-FFF2-40B4-BE49-F238E27FC236}">
                <a16:creationId xmlns:a16="http://schemas.microsoft.com/office/drawing/2014/main" id="{1ED80B42-4AE7-D07E-0D91-812B009F8301}"/>
              </a:ext>
            </a:extLst>
          </p:cNvPr>
          <p:cNvSpPr txBox="1"/>
          <p:nvPr/>
        </p:nvSpPr>
        <p:spPr>
          <a:xfrm rot="5400000">
            <a:off x="8340231" y="4727235"/>
            <a:ext cx="869532" cy="111967"/>
          </a:xfrm>
          <a:prstGeom prst="rect">
            <a:avLst/>
          </a:prstGeom>
          <a:noFill/>
          <a:ln>
            <a:noFill/>
          </a:ln>
        </p:spPr>
        <p:txBody>
          <a:bodyPr spcFirstLastPara="1" wrap="square" lIns="68550" tIns="34275" rIns="68550" bIns="34275" anchor="ctr" anchorCtr="0">
            <a:noAutofit/>
          </a:bodyPr>
          <a:lstStyle/>
          <a:p>
            <a:pPr marL="0" marR="0" lvl="0" indent="0" algn="ctr" rtl="0">
              <a:lnSpc>
                <a:spcPct val="90000"/>
              </a:lnSpc>
              <a:spcBef>
                <a:spcPts val="0"/>
              </a:spcBef>
              <a:spcAft>
                <a:spcPts val="0"/>
              </a:spcAft>
              <a:buClr>
                <a:schemeClr val="dk1"/>
              </a:buClr>
              <a:buSzPts val="4400"/>
              <a:buFont typeface="Play"/>
              <a:buNone/>
            </a:pPr>
            <a:r>
              <a:rPr lang="fr-FR" sz="1100" b="1" i="1" u="none" strike="noStrike" cap="none" dirty="0">
                <a:solidFill>
                  <a:srgbClr val="7F7F7F"/>
                </a:solidFill>
                <a:latin typeface="Cocomat pro"/>
                <a:sym typeface="Arial"/>
              </a:rPr>
              <a:t>LT vision</a:t>
            </a:r>
            <a:endParaRPr sz="1100" b="0" i="1" u="none" strike="noStrike" cap="none" dirty="0">
              <a:solidFill>
                <a:srgbClr val="7F7F7F"/>
              </a:solidFill>
              <a:latin typeface="Cocomat pro"/>
              <a:sym typeface="Arial"/>
            </a:endParaRPr>
          </a:p>
        </p:txBody>
      </p:sp>
      <p:sp>
        <p:nvSpPr>
          <p:cNvPr id="657" name="Google Shape;317;p9">
            <a:extLst>
              <a:ext uri="{FF2B5EF4-FFF2-40B4-BE49-F238E27FC236}">
                <a16:creationId xmlns:a16="http://schemas.microsoft.com/office/drawing/2014/main" id="{3A1AE672-242A-986C-BE2D-804529833380}"/>
              </a:ext>
            </a:extLst>
          </p:cNvPr>
          <p:cNvSpPr txBox="1"/>
          <p:nvPr/>
        </p:nvSpPr>
        <p:spPr>
          <a:xfrm>
            <a:off x="5234529" y="1684877"/>
            <a:ext cx="590400" cy="162300"/>
          </a:xfrm>
          <a:prstGeom prst="rect">
            <a:avLst/>
          </a:prstGeom>
          <a:solidFill>
            <a:srgbClr val="FEFFFE"/>
          </a:solidFill>
          <a:ln>
            <a:noFill/>
          </a:ln>
        </p:spPr>
        <p:txBody>
          <a:bodyPr spcFirstLastPara="1" wrap="square" lIns="0" tIns="0" rIns="0" bIns="0" anchor="ctr" anchorCtr="0">
            <a:normAutofit fontScale="85000" lnSpcReduction="20000"/>
          </a:bodyPr>
          <a:lstStyle/>
          <a:p>
            <a:pPr marL="0" marR="0" lvl="0" indent="0" algn="ctr" defTabSz="914400" eaLnBrk="1" fontAlgn="auto" latinLnBrk="0" hangingPunct="1">
              <a:lnSpc>
                <a:spcPct val="100000"/>
              </a:lnSpc>
              <a:spcBef>
                <a:spcPts val="500"/>
              </a:spcBef>
              <a:spcAft>
                <a:spcPts val="0"/>
              </a:spcAft>
              <a:buClr>
                <a:srgbClr val="3B2182"/>
              </a:buClr>
              <a:buSzPct val="204204"/>
              <a:buFont typeface="Montserrat"/>
              <a:buNone/>
              <a:tabLst/>
              <a:defRPr/>
            </a:pPr>
            <a:r>
              <a:rPr kumimoji="0" lang="fr-FR" sz="900" b="1" i="0" u="none" strike="noStrike" kern="0" cap="none" spc="0" normalizeH="0" baseline="0" noProof="0" dirty="0">
                <a:ln>
                  <a:noFill/>
                </a:ln>
                <a:solidFill>
                  <a:srgbClr val="004AAD"/>
                </a:solidFill>
                <a:effectLst/>
                <a:uLnTx/>
                <a:uFillTx/>
                <a:latin typeface="Cocomat pro"/>
                <a:ea typeface="Montserrat"/>
                <a:cs typeface="Montserrat"/>
                <a:sym typeface="Montserrat"/>
              </a:rPr>
              <a:t>15</a:t>
            </a:r>
            <a:endParaRPr kumimoji="0" sz="1100" b="0" i="0" u="none" strike="noStrike" kern="0" cap="none" spc="0" normalizeH="0" baseline="0" noProof="0" dirty="0">
              <a:ln>
                <a:noFill/>
              </a:ln>
              <a:solidFill>
                <a:srgbClr val="004AAD"/>
              </a:solidFill>
              <a:effectLst/>
              <a:uLnTx/>
              <a:uFillTx/>
              <a:latin typeface="Cocomat pro"/>
            </a:endParaRPr>
          </a:p>
        </p:txBody>
      </p:sp>
      <p:sp>
        <p:nvSpPr>
          <p:cNvPr id="658" name="Google Shape;316;p9">
            <a:extLst>
              <a:ext uri="{FF2B5EF4-FFF2-40B4-BE49-F238E27FC236}">
                <a16:creationId xmlns:a16="http://schemas.microsoft.com/office/drawing/2014/main" id="{080B142E-7FC8-B87C-9AD8-5EED8735C5BF}"/>
              </a:ext>
            </a:extLst>
          </p:cNvPr>
          <p:cNvSpPr/>
          <p:nvPr/>
        </p:nvSpPr>
        <p:spPr>
          <a:xfrm>
            <a:off x="5444927" y="1871701"/>
            <a:ext cx="196800" cy="162300"/>
          </a:xfrm>
          <a:prstGeom prst="star5">
            <a:avLst>
              <a:gd name="adj" fmla="val 19098"/>
              <a:gd name="hf" fmla="val 105146"/>
              <a:gd name="vf" fmla="val 110557"/>
            </a:avLst>
          </a:prstGeom>
          <a:solidFill>
            <a:srgbClr val="004AAD"/>
          </a:solidFill>
          <a:ln w="9525" cap="flat" cmpd="sng">
            <a:solidFill>
              <a:srgbClr val="FFC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Cocomat pro"/>
              <a:ea typeface="Montserrat"/>
              <a:cs typeface="Montserrat"/>
              <a:sym typeface="Montserrat"/>
            </a:endParaRPr>
          </a:p>
        </p:txBody>
      </p:sp>
      <p:sp>
        <p:nvSpPr>
          <p:cNvPr id="659" name="Google Shape;317;p9">
            <a:extLst>
              <a:ext uri="{FF2B5EF4-FFF2-40B4-BE49-F238E27FC236}">
                <a16:creationId xmlns:a16="http://schemas.microsoft.com/office/drawing/2014/main" id="{4A3B022F-32A2-3B2F-DA31-0785D5AD351D}"/>
              </a:ext>
            </a:extLst>
          </p:cNvPr>
          <p:cNvSpPr txBox="1"/>
          <p:nvPr/>
        </p:nvSpPr>
        <p:spPr>
          <a:xfrm>
            <a:off x="7323930" y="1693694"/>
            <a:ext cx="590400" cy="162300"/>
          </a:xfrm>
          <a:prstGeom prst="rect">
            <a:avLst/>
          </a:prstGeom>
          <a:solidFill>
            <a:srgbClr val="FEFFFE"/>
          </a:solidFill>
          <a:ln>
            <a:noFill/>
          </a:ln>
        </p:spPr>
        <p:txBody>
          <a:bodyPr spcFirstLastPara="1" wrap="square" lIns="0" tIns="0" rIns="0" bIns="0" anchor="ctr" anchorCtr="0">
            <a:normAutofit fontScale="70000" lnSpcReduction="20000"/>
          </a:bodyPr>
          <a:lstStyle/>
          <a:p>
            <a:pPr marL="0" marR="0" lvl="0" indent="0" algn="ctr" defTabSz="914400" eaLnBrk="1" fontAlgn="auto" latinLnBrk="0" hangingPunct="1">
              <a:lnSpc>
                <a:spcPct val="100000"/>
              </a:lnSpc>
              <a:spcBef>
                <a:spcPts val="500"/>
              </a:spcBef>
              <a:spcAft>
                <a:spcPts val="0"/>
              </a:spcAft>
              <a:buClr>
                <a:srgbClr val="3B2182"/>
              </a:buClr>
              <a:buSzPct val="204204"/>
              <a:buFont typeface="Montserrat"/>
              <a:buNone/>
              <a:tabLst/>
              <a:defRPr/>
            </a:pPr>
            <a:r>
              <a:rPr kumimoji="0" lang="fr-FR" sz="1100" b="1" i="0" u="none" strike="noStrike" kern="0" cap="none" spc="0" normalizeH="0" baseline="0" noProof="0" dirty="0">
                <a:ln>
                  <a:noFill/>
                </a:ln>
                <a:solidFill>
                  <a:srgbClr val="004AAD"/>
                </a:solidFill>
                <a:effectLst/>
                <a:uLnTx/>
                <a:uFillTx/>
                <a:latin typeface="Cocomat pro"/>
              </a:rPr>
              <a:t>20</a:t>
            </a:r>
            <a:endParaRPr kumimoji="0" sz="1100" b="1" i="0" u="none" strike="noStrike" kern="0" cap="none" spc="0" normalizeH="0" baseline="0" noProof="0" dirty="0">
              <a:ln>
                <a:noFill/>
              </a:ln>
              <a:solidFill>
                <a:srgbClr val="004AAD"/>
              </a:solidFill>
              <a:effectLst/>
              <a:uLnTx/>
              <a:uFillTx/>
              <a:latin typeface="Cocomat pro"/>
            </a:endParaRPr>
          </a:p>
        </p:txBody>
      </p:sp>
      <p:sp>
        <p:nvSpPr>
          <p:cNvPr id="660" name="Google Shape;316;p9">
            <a:extLst>
              <a:ext uri="{FF2B5EF4-FFF2-40B4-BE49-F238E27FC236}">
                <a16:creationId xmlns:a16="http://schemas.microsoft.com/office/drawing/2014/main" id="{B0C206BB-1238-985E-F113-A5AFE68CBBA1}"/>
              </a:ext>
            </a:extLst>
          </p:cNvPr>
          <p:cNvSpPr/>
          <p:nvPr/>
        </p:nvSpPr>
        <p:spPr>
          <a:xfrm>
            <a:off x="7534328" y="1880518"/>
            <a:ext cx="196800" cy="162300"/>
          </a:xfrm>
          <a:prstGeom prst="star5">
            <a:avLst>
              <a:gd name="adj" fmla="val 19098"/>
              <a:gd name="hf" fmla="val 105146"/>
              <a:gd name="vf" fmla="val 110557"/>
            </a:avLst>
          </a:prstGeom>
          <a:solidFill>
            <a:srgbClr val="004AAD"/>
          </a:solidFill>
          <a:ln w="9525" cap="flat" cmpd="sng">
            <a:solidFill>
              <a:srgbClr val="FFC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Cocomat pro"/>
              <a:ea typeface="Montserrat"/>
              <a:cs typeface="Montserrat"/>
              <a:sym typeface="Montserrat"/>
            </a:endParaRPr>
          </a:p>
        </p:txBody>
      </p:sp>
    </p:spTree>
    <p:extLst>
      <p:ext uri="{BB962C8B-B14F-4D97-AF65-F5344CB8AC3E}">
        <p14:creationId xmlns:p14="http://schemas.microsoft.com/office/powerpoint/2010/main" val="31749371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2">
          <a:extLst>
            <a:ext uri="{FF2B5EF4-FFF2-40B4-BE49-F238E27FC236}">
              <a16:creationId xmlns:a16="http://schemas.microsoft.com/office/drawing/2014/main" id="{CA228898-85FA-3D42-C8D0-68362C4E73BB}"/>
            </a:ext>
          </a:extLst>
        </p:cNvPr>
        <p:cNvGrpSpPr/>
        <p:nvPr/>
      </p:nvGrpSpPr>
      <p:grpSpPr>
        <a:xfrm>
          <a:off x="0" y="0"/>
          <a:ext cx="0" cy="0"/>
          <a:chOff x="0" y="0"/>
          <a:chExt cx="0" cy="0"/>
        </a:xfrm>
      </p:grpSpPr>
      <p:sp>
        <p:nvSpPr>
          <p:cNvPr id="543" name="Google Shape;543;p36">
            <a:extLst>
              <a:ext uri="{FF2B5EF4-FFF2-40B4-BE49-F238E27FC236}">
                <a16:creationId xmlns:a16="http://schemas.microsoft.com/office/drawing/2014/main" id="{199FF333-302D-1B67-B4CC-E844B6E13AE0}"/>
              </a:ext>
            </a:extLst>
          </p:cNvPr>
          <p:cNvSpPr txBox="1">
            <a:spLocks noGrp="1"/>
          </p:cNvSpPr>
          <p:nvPr>
            <p:ph type="title"/>
          </p:nvPr>
        </p:nvSpPr>
        <p:spPr>
          <a:xfrm>
            <a:off x="391106" y="256722"/>
            <a:ext cx="7886700" cy="740081"/>
          </a:xfrm>
          <a:prstGeom prst="rect">
            <a:avLst/>
          </a:prstGeom>
          <a:noFill/>
          <a:ln>
            <a:noFill/>
          </a:ln>
        </p:spPr>
        <p:txBody>
          <a:bodyPr spcFirstLastPara="1" wrap="square" lIns="68550" tIns="34275" rIns="68550" bIns="34275" anchor="ctr" anchorCtr="0">
            <a:normAutofit/>
          </a:bodyPr>
          <a:lstStyle/>
          <a:p>
            <a:pPr marL="0" lvl="0" indent="0" algn="l" rtl="0">
              <a:lnSpc>
                <a:spcPct val="90000"/>
              </a:lnSpc>
              <a:spcBef>
                <a:spcPts val="0"/>
              </a:spcBef>
              <a:spcAft>
                <a:spcPts val="0"/>
              </a:spcAft>
              <a:buSzPts val="4400"/>
              <a:buNone/>
            </a:pPr>
            <a:r>
              <a:rPr lang="fr-FR" sz="2800" b="1">
                <a:solidFill>
                  <a:srgbClr val="004AAD"/>
                </a:solidFill>
                <a:latin typeface="Arial"/>
                <a:ea typeface="Arial"/>
                <a:cs typeface="Arial"/>
                <a:sym typeface="Arial"/>
              </a:rPr>
              <a:t>Business Model </a:t>
            </a:r>
            <a:endParaRPr sz="2800" b="1">
              <a:solidFill>
                <a:srgbClr val="004AAD"/>
              </a:solidFill>
              <a:latin typeface="Arial"/>
              <a:ea typeface="Arial"/>
              <a:cs typeface="Arial"/>
              <a:sym typeface="Arial"/>
            </a:endParaRPr>
          </a:p>
        </p:txBody>
      </p:sp>
      <p:cxnSp>
        <p:nvCxnSpPr>
          <p:cNvPr id="544" name="Google Shape;544;p36">
            <a:extLst>
              <a:ext uri="{FF2B5EF4-FFF2-40B4-BE49-F238E27FC236}">
                <a16:creationId xmlns:a16="http://schemas.microsoft.com/office/drawing/2014/main" id="{204476C9-6D81-77CE-6570-C001FA020C6D}"/>
              </a:ext>
            </a:extLst>
          </p:cNvPr>
          <p:cNvCxnSpPr/>
          <p:nvPr/>
        </p:nvCxnSpPr>
        <p:spPr>
          <a:xfrm>
            <a:off x="444031" y="917064"/>
            <a:ext cx="8036960" cy="0"/>
          </a:xfrm>
          <a:prstGeom prst="straightConnector1">
            <a:avLst/>
          </a:prstGeom>
          <a:noFill/>
          <a:ln w="28575" cap="flat" cmpd="sng">
            <a:solidFill>
              <a:srgbClr val="004AAD"/>
            </a:solidFill>
            <a:prstDash val="solid"/>
            <a:round/>
            <a:headEnd type="none" w="sm" len="sm"/>
            <a:tailEnd type="none" w="sm" len="sm"/>
          </a:ln>
        </p:spPr>
      </p:cxnSp>
      <p:pic>
        <p:nvPicPr>
          <p:cNvPr id="545" name="Google Shape;545;p36" title="Re-New (1).png">
            <a:extLst>
              <a:ext uri="{FF2B5EF4-FFF2-40B4-BE49-F238E27FC236}">
                <a16:creationId xmlns:a16="http://schemas.microsoft.com/office/drawing/2014/main" id="{181371BB-96EB-395B-F68E-01ABB5CF5B5F}"/>
              </a:ext>
            </a:extLst>
          </p:cNvPr>
          <p:cNvPicPr preferRelativeResize="0"/>
          <p:nvPr/>
        </p:nvPicPr>
        <p:blipFill rotWithShape="1">
          <a:blip r:embed="rId3">
            <a:alphaModFix/>
          </a:blip>
          <a:srcRect l="10831" t="16013" r="13656" b="13005"/>
          <a:stretch/>
        </p:blipFill>
        <p:spPr>
          <a:xfrm>
            <a:off x="8277806" y="39696"/>
            <a:ext cx="832267" cy="782355"/>
          </a:xfrm>
          <a:prstGeom prst="rect">
            <a:avLst/>
          </a:prstGeom>
          <a:noFill/>
          <a:ln>
            <a:noFill/>
          </a:ln>
        </p:spPr>
      </p:pic>
      <p:sp>
        <p:nvSpPr>
          <p:cNvPr id="9" name="Google Shape;472;g35f5681e131_0_26">
            <a:extLst>
              <a:ext uri="{FF2B5EF4-FFF2-40B4-BE49-F238E27FC236}">
                <a16:creationId xmlns:a16="http://schemas.microsoft.com/office/drawing/2014/main" id="{0F408527-C63C-D079-31E9-516AD009B794}"/>
              </a:ext>
            </a:extLst>
          </p:cNvPr>
          <p:cNvSpPr/>
          <p:nvPr/>
        </p:nvSpPr>
        <p:spPr>
          <a:xfrm>
            <a:off x="4049091" y="1852677"/>
            <a:ext cx="1013460" cy="339000"/>
          </a:xfrm>
          <a:prstGeom prst="homePlate">
            <a:avLst>
              <a:gd name="adj" fmla="val 50000"/>
            </a:avLst>
          </a:prstGeom>
          <a:solidFill>
            <a:srgbClr val="478473"/>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fr-FR" sz="700" b="1" i="0" u="none" strike="noStrike" cap="none">
                <a:solidFill>
                  <a:schemeClr val="lt1"/>
                </a:solidFill>
                <a:latin typeface="Cocomat pro"/>
                <a:sym typeface="Arial"/>
              </a:rPr>
              <a:t>Target Research</a:t>
            </a:r>
            <a:endParaRPr sz="700" b="1" i="0" u="none" strike="noStrike" cap="none">
              <a:solidFill>
                <a:schemeClr val="lt1"/>
              </a:solidFill>
              <a:latin typeface="Cocomat pro"/>
              <a:sym typeface="Arial"/>
            </a:endParaRPr>
          </a:p>
        </p:txBody>
      </p:sp>
      <p:sp>
        <p:nvSpPr>
          <p:cNvPr id="10" name="Google Shape;473;g35f5681e131_0_26">
            <a:extLst>
              <a:ext uri="{FF2B5EF4-FFF2-40B4-BE49-F238E27FC236}">
                <a16:creationId xmlns:a16="http://schemas.microsoft.com/office/drawing/2014/main" id="{FBB4AC77-16E7-C7E8-D951-8532DD832A62}"/>
              </a:ext>
            </a:extLst>
          </p:cNvPr>
          <p:cNvSpPr/>
          <p:nvPr/>
        </p:nvSpPr>
        <p:spPr>
          <a:xfrm>
            <a:off x="5188571" y="1852677"/>
            <a:ext cx="1013460" cy="339000"/>
          </a:xfrm>
          <a:prstGeom prst="homePlate">
            <a:avLst>
              <a:gd name="adj" fmla="val 50000"/>
            </a:avLst>
          </a:prstGeom>
          <a:solidFill>
            <a:srgbClr val="478473"/>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fr-FR" sz="700" b="1" i="0" u="none" strike="noStrike" cap="none" dirty="0">
                <a:solidFill>
                  <a:schemeClr val="lt1"/>
                </a:solidFill>
                <a:latin typeface="Cocomat pro"/>
                <a:sym typeface="Arial"/>
              </a:rPr>
              <a:t>Deal </a:t>
            </a:r>
            <a:r>
              <a:rPr lang="fr-FR" sz="700" b="1" i="0" u="none" strike="noStrike" cap="none" dirty="0" err="1">
                <a:solidFill>
                  <a:schemeClr val="lt1"/>
                </a:solidFill>
                <a:latin typeface="Cocomat pro"/>
                <a:sym typeface="Arial"/>
              </a:rPr>
              <a:t>closing</a:t>
            </a:r>
            <a:endParaRPr sz="1400" b="0" i="0" u="none" strike="noStrike" cap="none" dirty="0">
              <a:solidFill>
                <a:srgbClr val="000000"/>
              </a:solidFill>
              <a:latin typeface="Cocomat pro"/>
              <a:sym typeface="Arial"/>
            </a:endParaRPr>
          </a:p>
        </p:txBody>
      </p:sp>
      <p:sp>
        <p:nvSpPr>
          <p:cNvPr id="11" name="Google Shape;474;g35f5681e131_0_26">
            <a:extLst>
              <a:ext uri="{FF2B5EF4-FFF2-40B4-BE49-F238E27FC236}">
                <a16:creationId xmlns:a16="http://schemas.microsoft.com/office/drawing/2014/main" id="{0E6F5333-CB51-6B9E-6447-0A5BB1EE14D6}"/>
              </a:ext>
            </a:extLst>
          </p:cNvPr>
          <p:cNvSpPr/>
          <p:nvPr/>
        </p:nvSpPr>
        <p:spPr>
          <a:xfrm>
            <a:off x="6328051" y="1849571"/>
            <a:ext cx="1013460" cy="339000"/>
          </a:xfrm>
          <a:prstGeom prst="homePlate">
            <a:avLst>
              <a:gd name="adj" fmla="val 50000"/>
            </a:avLst>
          </a:prstGeom>
          <a:solidFill>
            <a:srgbClr val="478473"/>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fr-FR" sz="700" b="1" i="0" u="none" strike="noStrike" cap="none">
                <a:solidFill>
                  <a:schemeClr val="lt1"/>
                </a:solidFill>
                <a:latin typeface="Cocomat pro"/>
                <a:sym typeface="Arial"/>
              </a:rPr>
              <a:t>Financing</a:t>
            </a:r>
            <a:endParaRPr sz="700" b="1" i="0" u="none" strike="noStrike" cap="none">
              <a:solidFill>
                <a:schemeClr val="lt1"/>
              </a:solidFill>
              <a:latin typeface="Cocomat pro"/>
              <a:sym typeface="Arial"/>
            </a:endParaRPr>
          </a:p>
        </p:txBody>
      </p:sp>
      <p:sp>
        <p:nvSpPr>
          <p:cNvPr id="13" name="Google Shape;476;g35f5681e131_0_26">
            <a:extLst>
              <a:ext uri="{FF2B5EF4-FFF2-40B4-BE49-F238E27FC236}">
                <a16:creationId xmlns:a16="http://schemas.microsoft.com/office/drawing/2014/main" id="{C5A1EB35-8EB1-DBFA-E422-A66CE1A8502F}"/>
              </a:ext>
            </a:extLst>
          </p:cNvPr>
          <p:cNvSpPr/>
          <p:nvPr/>
        </p:nvSpPr>
        <p:spPr>
          <a:xfrm>
            <a:off x="7467531" y="1849571"/>
            <a:ext cx="1013460" cy="339000"/>
          </a:xfrm>
          <a:prstGeom prst="homePlate">
            <a:avLst>
              <a:gd name="adj" fmla="val 50000"/>
            </a:avLst>
          </a:prstGeom>
          <a:solidFill>
            <a:srgbClr val="478473"/>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fr-FR" sz="700" b="1" i="0" u="none" strike="noStrike" cap="none" dirty="0">
                <a:solidFill>
                  <a:schemeClr val="lt1"/>
                </a:solidFill>
                <a:latin typeface="Cocomat pro"/>
                <a:sym typeface="Arial"/>
              </a:rPr>
              <a:t>Post acquisition</a:t>
            </a:r>
            <a:endParaRPr sz="1400" b="0" i="0" u="none" strike="noStrike" cap="none" dirty="0">
              <a:solidFill>
                <a:srgbClr val="000000"/>
              </a:solidFill>
              <a:latin typeface="Cocomat pro"/>
              <a:sym typeface="Arial"/>
            </a:endParaRPr>
          </a:p>
        </p:txBody>
      </p:sp>
      <p:sp>
        <p:nvSpPr>
          <p:cNvPr id="14" name="Google Shape;477;g35f5681e131_0_26">
            <a:extLst>
              <a:ext uri="{FF2B5EF4-FFF2-40B4-BE49-F238E27FC236}">
                <a16:creationId xmlns:a16="http://schemas.microsoft.com/office/drawing/2014/main" id="{C36DD10A-F04F-5EA4-570E-A86E9A4F2849}"/>
              </a:ext>
            </a:extLst>
          </p:cNvPr>
          <p:cNvSpPr/>
          <p:nvPr/>
        </p:nvSpPr>
        <p:spPr>
          <a:xfrm>
            <a:off x="2909611" y="1844285"/>
            <a:ext cx="1013460" cy="339000"/>
          </a:xfrm>
          <a:prstGeom prst="homePlate">
            <a:avLst>
              <a:gd name="adj" fmla="val 50000"/>
            </a:avLst>
          </a:prstGeom>
          <a:solidFill>
            <a:srgbClr val="478473"/>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fr-FR" sz="700" b="1" i="0" u="none" strike="noStrike" cap="none">
                <a:solidFill>
                  <a:schemeClr val="lt1"/>
                </a:solidFill>
                <a:latin typeface="Cocomat pro"/>
                <a:sym typeface="Arial"/>
              </a:rPr>
              <a:t>Training</a:t>
            </a:r>
            <a:endParaRPr sz="1400" b="0" i="0" u="none" strike="noStrike" cap="none">
              <a:solidFill>
                <a:srgbClr val="000000"/>
              </a:solidFill>
              <a:latin typeface="Cocomat pro"/>
              <a:sym typeface="Arial"/>
            </a:endParaRPr>
          </a:p>
        </p:txBody>
      </p:sp>
      <p:sp>
        <p:nvSpPr>
          <p:cNvPr id="15" name="Google Shape;477;g35f5681e131_0_26">
            <a:extLst>
              <a:ext uri="{FF2B5EF4-FFF2-40B4-BE49-F238E27FC236}">
                <a16:creationId xmlns:a16="http://schemas.microsoft.com/office/drawing/2014/main" id="{40B62B0F-486F-CBF4-7093-AA5A8049CA29}"/>
              </a:ext>
            </a:extLst>
          </p:cNvPr>
          <p:cNvSpPr/>
          <p:nvPr/>
        </p:nvSpPr>
        <p:spPr>
          <a:xfrm>
            <a:off x="1770131" y="1852677"/>
            <a:ext cx="1013460" cy="339000"/>
          </a:xfrm>
          <a:prstGeom prst="homePlate">
            <a:avLst>
              <a:gd name="adj" fmla="val 50000"/>
            </a:avLst>
          </a:prstGeom>
          <a:solidFill>
            <a:srgbClr val="478473"/>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fr-FR" sz="700" b="1" i="0" u="none" strike="noStrike" cap="none" dirty="0">
                <a:solidFill>
                  <a:schemeClr val="lt1"/>
                </a:solidFill>
                <a:latin typeface="Cocomat pro"/>
                <a:sym typeface="Arial"/>
              </a:rPr>
              <a:t>Candidate </a:t>
            </a:r>
            <a:r>
              <a:rPr lang="fr-FR" sz="700" b="1" i="0" u="none" strike="noStrike" cap="none" dirty="0" err="1">
                <a:solidFill>
                  <a:schemeClr val="lt1"/>
                </a:solidFill>
                <a:latin typeface="Cocomat pro"/>
                <a:sym typeface="Arial"/>
              </a:rPr>
              <a:t>selection</a:t>
            </a:r>
            <a:endParaRPr sz="1400" b="0" i="0" u="none" strike="noStrike" cap="none" dirty="0">
              <a:solidFill>
                <a:srgbClr val="000000"/>
              </a:solidFill>
              <a:latin typeface="Cocomat pro"/>
              <a:sym typeface="Arial"/>
            </a:endParaRPr>
          </a:p>
        </p:txBody>
      </p:sp>
      <p:sp>
        <p:nvSpPr>
          <p:cNvPr id="16" name="Google Shape;446;p2">
            <a:extLst>
              <a:ext uri="{FF2B5EF4-FFF2-40B4-BE49-F238E27FC236}">
                <a16:creationId xmlns:a16="http://schemas.microsoft.com/office/drawing/2014/main" id="{E9F6D369-EEF8-FF14-B2E7-CE3A39B8BFA1}"/>
              </a:ext>
            </a:extLst>
          </p:cNvPr>
          <p:cNvSpPr txBox="1"/>
          <p:nvPr/>
        </p:nvSpPr>
        <p:spPr>
          <a:xfrm>
            <a:off x="444031" y="1140643"/>
            <a:ext cx="8089885" cy="390336"/>
          </a:xfrm>
          <a:prstGeom prst="rect">
            <a:avLst/>
          </a:prstGeom>
          <a:noFill/>
          <a:ln>
            <a:noFill/>
          </a:ln>
        </p:spPr>
        <p:txBody>
          <a:bodyPr spcFirstLastPara="1" wrap="square" lIns="68550" tIns="34275" rIns="68550" bIns="34275" anchor="ctr" anchorCtr="0">
            <a:noAutofit/>
          </a:bodyPr>
          <a:lstStyle>
            <a:defPPr marR="0" lvl="0" algn="l" rtl="0">
              <a:lnSpc>
                <a:spcPct val="100000"/>
              </a:lnSpc>
              <a:spcBef>
                <a:spcPts val="0"/>
              </a:spcBef>
              <a:spcAft>
                <a:spcPts val="0"/>
              </a:spcAft>
            </a:defPPr>
            <a:lvl1pPr marL="0" indent="0" algn="ctr">
              <a:lnSpc>
                <a:spcPct val="80000"/>
              </a:lnSpc>
              <a:buNone/>
              <a:defRPr sz="2200" i="1">
                <a:solidFill>
                  <a:srgbClr val="478473"/>
                </a:solidFill>
                <a:latin typeface="Cocomat pro"/>
              </a:defRPr>
            </a:lvl1pPr>
          </a:lstStyle>
          <a:p>
            <a:r>
              <a:rPr lang="fr-FR" sz="2000" dirty="0"/>
              <a:t>A Business model </a:t>
            </a:r>
            <a:r>
              <a:rPr lang="fr-FR" sz="2000" dirty="0" err="1"/>
              <a:t>with</a:t>
            </a:r>
            <a:r>
              <a:rPr lang="fr-FR" sz="2000" dirty="0"/>
              <a:t> </a:t>
            </a:r>
            <a:r>
              <a:rPr lang="fr-FR" sz="2000" dirty="0" err="1"/>
              <a:t>potential</a:t>
            </a:r>
            <a:r>
              <a:rPr lang="fr-FR" sz="2000" dirty="0"/>
              <a:t> for diversification </a:t>
            </a:r>
          </a:p>
          <a:p>
            <a:r>
              <a:rPr lang="fr-FR" sz="2000" dirty="0"/>
              <a:t>to </a:t>
            </a:r>
            <a:r>
              <a:rPr lang="fr-FR" sz="2000" dirty="0" err="1"/>
              <a:t>multiply</a:t>
            </a:r>
            <a:r>
              <a:rPr lang="fr-FR" sz="2000" dirty="0"/>
              <a:t> </a:t>
            </a:r>
            <a:r>
              <a:rPr lang="fr-FR" sz="2000" dirty="0" err="1"/>
              <a:t>monetization</a:t>
            </a:r>
            <a:r>
              <a:rPr lang="fr-FR" sz="2000" dirty="0"/>
              <a:t> </a:t>
            </a:r>
            <a:r>
              <a:rPr lang="fr-FR" sz="2000" dirty="0" err="1"/>
              <a:t>touchpoints</a:t>
            </a:r>
            <a:r>
              <a:rPr lang="fr-FR" sz="2000" dirty="0"/>
              <a:t> and </a:t>
            </a:r>
            <a:r>
              <a:rPr lang="fr-FR" sz="2000" dirty="0" err="1"/>
              <a:t>increase</a:t>
            </a:r>
            <a:r>
              <a:rPr lang="fr-FR" sz="2000" dirty="0"/>
              <a:t> ARPU</a:t>
            </a:r>
            <a:endParaRPr sz="2000" dirty="0"/>
          </a:p>
        </p:txBody>
      </p:sp>
      <p:sp>
        <p:nvSpPr>
          <p:cNvPr id="18" name="Google Shape;494;g35f5681e131_0_26">
            <a:extLst>
              <a:ext uri="{FF2B5EF4-FFF2-40B4-BE49-F238E27FC236}">
                <a16:creationId xmlns:a16="http://schemas.microsoft.com/office/drawing/2014/main" id="{0FD39377-0300-59D8-40E0-5B6F61D1811E}"/>
              </a:ext>
            </a:extLst>
          </p:cNvPr>
          <p:cNvSpPr txBox="1"/>
          <p:nvPr/>
        </p:nvSpPr>
        <p:spPr>
          <a:xfrm>
            <a:off x="444031" y="2469700"/>
            <a:ext cx="1102829" cy="216900"/>
          </a:xfrm>
          <a:prstGeom prst="rect">
            <a:avLst/>
          </a:prstGeom>
          <a:noFill/>
          <a:ln>
            <a:noFill/>
          </a:ln>
        </p:spPr>
        <p:txBody>
          <a:bodyPr spcFirstLastPara="1" wrap="square" lIns="68550" tIns="34275" rIns="68550" bIns="34275" anchor="ctr" anchorCtr="0">
            <a:noAutofit/>
          </a:bodyPr>
          <a:lstStyle/>
          <a:p>
            <a:pPr marL="0" marR="0" lvl="0" indent="0" algn="ctr" rtl="0">
              <a:lnSpc>
                <a:spcPct val="90000"/>
              </a:lnSpc>
              <a:spcBef>
                <a:spcPts val="0"/>
              </a:spcBef>
              <a:spcAft>
                <a:spcPts val="0"/>
              </a:spcAft>
              <a:buClr>
                <a:schemeClr val="dk1"/>
              </a:buClr>
              <a:buSzPts val="4757"/>
              <a:buFont typeface="Play"/>
              <a:buNone/>
            </a:pPr>
            <a:r>
              <a:rPr lang="fr-FR" b="1" i="0" u="none" strike="noStrike" cap="none" dirty="0" err="1">
                <a:solidFill>
                  <a:srgbClr val="004AAD"/>
                </a:solidFill>
                <a:latin typeface="Cocomat pro"/>
                <a:sym typeface="Arial"/>
              </a:rPr>
              <a:t>Acceleration</a:t>
            </a:r>
            <a:r>
              <a:rPr lang="fr-FR" b="1" i="0" u="none" strike="noStrike" cap="none" dirty="0">
                <a:solidFill>
                  <a:srgbClr val="004AAD"/>
                </a:solidFill>
                <a:latin typeface="Cocomat pro"/>
                <a:sym typeface="Arial"/>
              </a:rPr>
              <a:t> Model</a:t>
            </a:r>
            <a:endParaRPr sz="800" b="0" i="0" u="none" strike="noStrike" cap="none" dirty="0">
              <a:solidFill>
                <a:srgbClr val="000000"/>
              </a:solidFill>
              <a:latin typeface="Cocomat pro"/>
              <a:sym typeface="Arial"/>
            </a:endParaRPr>
          </a:p>
        </p:txBody>
      </p:sp>
      <p:sp>
        <p:nvSpPr>
          <p:cNvPr id="19" name="Forme en L 18">
            <a:extLst>
              <a:ext uri="{FF2B5EF4-FFF2-40B4-BE49-F238E27FC236}">
                <a16:creationId xmlns:a16="http://schemas.microsoft.com/office/drawing/2014/main" id="{FC3F42A4-AC82-BE1B-73D6-01EE288EA069}"/>
              </a:ext>
            </a:extLst>
          </p:cNvPr>
          <p:cNvSpPr/>
          <p:nvPr/>
        </p:nvSpPr>
        <p:spPr>
          <a:xfrm rot="18663212">
            <a:off x="1757571" y="2460227"/>
            <a:ext cx="281940" cy="95014"/>
          </a:xfrm>
          <a:prstGeom prst="corner">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Google Shape;494;g35f5681e131_0_26">
            <a:extLst>
              <a:ext uri="{FF2B5EF4-FFF2-40B4-BE49-F238E27FC236}">
                <a16:creationId xmlns:a16="http://schemas.microsoft.com/office/drawing/2014/main" id="{50C9179F-9384-5091-B8C1-6D6B9F3227AD}"/>
              </a:ext>
            </a:extLst>
          </p:cNvPr>
          <p:cNvSpPr txBox="1"/>
          <p:nvPr/>
        </p:nvSpPr>
        <p:spPr>
          <a:xfrm>
            <a:off x="1936642" y="2469700"/>
            <a:ext cx="846950" cy="216900"/>
          </a:xfrm>
          <a:prstGeom prst="rect">
            <a:avLst/>
          </a:prstGeom>
          <a:noFill/>
          <a:ln>
            <a:noFill/>
          </a:ln>
        </p:spPr>
        <p:txBody>
          <a:bodyPr spcFirstLastPara="1" wrap="square" lIns="68550" tIns="34275" rIns="68550" bIns="34275" anchor="ctr" anchorCtr="0">
            <a:noAutofit/>
          </a:bodyPr>
          <a:lstStyle/>
          <a:p>
            <a:pPr marL="0" marR="0" lvl="0" indent="0" rtl="0">
              <a:lnSpc>
                <a:spcPct val="90000"/>
              </a:lnSpc>
              <a:spcBef>
                <a:spcPts val="0"/>
              </a:spcBef>
              <a:spcAft>
                <a:spcPts val="0"/>
              </a:spcAft>
              <a:buClr>
                <a:schemeClr val="dk1"/>
              </a:buClr>
              <a:buSzPts val="4757"/>
              <a:buFont typeface="Play"/>
              <a:buNone/>
            </a:pPr>
            <a:r>
              <a:rPr lang="fr-FR" sz="1050" b="1" i="0" u="none" strike="noStrike" cap="none" dirty="0" err="1">
                <a:solidFill>
                  <a:srgbClr val="478473"/>
                </a:solidFill>
                <a:latin typeface="Cocomat pro"/>
                <a:sym typeface="Arial"/>
              </a:rPr>
              <a:t>Success</a:t>
            </a:r>
            <a:r>
              <a:rPr lang="fr-FR" sz="1050" b="1" i="0" u="none" strike="noStrike" cap="none" dirty="0">
                <a:solidFill>
                  <a:srgbClr val="478473"/>
                </a:solidFill>
                <a:latin typeface="Cocomat pro"/>
                <a:sym typeface="Arial"/>
              </a:rPr>
              <a:t> </a:t>
            </a:r>
            <a:r>
              <a:rPr lang="fr-FR" sz="1050" b="1" i="0" u="none" strike="noStrike" cap="none" dirty="0" err="1">
                <a:solidFill>
                  <a:srgbClr val="478473"/>
                </a:solidFill>
                <a:latin typeface="Cocomat pro"/>
                <a:sym typeface="Arial"/>
              </a:rPr>
              <a:t>fee</a:t>
            </a:r>
            <a:endParaRPr sz="500" b="0" i="0" u="none" strike="noStrike" cap="none" dirty="0">
              <a:solidFill>
                <a:srgbClr val="478473"/>
              </a:solidFill>
              <a:latin typeface="Cocomat pro"/>
              <a:sym typeface="Arial"/>
            </a:endParaRPr>
          </a:p>
        </p:txBody>
      </p:sp>
      <p:sp>
        <p:nvSpPr>
          <p:cNvPr id="21" name="Forme en L 20">
            <a:extLst>
              <a:ext uri="{FF2B5EF4-FFF2-40B4-BE49-F238E27FC236}">
                <a16:creationId xmlns:a16="http://schemas.microsoft.com/office/drawing/2014/main" id="{E5D75818-5786-72CE-D6D0-817E7C5E07A7}"/>
              </a:ext>
            </a:extLst>
          </p:cNvPr>
          <p:cNvSpPr/>
          <p:nvPr/>
        </p:nvSpPr>
        <p:spPr>
          <a:xfrm rot="18663212">
            <a:off x="4036530" y="2464655"/>
            <a:ext cx="281940" cy="95014"/>
          </a:xfrm>
          <a:prstGeom prst="corner">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Google Shape;494;g35f5681e131_0_26">
            <a:extLst>
              <a:ext uri="{FF2B5EF4-FFF2-40B4-BE49-F238E27FC236}">
                <a16:creationId xmlns:a16="http://schemas.microsoft.com/office/drawing/2014/main" id="{FBA3A942-E04D-1FED-9CD9-EA3C46A6C721}"/>
              </a:ext>
            </a:extLst>
          </p:cNvPr>
          <p:cNvSpPr txBox="1"/>
          <p:nvPr/>
        </p:nvSpPr>
        <p:spPr>
          <a:xfrm>
            <a:off x="4215601" y="2474128"/>
            <a:ext cx="846950" cy="216900"/>
          </a:xfrm>
          <a:prstGeom prst="rect">
            <a:avLst/>
          </a:prstGeom>
          <a:noFill/>
          <a:ln>
            <a:noFill/>
          </a:ln>
        </p:spPr>
        <p:txBody>
          <a:bodyPr spcFirstLastPara="1" wrap="square" lIns="68550" tIns="34275" rIns="68550" bIns="34275" anchor="ctr" anchorCtr="0">
            <a:noAutofit/>
          </a:bodyPr>
          <a:lstStyle/>
          <a:p>
            <a:pPr marL="0" marR="0" lvl="0" indent="0" rtl="0">
              <a:lnSpc>
                <a:spcPct val="90000"/>
              </a:lnSpc>
              <a:spcBef>
                <a:spcPts val="0"/>
              </a:spcBef>
              <a:spcAft>
                <a:spcPts val="0"/>
              </a:spcAft>
              <a:buClr>
                <a:schemeClr val="dk1"/>
              </a:buClr>
              <a:buSzPts val="4757"/>
              <a:buFont typeface="Play"/>
              <a:buNone/>
            </a:pPr>
            <a:r>
              <a:rPr lang="fr-FR" sz="1050" b="1" i="0" u="none" strike="noStrike" cap="none" dirty="0" err="1">
                <a:solidFill>
                  <a:srgbClr val="478473"/>
                </a:solidFill>
                <a:latin typeface="Cocomat pro"/>
                <a:sym typeface="Arial"/>
              </a:rPr>
              <a:t>Success</a:t>
            </a:r>
            <a:r>
              <a:rPr lang="fr-FR" sz="1050" b="1" i="0" u="none" strike="noStrike" cap="none" dirty="0">
                <a:solidFill>
                  <a:srgbClr val="478473"/>
                </a:solidFill>
                <a:latin typeface="Cocomat pro"/>
                <a:sym typeface="Arial"/>
              </a:rPr>
              <a:t> </a:t>
            </a:r>
            <a:r>
              <a:rPr lang="fr-FR" sz="1050" b="1" i="0" u="none" strike="noStrike" cap="none" dirty="0" err="1">
                <a:solidFill>
                  <a:srgbClr val="478473"/>
                </a:solidFill>
                <a:latin typeface="Cocomat pro"/>
                <a:sym typeface="Arial"/>
              </a:rPr>
              <a:t>fee</a:t>
            </a:r>
            <a:endParaRPr sz="500" b="0" i="0" u="none" strike="noStrike" cap="none" dirty="0">
              <a:solidFill>
                <a:srgbClr val="478473"/>
              </a:solidFill>
              <a:latin typeface="Cocomat pro"/>
              <a:sym typeface="Arial"/>
            </a:endParaRPr>
          </a:p>
        </p:txBody>
      </p:sp>
      <p:sp>
        <p:nvSpPr>
          <p:cNvPr id="23" name="Forme en L 22">
            <a:extLst>
              <a:ext uri="{FF2B5EF4-FFF2-40B4-BE49-F238E27FC236}">
                <a16:creationId xmlns:a16="http://schemas.microsoft.com/office/drawing/2014/main" id="{89D9BE19-5556-2DD1-A08B-40646F739423}"/>
              </a:ext>
            </a:extLst>
          </p:cNvPr>
          <p:cNvSpPr/>
          <p:nvPr/>
        </p:nvSpPr>
        <p:spPr>
          <a:xfrm rot="18663212">
            <a:off x="5173254" y="2467879"/>
            <a:ext cx="281940" cy="95014"/>
          </a:xfrm>
          <a:prstGeom prst="corner">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Google Shape;494;g35f5681e131_0_26">
            <a:extLst>
              <a:ext uri="{FF2B5EF4-FFF2-40B4-BE49-F238E27FC236}">
                <a16:creationId xmlns:a16="http://schemas.microsoft.com/office/drawing/2014/main" id="{B9607FEB-B41A-9CB0-FE63-831578A7020A}"/>
              </a:ext>
            </a:extLst>
          </p:cNvPr>
          <p:cNvSpPr txBox="1"/>
          <p:nvPr/>
        </p:nvSpPr>
        <p:spPr>
          <a:xfrm>
            <a:off x="5352325" y="2477352"/>
            <a:ext cx="846950" cy="216900"/>
          </a:xfrm>
          <a:prstGeom prst="rect">
            <a:avLst/>
          </a:prstGeom>
          <a:noFill/>
          <a:ln>
            <a:noFill/>
          </a:ln>
        </p:spPr>
        <p:txBody>
          <a:bodyPr spcFirstLastPara="1" wrap="square" lIns="68550" tIns="34275" rIns="68550" bIns="34275" anchor="ctr" anchorCtr="0">
            <a:noAutofit/>
          </a:bodyPr>
          <a:lstStyle/>
          <a:p>
            <a:pPr marL="0" marR="0" lvl="0" indent="0" rtl="0">
              <a:lnSpc>
                <a:spcPct val="90000"/>
              </a:lnSpc>
              <a:spcBef>
                <a:spcPts val="0"/>
              </a:spcBef>
              <a:spcAft>
                <a:spcPts val="0"/>
              </a:spcAft>
              <a:buClr>
                <a:schemeClr val="dk1"/>
              </a:buClr>
              <a:buSzPts val="4757"/>
              <a:buFont typeface="Play"/>
              <a:buNone/>
            </a:pPr>
            <a:r>
              <a:rPr lang="fr-FR" sz="1050" b="1" i="0" u="none" strike="noStrike" cap="none" dirty="0">
                <a:solidFill>
                  <a:srgbClr val="478473"/>
                </a:solidFill>
                <a:latin typeface="Cocomat pro"/>
                <a:sym typeface="Arial"/>
              </a:rPr>
              <a:t>Deal %</a:t>
            </a:r>
            <a:endParaRPr sz="500" b="0" i="0" u="none" strike="noStrike" cap="none" dirty="0">
              <a:solidFill>
                <a:srgbClr val="478473"/>
              </a:solidFill>
              <a:latin typeface="Cocomat pro"/>
              <a:sym typeface="Arial"/>
            </a:endParaRPr>
          </a:p>
        </p:txBody>
      </p:sp>
      <p:sp>
        <p:nvSpPr>
          <p:cNvPr id="25" name="Forme en L 24">
            <a:extLst>
              <a:ext uri="{FF2B5EF4-FFF2-40B4-BE49-F238E27FC236}">
                <a16:creationId xmlns:a16="http://schemas.microsoft.com/office/drawing/2014/main" id="{0317152D-1667-4D52-F9A1-9A0973507BC3}"/>
              </a:ext>
            </a:extLst>
          </p:cNvPr>
          <p:cNvSpPr/>
          <p:nvPr/>
        </p:nvSpPr>
        <p:spPr>
          <a:xfrm rot="18663212">
            <a:off x="6309978" y="2467879"/>
            <a:ext cx="281940" cy="95014"/>
          </a:xfrm>
          <a:prstGeom prst="corner">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Google Shape;494;g35f5681e131_0_26">
            <a:extLst>
              <a:ext uri="{FF2B5EF4-FFF2-40B4-BE49-F238E27FC236}">
                <a16:creationId xmlns:a16="http://schemas.microsoft.com/office/drawing/2014/main" id="{B741CEB4-639D-CBA1-25D5-04EBDA0F92EC}"/>
              </a:ext>
            </a:extLst>
          </p:cNvPr>
          <p:cNvSpPr txBox="1"/>
          <p:nvPr/>
        </p:nvSpPr>
        <p:spPr>
          <a:xfrm>
            <a:off x="6489049" y="2477352"/>
            <a:ext cx="846950" cy="216900"/>
          </a:xfrm>
          <a:prstGeom prst="rect">
            <a:avLst/>
          </a:prstGeom>
          <a:noFill/>
          <a:ln>
            <a:noFill/>
          </a:ln>
        </p:spPr>
        <p:txBody>
          <a:bodyPr spcFirstLastPara="1" wrap="square" lIns="68550" tIns="34275" rIns="68550" bIns="34275" anchor="ctr" anchorCtr="0">
            <a:noAutofit/>
          </a:bodyPr>
          <a:lstStyle/>
          <a:p>
            <a:pPr marL="0" marR="0" lvl="0" indent="0" rtl="0">
              <a:lnSpc>
                <a:spcPct val="90000"/>
              </a:lnSpc>
              <a:spcBef>
                <a:spcPts val="0"/>
              </a:spcBef>
              <a:spcAft>
                <a:spcPts val="0"/>
              </a:spcAft>
              <a:buClr>
                <a:schemeClr val="dk1"/>
              </a:buClr>
              <a:buSzPts val="4757"/>
              <a:buFont typeface="Play"/>
              <a:buNone/>
            </a:pPr>
            <a:r>
              <a:rPr lang="fr-FR" sz="1050" b="1" i="0" u="none" strike="noStrike" cap="none" dirty="0">
                <a:solidFill>
                  <a:srgbClr val="478473"/>
                </a:solidFill>
                <a:latin typeface="Cocomat pro"/>
                <a:sym typeface="Arial"/>
              </a:rPr>
              <a:t>Deal %</a:t>
            </a:r>
            <a:endParaRPr sz="500" b="0" i="0" u="none" strike="noStrike" cap="none" dirty="0">
              <a:solidFill>
                <a:srgbClr val="478473"/>
              </a:solidFill>
              <a:latin typeface="Cocomat pro"/>
              <a:sym typeface="Arial"/>
            </a:endParaRPr>
          </a:p>
        </p:txBody>
      </p:sp>
      <p:sp>
        <p:nvSpPr>
          <p:cNvPr id="27" name="Google Shape;494;g35f5681e131_0_26">
            <a:extLst>
              <a:ext uri="{FF2B5EF4-FFF2-40B4-BE49-F238E27FC236}">
                <a16:creationId xmlns:a16="http://schemas.microsoft.com/office/drawing/2014/main" id="{5FB178DB-7A00-A9F7-E1AA-702B4C2FCA76}"/>
              </a:ext>
            </a:extLst>
          </p:cNvPr>
          <p:cNvSpPr txBox="1"/>
          <p:nvPr/>
        </p:nvSpPr>
        <p:spPr>
          <a:xfrm>
            <a:off x="444030" y="3022296"/>
            <a:ext cx="1102829" cy="216900"/>
          </a:xfrm>
          <a:prstGeom prst="rect">
            <a:avLst/>
          </a:prstGeom>
          <a:noFill/>
          <a:ln>
            <a:noFill/>
          </a:ln>
        </p:spPr>
        <p:txBody>
          <a:bodyPr spcFirstLastPara="1" wrap="square" lIns="68550" tIns="34275" rIns="68550" bIns="34275" anchor="ctr" anchorCtr="0">
            <a:noAutofit/>
          </a:bodyPr>
          <a:lstStyle/>
          <a:p>
            <a:pPr marL="0" marR="0" lvl="0" indent="0" algn="ctr" rtl="0">
              <a:lnSpc>
                <a:spcPct val="90000"/>
              </a:lnSpc>
              <a:spcBef>
                <a:spcPts val="0"/>
              </a:spcBef>
              <a:spcAft>
                <a:spcPts val="0"/>
              </a:spcAft>
              <a:buClr>
                <a:schemeClr val="dk1"/>
              </a:buClr>
              <a:buSzPts val="4757"/>
              <a:buFont typeface="Play"/>
              <a:buNone/>
            </a:pPr>
            <a:r>
              <a:rPr lang="fr-FR" b="1" dirty="0">
                <a:solidFill>
                  <a:srgbClr val="004AAD"/>
                </a:solidFill>
                <a:latin typeface="Cocomat pro"/>
              </a:rPr>
              <a:t>Advisory Model</a:t>
            </a:r>
            <a:endParaRPr sz="800" b="0" i="0" u="none" strike="noStrike" cap="none" dirty="0">
              <a:solidFill>
                <a:srgbClr val="000000"/>
              </a:solidFill>
              <a:latin typeface="Cocomat pro"/>
              <a:sym typeface="Arial"/>
            </a:endParaRPr>
          </a:p>
        </p:txBody>
      </p:sp>
      <p:sp>
        <p:nvSpPr>
          <p:cNvPr id="28" name="Forme en L 27">
            <a:extLst>
              <a:ext uri="{FF2B5EF4-FFF2-40B4-BE49-F238E27FC236}">
                <a16:creationId xmlns:a16="http://schemas.microsoft.com/office/drawing/2014/main" id="{79435A76-032A-4D7B-6E98-3CDCA40CFF6B}"/>
              </a:ext>
            </a:extLst>
          </p:cNvPr>
          <p:cNvSpPr/>
          <p:nvPr/>
        </p:nvSpPr>
        <p:spPr>
          <a:xfrm rot="18663212">
            <a:off x="7454970" y="3012823"/>
            <a:ext cx="281940" cy="95014"/>
          </a:xfrm>
          <a:prstGeom prst="corner">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Google Shape;494;g35f5681e131_0_26">
            <a:extLst>
              <a:ext uri="{FF2B5EF4-FFF2-40B4-BE49-F238E27FC236}">
                <a16:creationId xmlns:a16="http://schemas.microsoft.com/office/drawing/2014/main" id="{48BA95EF-F5CD-5BE7-1965-5892879B9518}"/>
              </a:ext>
            </a:extLst>
          </p:cNvPr>
          <p:cNvSpPr txBox="1"/>
          <p:nvPr/>
        </p:nvSpPr>
        <p:spPr>
          <a:xfrm>
            <a:off x="7634041" y="3022296"/>
            <a:ext cx="846950" cy="216900"/>
          </a:xfrm>
          <a:prstGeom prst="rect">
            <a:avLst/>
          </a:prstGeom>
          <a:noFill/>
          <a:ln>
            <a:noFill/>
          </a:ln>
        </p:spPr>
        <p:txBody>
          <a:bodyPr spcFirstLastPara="1" wrap="square" lIns="68550" tIns="34275" rIns="68550" bIns="34275" anchor="ctr" anchorCtr="0">
            <a:noAutofit/>
          </a:bodyPr>
          <a:lstStyle/>
          <a:p>
            <a:pPr marL="0" marR="0" lvl="0" indent="0" rtl="0">
              <a:lnSpc>
                <a:spcPct val="90000"/>
              </a:lnSpc>
              <a:spcBef>
                <a:spcPts val="0"/>
              </a:spcBef>
              <a:spcAft>
                <a:spcPts val="0"/>
              </a:spcAft>
              <a:buClr>
                <a:schemeClr val="dk1"/>
              </a:buClr>
              <a:buSzPts val="4757"/>
              <a:buFont typeface="Play"/>
              <a:buNone/>
            </a:pPr>
            <a:r>
              <a:rPr lang="fr-FR" sz="1050" b="1" i="0" u="none" strike="noStrike" cap="none" dirty="0">
                <a:solidFill>
                  <a:srgbClr val="478473"/>
                </a:solidFill>
                <a:latin typeface="Cocomat pro"/>
                <a:sym typeface="Arial"/>
              </a:rPr>
              <a:t>Service </a:t>
            </a:r>
            <a:r>
              <a:rPr lang="fr-FR" sz="1050" b="1" i="0" u="none" strike="noStrike" cap="none" dirty="0" err="1">
                <a:solidFill>
                  <a:srgbClr val="478473"/>
                </a:solidFill>
                <a:latin typeface="Cocomat pro"/>
                <a:sym typeface="Arial"/>
              </a:rPr>
              <a:t>fee</a:t>
            </a:r>
            <a:endParaRPr sz="500" b="0" i="0" u="none" strike="noStrike" cap="none" dirty="0">
              <a:solidFill>
                <a:srgbClr val="478473"/>
              </a:solidFill>
              <a:latin typeface="Cocomat pro"/>
              <a:sym typeface="Arial"/>
            </a:endParaRPr>
          </a:p>
        </p:txBody>
      </p:sp>
      <p:sp>
        <p:nvSpPr>
          <p:cNvPr id="30" name="Google Shape;494;g35f5681e131_0_26">
            <a:extLst>
              <a:ext uri="{FF2B5EF4-FFF2-40B4-BE49-F238E27FC236}">
                <a16:creationId xmlns:a16="http://schemas.microsoft.com/office/drawing/2014/main" id="{A4D16B6F-E765-4DB5-3BD4-3983968769AF}"/>
              </a:ext>
            </a:extLst>
          </p:cNvPr>
          <p:cNvSpPr txBox="1"/>
          <p:nvPr/>
        </p:nvSpPr>
        <p:spPr>
          <a:xfrm>
            <a:off x="444030" y="3604257"/>
            <a:ext cx="1102829" cy="216900"/>
          </a:xfrm>
          <a:prstGeom prst="rect">
            <a:avLst/>
          </a:prstGeom>
          <a:noFill/>
          <a:ln>
            <a:noFill/>
          </a:ln>
        </p:spPr>
        <p:txBody>
          <a:bodyPr spcFirstLastPara="1" wrap="square" lIns="68550" tIns="34275" rIns="68550" bIns="34275" anchor="ctr" anchorCtr="0">
            <a:noAutofit/>
          </a:bodyPr>
          <a:lstStyle/>
          <a:p>
            <a:pPr marL="0" marR="0" lvl="0" indent="0" algn="ctr" rtl="0">
              <a:lnSpc>
                <a:spcPct val="90000"/>
              </a:lnSpc>
              <a:spcBef>
                <a:spcPts val="0"/>
              </a:spcBef>
              <a:spcAft>
                <a:spcPts val="0"/>
              </a:spcAft>
              <a:buClr>
                <a:schemeClr val="dk1"/>
              </a:buClr>
              <a:buSzPts val="4757"/>
              <a:buFont typeface="Play"/>
              <a:buNone/>
            </a:pPr>
            <a:r>
              <a:rPr lang="fr-FR" b="1" i="0" u="none" strike="noStrike" cap="none" dirty="0">
                <a:solidFill>
                  <a:srgbClr val="004AAD"/>
                </a:solidFill>
                <a:latin typeface="Cocomat pro"/>
                <a:sym typeface="Arial"/>
              </a:rPr>
              <a:t>Education Model</a:t>
            </a:r>
            <a:endParaRPr sz="800" b="0" i="0" u="none" strike="noStrike" cap="none" dirty="0">
              <a:solidFill>
                <a:srgbClr val="000000"/>
              </a:solidFill>
              <a:latin typeface="Cocomat pro"/>
              <a:sym typeface="Arial"/>
            </a:endParaRPr>
          </a:p>
        </p:txBody>
      </p:sp>
      <p:sp>
        <p:nvSpPr>
          <p:cNvPr id="31" name="Forme en L 30">
            <a:extLst>
              <a:ext uri="{FF2B5EF4-FFF2-40B4-BE49-F238E27FC236}">
                <a16:creationId xmlns:a16="http://schemas.microsoft.com/office/drawing/2014/main" id="{EC9D7F2D-815A-2B20-1B9D-716A14CA80B8}"/>
              </a:ext>
            </a:extLst>
          </p:cNvPr>
          <p:cNvSpPr/>
          <p:nvPr/>
        </p:nvSpPr>
        <p:spPr>
          <a:xfrm rot="18663212">
            <a:off x="2897050" y="3603049"/>
            <a:ext cx="281940" cy="95014"/>
          </a:xfrm>
          <a:prstGeom prst="corner">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Google Shape;494;g35f5681e131_0_26">
            <a:extLst>
              <a:ext uri="{FF2B5EF4-FFF2-40B4-BE49-F238E27FC236}">
                <a16:creationId xmlns:a16="http://schemas.microsoft.com/office/drawing/2014/main" id="{D5999781-2786-036F-A0C4-5FE7CBB16CDD}"/>
              </a:ext>
            </a:extLst>
          </p:cNvPr>
          <p:cNvSpPr txBox="1"/>
          <p:nvPr/>
        </p:nvSpPr>
        <p:spPr>
          <a:xfrm>
            <a:off x="3076121" y="3612522"/>
            <a:ext cx="846950" cy="216900"/>
          </a:xfrm>
          <a:prstGeom prst="rect">
            <a:avLst/>
          </a:prstGeom>
          <a:noFill/>
          <a:ln>
            <a:noFill/>
          </a:ln>
        </p:spPr>
        <p:txBody>
          <a:bodyPr spcFirstLastPara="1" wrap="square" lIns="68550" tIns="34275" rIns="68550" bIns="34275" anchor="ctr" anchorCtr="0">
            <a:noAutofit/>
          </a:bodyPr>
          <a:lstStyle/>
          <a:p>
            <a:pPr marL="0" marR="0" lvl="0" indent="0" rtl="0">
              <a:lnSpc>
                <a:spcPct val="90000"/>
              </a:lnSpc>
              <a:spcBef>
                <a:spcPts val="0"/>
              </a:spcBef>
              <a:spcAft>
                <a:spcPts val="0"/>
              </a:spcAft>
              <a:buClr>
                <a:schemeClr val="dk1"/>
              </a:buClr>
              <a:buSzPts val="4757"/>
              <a:buFont typeface="Play"/>
              <a:buNone/>
            </a:pPr>
            <a:r>
              <a:rPr lang="fr-FR" sz="1050" b="1" i="0" u="none" strike="noStrike" cap="none" dirty="0">
                <a:solidFill>
                  <a:srgbClr val="478473"/>
                </a:solidFill>
                <a:latin typeface="Cocomat pro"/>
                <a:sym typeface="Arial"/>
              </a:rPr>
              <a:t>usage </a:t>
            </a:r>
            <a:r>
              <a:rPr lang="fr-FR" sz="1050" b="1" i="0" u="none" strike="noStrike" cap="none" dirty="0" err="1">
                <a:solidFill>
                  <a:srgbClr val="478473"/>
                </a:solidFill>
                <a:latin typeface="Cocomat pro"/>
                <a:sym typeface="Arial"/>
              </a:rPr>
              <a:t>fee</a:t>
            </a:r>
            <a:endParaRPr sz="500" b="0" i="0" u="none" strike="noStrike" cap="none" dirty="0">
              <a:solidFill>
                <a:srgbClr val="478473"/>
              </a:solidFill>
              <a:latin typeface="Cocomat pro"/>
              <a:sym typeface="Arial"/>
            </a:endParaRPr>
          </a:p>
        </p:txBody>
      </p:sp>
      <p:cxnSp>
        <p:nvCxnSpPr>
          <p:cNvPr id="34" name="Connecteur droit 33">
            <a:extLst>
              <a:ext uri="{FF2B5EF4-FFF2-40B4-BE49-F238E27FC236}">
                <a16:creationId xmlns:a16="http://schemas.microsoft.com/office/drawing/2014/main" id="{D6B753B9-967D-0096-BA53-5F9204C3D7DE}"/>
              </a:ext>
            </a:extLst>
          </p:cNvPr>
          <p:cNvCxnSpPr/>
          <p:nvPr/>
        </p:nvCxnSpPr>
        <p:spPr>
          <a:xfrm>
            <a:off x="510878" y="3970020"/>
            <a:ext cx="8089886" cy="0"/>
          </a:xfrm>
          <a:prstGeom prst="line">
            <a:avLst/>
          </a:prstGeom>
          <a:ln>
            <a:solidFill>
              <a:srgbClr val="478473"/>
            </a:solidFill>
            <a:prstDash val="dash"/>
          </a:ln>
        </p:spPr>
        <p:style>
          <a:lnRef idx="1">
            <a:schemeClr val="accent1"/>
          </a:lnRef>
          <a:fillRef idx="0">
            <a:schemeClr val="accent1"/>
          </a:fillRef>
          <a:effectRef idx="0">
            <a:schemeClr val="accent1"/>
          </a:effectRef>
          <a:fontRef idx="minor">
            <a:schemeClr val="tx1"/>
          </a:fontRef>
        </p:style>
      </p:cxnSp>
      <p:sp>
        <p:nvSpPr>
          <p:cNvPr id="35" name="Google Shape;494;g35f5681e131_0_26">
            <a:extLst>
              <a:ext uri="{FF2B5EF4-FFF2-40B4-BE49-F238E27FC236}">
                <a16:creationId xmlns:a16="http://schemas.microsoft.com/office/drawing/2014/main" id="{3AD392CA-4B4E-2F99-EA4C-4E19BF108BDB}"/>
              </a:ext>
            </a:extLst>
          </p:cNvPr>
          <p:cNvSpPr txBox="1"/>
          <p:nvPr/>
        </p:nvSpPr>
        <p:spPr>
          <a:xfrm>
            <a:off x="444029" y="4381916"/>
            <a:ext cx="1102829" cy="216900"/>
          </a:xfrm>
          <a:prstGeom prst="rect">
            <a:avLst/>
          </a:prstGeom>
          <a:noFill/>
          <a:ln>
            <a:noFill/>
          </a:ln>
        </p:spPr>
        <p:txBody>
          <a:bodyPr spcFirstLastPara="1" wrap="square" lIns="68550" tIns="34275" rIns="68550" bIns="34275" anchor="ctr" anchorCtr="0">
            <a:noAutofit/>
          </a:bodyPr>
          <a:lstStyle/>
          <a:p>
            <a:pPr marL="0" marR="0" lvl="0" indent="0" algn="ctr" rtl="0">
              <a:lnSpc>
                <a:spcPct val="90000"/>
              </a:lnSpc>
              <a:spcBef>
                <a:spcPts val="0"/>
              </a:spcBef>
              <a:spcAft>
                <a:spcPts val="0"/>
              </a:spcAft>
              <a:buClr>
                <a:schemeClr val="dk1"/>
              </a:buClr>
              <a:buSzPts val="4757"/>
              <a:buFont typeface="Play"/>
              <a:buNone/>
            </a:pPr>
            <a:r>
              <a:rPr lang="fr-FR" b="1" i="0" u="none" strike="noStrike" cap="none" dirty="0">
                <a:solidFill>
                  <a:schemeClr val="bg1">
                    <a:lumMod val="50000"/>
                  </a:schemeClr>
                </a:solidFill>
                <a:latin typeface="Cocomat pro"/>
                <a:sym typeface="Arial"/>
              </a:rPr>
              <a:t>Accelerator / </a:t>
            </a:r>
            <a:r>
              <a:rPr lang="fr-FR" b="1" i="0" u="none" strike="noStrike" cap="none" dirty="0" err="1">
                <a:solidFill>
                  <a:schemeClr val="bg1">
                    <a:lumMod val="50000"/>
                  </a:schemeClr>
                </a:solidFill>
                <a:latin typeface="Cocomat pro"/>
                <a:sym typeface="Arial"/>
              </a:rPr>
              <a:t>Fund</a:t>
            </a:r>
            <a:r>
              <a:rPr lang="fr-FR" b="1" i="0" u="none" strike="noStrike" cap="none" dirty="0">
                <a:solidFill>
                  <a:schemeClr val="bg1">
                    <a:lumMod val="50000"/>
                  </a:schemeClr>
                </a:solidFill>
                <a:latin typeface="Cocomat pro"/>
                <a:sym typeface="Arial"/>
              </a:rPr>
              <a:t> Model</a:t>
            </a:r>
            <a:endParaRPr sz="800" b="0" i="0" u="none" strike="noStrike" cap="none" dirty="0">
              <a:solidFill>
                <a:schemeClr val="bg1">
                  <a:lumMod val="50000"/>
                </a:schemeClr>
              </a:solidFill>
              <a:latin typeface="Cocomat pro"/>
              <a:sym typeface="Arial"/>
            </a:endParaRPr>
          </a:p>
        </p:txBody>
      </p:sp>
      <p:sp>
        <p:nvSpPr>
          <p:cNvPr id="36" name="Forme en L 35">
            <a:extLst>
              <a:ext uri="{FF2B5EF4-FFF2-40B4-BE49-F238E27FC236}">
                <a16:creationId xmlns:a16="http://schemas.microsoft.com/office/drawing/2014/main" id="{F37A75BA-D08A-05F9-81DE-3ED23C68501A}"/>
              </a:ext>
            </a:extLst>
          </p:cNvPr>
          <p:cNvSpPr/>
          <p:nvPr/>
        </p:nvSpPr>
        <p:spPr>
          <a:xfrm rot="18663212">
            <a:off x="5173254" y="4389512"/>
            <a:ext cx="281940" cy="95014"/>
          </a:xfrm>
          <a:prstGeom prst="corner">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Google Shape;494;g35f5681e131_0_26">
            <a:extLst>
              <a:ext uri="{FF2B5EF4-FFF2-40B4-BE49-F238E27FC236}">
                <a16:creationId xmlns:a16="http://schemas.microsoft.com/office/drawing/2014/main" id="{9E0BF261-3444-B29A-89F3-A9997A7D40B7}"/>
              </a:ext>
            </a:extLst>
          </p:cNvPr>
          <p:cNvSpPr txBox="1"/>
          <p:nvPr/>
        </p:nvSpPr>
        <p:spPr>
          <a:xfrm>
            <a:off x="5352325" y="4398985"/>
            <a:ext cx="846950" cy="216900"/>
          </a:xfrm>
          <a:prstGeom prst="rect">
            <a:avLst/>
          </a:prstGeom>
          <a:noFill/>
          <a:ln>
            <a:noFill/>
          </a:ln>
        </p:spPr>
        <p:txBody>
          <a:bodyPr spcFirstLastPara="1" wrap="square" lIns="68550" tIns="34275" rIns="68550" bIns="34275" anchor="ctr" anchorCtr="0">
            <a:noAutofit/>
          </a:bodyPr>
          <a:lstStyle/>
          <a:p>
            <a:pPr marL="0" marR="0" lvl="0" indent="0" rtl="0">
              <a:lnSpc>
                <a:spcPct val="90000"/>
              </a:lnSpc>
              <a:spcBef>
                <a:spcPts val="0"/>
              </a:spcBef>
              <a:spcAft>
                <a:spcPts val="0"/>
              </a:spcAft>
              <a:buClr>
                <a:schemeClr val="dk1"/>
              </a:buClr>
              <a:buSzPts val="4757"/>
              <a:buFont typeface="Play"/>
              <a:buNone/>
            </a:pPr>
            <a:r>
              <a:rPr lang="fr-FR" sz="1050" b="1" i="0" u="none" strike="noStrike" cap="none" dirty="0">
                <a:solidFill>
                  <a:schemeClr val="bg1">
                    <a:lumMod val="50000"/>
                  </a:schemeClr>
                </a:solidFill>
                <a:latin typeface="Cocomat pro"/>
                <a:sym typeface="Arial"/>
              </a:rPr>
              <a:t>Deal %</a:t>
            </a:r>
            <a:endParaRPr sz="500" b="0" i="0" u="none" strike="noStrike" cap="none" dirty="0">
              <a:solidFill>
                <a:schemeClr val="bg1">
                  <a:lumMod val="50000"/>
                </a:schemeClr>
              </a:solidFill>
              <a:latin typeface="Cocomat pro"/>
              <a:sym typeface="Arial"/>
            </a:endParaRPr>
          </a:p>
        </p:txBody>
      </p:sp>
      <p:sp>
        <p:nvSpPr>
          <p:cNvPr id="38" name="Forme en L 37">
            <a:extLst>
              <a:ext uri="{FF2B5EF4-FFF2-40B4-BE49-F238E27FC236}">
                <a16:creationId xmlns:a16="http://schemas.microsoft.com/office/drawing/2014/main" id="{A93301E3-1E94-07F9-1682-7FC6444E1E88}"/>
              </a:ext>
            </a:extLst>
          </p:cNvPr>
          <p:cNvSpPr/>
          <p:nvPr/>
        </p:nvSpPr>
        <p:spPr>
          <a:xfrm rot="18663212">
            <a:off x="6309978" y="4392179"/>
            <a:ext cx="281940" cy="95014"/>
          </a:xfrm>
          <a:prstGeom prst="corner">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Google Shape;494;g35f5681e131_0_26">
            <a:extLst>
              <a:ext uri="{FF2B5EF4-FFF2-40B4-BE49-F238E27FC236}">
                <a16:creationId xmlns:a16="http://schemas.microsoft.com/office/drawing/2014/main" id="{95DECD87-A969-39C1-7208-349AC33A552D}"/>
              </a:ext>
            </a:extLst>
          </p:cNvPr>
          <p:cNvSpPr txBox="1"/>
          <p:nvPr/>
        </p:nvSpPr>
        <p:spPr>
          <a:xfrm>
            <a:off x="6489049" y="4401652"/>
            <a:ext cx="846950" cy="216900"/>
          </a:xfrm>
          <a:prstGeom prst="rect">
            <a:avLst/>
          </a:prstGeom>
          <a:noFill/>
          <a:ln>
            <a:noFill/>
          </a:ln>
        </p:spPr>
        <p:txBody>
          <a:bodyPr spcFirstLastPara="1" wrap="square" lIns="68550" tIns="34275" rIns="68550" bIns="34275" anchor="ctr" anchorCtr="0">
            <a:noAutofit/>
          </a:bodyPr>
          <a:lstStyle/>
          <a:p>
            <a:pPr marL="0" marR="0" lvl="0" indent="0" rtl="0">
              <a:lnSpc>
                <a:spcPct val="90000"/>
              </a:lnSpc>
              <a:spcBef>
                <a:spcPts val="0"/>
              </a:spcBef>
              <a:spcAft>
                <a:spcPts val="0"/>
              </a:spcAft>
              <a:buClr>
                <a:schemeClr val="dk1"/>
              </a:buClr>
              <a:buSzPts val="4757"/>
              <a:buFont typeface="Play"/>
              <a:buNone/>
            </a:pPr>
            <a:r>
              <a:rPr lang="fr-FR" sz="1050" b="1" i="0" u="none" strike="noStrike" cap="none" dirty="0">
                <a:solidFill>
                  <a:schemeClr val="bg1">
                    <a:lumMod val="50000"/>
                  </a:schemeClr>
                </a:solidFill>
                <a:latin typeface="Cocomat pro"/>
                <a:sym typeface="Arial"/>
              </a:rPr>
              <a:t>Deal %</a:t>
            </a:r>
            <a:endParaRPr sz="500" b="0" i="0" u="none" strike="noStrike" cap="none" dirty="0">
              <a:solidFill>
                <a:schemeClr val="bg1">
                  <a:lumMod val="50000"/>
                </a:schemeClr>
              </a:solidFill>
              <a:latin typeface="Cocomat pro"/>
              <a:sym typeface="Arial"/>
            </a:endParaRPr>
          </a:p>
        </p:txBody>
      </p:sp>
      <p:sp>
        <p:nvSpPr>
          <p:cNvPr id="40" name="Forme en L 39">
            <a:extLst>
              <a:ext uri="{FF2B5EF4-FFF2-40B4-BE49-F238E27FC236}">
                <a16:creationId xmlns:a16="http://schemas.microsoft.com/office/drawing/2014/main" id="{9A15074E-7957-1F21-F8DB-F2195C65469C}"/>
              </a:ext>
            </a:extLst>
          </p:cNvPr>
          <p:cNvSpPr/>
          <p:nvPr/>
        </p:nvSpPr>
        <p:spPr>
          <a:xfrm rot="18663212">
            <a:off x="7454970" y="4389512"/>
            <a:ext cx="281940" cy="95014"/>
          </a:xfrm>
          <a:prstGeom prst="corner">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Google Shape;494;g35f5681e131_0_26">
            <a:extLst>
              <a:ext uri="{FF2B5EF4-FFF2-40B4-BE49-F238E27FC236}">
                <a16:creationId xmlns:a16="http://schemas.microsoft.com/office/drawing/2014/main" id="{70167AF3-DEDA-AB19-EB31-93ED9E419C7B}"/>
              </a:ext>
            </a:extLst>
          </p:cNvPr>
          <p:cNvSpPr txBox="1"/>
          <p:nvPr/>
        </p:nvSpPr>
        <p:spPr>
          <a:xfrm>
            <a:off x="7724349" y="4381915"/>
            <a:ext cx="1157004" cy="245687"/>
          </a:xfrm>
          <a:prstGeom prst="rect">
            <a:avLst/>
          </a:prstGeom>
          <a:noFill/>
          <a:ln>
            <a:noFill/>
          </a:ln>
        </p:spPr>
        <p:txBody>
          <a:bodyPr spcFirstLastPara="1" wrap="square" lIns="68550" tIns="34275" rIns="68550" bIns="34275" anchor="ctr" anchorCtr="0">
            <a:noAutofit/>
          </a:bodyPr>
          <a:lstStyle/>
          <a:p>
            <a:pPr marL="0" marR="0" lvl="0" indent="0" rtl="0">
              <a:lnSpc>
                <a:spcPct val="90000"/>
              </a:lnSpc>
              <a:spcBef>
                <a:spcPts val="0"/>
              </a:spcBef>
              <a:spcAft>
                <a:spcPts val="0"/>
              </a:spcAft>
              <a:buClr>
                <a:schemeClr val="dk1"/>
              </a:buClr>
              <a:buSzPts val="4757"/>
              <a:buFont typeface="Play"/>
              <a:buNone/>
            </a:pPr>
            <a:r>
              <a:rPr lang="fr-FR" sz="1050" b="1" i="0" u="none" strike="noStrike" cap="none" dirty="0">
                <a:solidFill>
                  <a:schemeClr val="bg1">
                    <a:lumMod val="50000"/>
                  </a:schemeClr>
                </a:solidFill>
                <a:latin typeface="Cocomat pro"/>
                <a:sym typeface="Arial"/>
              </a:rPr>
              <a:t>Management </a:t>
            </a:r>
            <a:r>
              <a:rPr lang="fr-FR" sz="1050" b="1" i="0" u="none" strike="noStrike" cap="none" dirty="0" err="1">
                <a:solidFill>
                  <a:schemeClr val="bg1">
                    <a:lumMod val="50000"/>
                  </a:schemeClr>
                </a:solidFill>
                <a:latin typeface="Cocomat pro"/>
                <a:sym typeface="Arial"/>
              </a:rPr>
              <a:t>fees</a:t>
            </a:r>
            <a:r>
              <a:rPr lang="fr-FR" sz="1050" b="1" i="0" u="none" strike="noStrike" cap="none" dirty="0">
                <a:solidFill>
                  <a:schemeClr val="bg1">
                    <a:lumMod val="50000"/>
                  </a:schemeClr>
                </a:solidFill>
                <a:latin typeface="Cocomat pro"/>
                <a:sym typeface="Arial"/>
              </a:rPr>
              <a:t> &amp; </a:t>
            </a:r>
            <a:r>
              <a:rPr lang="fr-FR" sz="1050" b="1" i="0" u="none" strike="noStrike" cap="none" dirty="0" err="1">
                <a:solidFill>
                  <a:schemeClr val="bg1">
                    <a:lumMod val="50000"/>
                  </a:schemeClr>
                </a:solidFill>
                <a:latin typeface="Cocomat pro"/>
                <a:sym typeface="Arial"/>
              </a:rPr>
              <a:t>carried</a:t>
            </a:r>
            <a:r>
              <a:rPr lang="fr-FR" sz="1050" b="1" i="0" u="none" strike="noStrike" cap="none" dirty="0">
                <a:solidFill>
                  <a:schemeClr val="bg1">
                    <a:lumMod val="50000"/>
                  </a:schemeClr>
                </a:solidFill>
                <a:latin typeface="Cocomat pro"/>
                <a:sym typeface="Arial"/>
              </a:rPr>
              <a:t> </a:t>
            </a:r>
            <a:r>
              <a:rPr lang="fr-FR" sz="1050" b="1" i="0" u="none" strike="noStrike" cap="none" dirty="0" err="1">
                <a:solidFill>
                  <a:schemeClr val="bg1">
                    <a:lumMod val="50000"/>
                  </a:schemeClr>
                </a:solidFill>
                <a:latin typeface="Cocomat pro"/>
                <a:sym typeface="Arial"/>
              </a:rPr>
              <a:t>interest</a:t>
            </a:r>
            <a:endParaRPr sz="500" b="0" i="0" u="none" strike="noStrike" cap="none" dirty="0">
              <a:solidFill>
                <a:schemeClr val="bg1">
                  <a:lumMod val="50000"/>
                </a:schemeClr>
              </a:solidFill>
              <a:latin typeface="Cocomat pro"/>
              <a:sym typeface="Arial"/>
            </a:endParaRPr>
          </a:p>
        </p:txBody>
      </p:sp>
      <p:sp>
        <p:nvSpPr>
          <p:cNvPr id="42" name="ZoneTexte 41">
            <a:extLst>
              <a:ext uri="{FF2B5EF4-FFF2-40B4-BE49-F238E27FC236}">
                <a16:creationId xmlns:a16="http://schemas.microsoft.com/office/drawing/2014/main" id="{17E7DB22-B204-39A4-D4C7-DEC33B684942}"/>
              </a:ext>
            </a:extLst>
          </p:cNvPr>
          <p:cNvSpPr txBox="1"/>
          <p:nvPr/>
        </p:nvSpPr>
        <p:spPr>
          <a:xfrm rot="20015515">
            <a:off x="40564" y="2229464"/>
            <a:ext cx="822960" cy="253916"/>
          </a:xfrm>
          <a:prstGeom prst="rect">
            <a:avLst/>
          </a:prstGeom>
          <a:noFill/>
        </p:spPr>
        <p:txBody>
          <a:bodyPr wrap="square" rtlCol="0">
            <a:spAutoFit/>
          </a:bodyPr>
          <a:lstStyle/>
          <a:p>
            <a:r>
              <a:rPr lang="fr-FR" sz="1050" i="1" dirty="0">
                <a:solidFill>
                  <a:schemeClr val="bg1">
                    <a:lumMod val="65000"/>
                  </a:schemeClr>
                </a:solidFill>
                <a:latin typeface="Cocomat pro"/>
              </a:rPr>
              <a:t>Short </a:t>
            </a:r>
            <a:r>
              <a:rPr lang="fr-FR" sz="1050" i="1" dirty="0" err="1">
                <a:solidFill>
                  <a:schemeClr val="bg1">
                    <a:lumMod val="65000"/>
                  </a:schemeClr>
                </a:solidFill>
                <a:latin typeface="Cocomat pro"/>
              </a:rPr>
              <a:t>term</a:t>
            </a:r>
            <a:endParaRPr lang="fr-FR" sz="1050" i="1" dirty="0">
              <a:solidFill>
                <a:schemeClr val="bg1">
                  <a:lumMod val="65000"/>
                </a:schemeClr>
              </a:solidFill>
              <a:latin typeface="Cocomat pro"/>
            </a:endParaRPr>
          </a:p>
        </p:txBody>
      </p:sp>
      <p:sp>
        <p:nvSpPr>
          <p:cNvPr id="43" name="ZoneTexte 42">
            <a:extLst>
              <a:ext uri="{FF2B5EF4-FFF2-40B4-BE49-F238E27FC236}">
                <a16:creationId xmlns:a16="http://schemas.microsoft.com/office/drawing/2014/main" id="{97D3B894-2A03-C9DE-D7FB-50E160AFA11C}"/>
              </a:ext>
            </a:extLst>
          </p:cNvPr>
          <p:cNvSpPr txBox="1"/>
          <p:nvPr/>
        </p:nvSpPr>
        <p:spPr>
          <a:xfrm rot="20015515">
            <a:off x="158955" y="2786939"/>
            <a:ext cx="822960" cy="253916"/>
          </a:xfrm>
          <a:prstGeom prst="rect">
            <a:avLst/>
          </a:prstGeom>
          <a:noFill/>
        </p:spPr>
        <p:txBody>
          <a:bodyPr wrap="square" rtlCol="0">
            <a:spAutoFit/>
          </a:bodyPr>
          <a:lstStyle/>
          <a:p>
            <a:r>
              <a:rPr lang="fr-FR" sz="1050" i="1" dirty="0" err="1">
                <a:solidFill>
                  <a:schemeClr val="bg1">
                    <a:lumMod val="65000"/>
                  </a:schemeClr>
                </a:solidFill>
                <a:latin typeface="Cocomat pro"/>
              </a:rPr>
              <a:t>Mid</a:t>
            </a:r>
            <a:r>
              <a:rPr lang="fr-FR" sz="1050" i="1" dirty="0">
                <a:solidFill>
                  <a:schemeClr val="bg1">
                    <a:lumMod val="65000"/>
                  </a:schemeClr>
                </a:solidFill>
                <a:latin typeface="Cocomat pro"/>
              </a:rPr>
              <a:t> </a:t>
            </a:r>
            <a:r>
              <a:rPr lang="fr-FR" sz="1050" i="1" dirty="0" err="1">
                <a:solidFill>
                  <a:schemeClr val="bg1">
                    <a:lumMod val="65000"/>
                  </a:schemeClr>
                </a:solidFill>
                <a:latin typeface="Cocomat pro"/>
              </a:rPr>
              <a:t>term</a:t>
            </a:r>
            <a:endParaRPr lang="fr-FR" sz="1050" i="1" dirty="0">
              <a:solidFill>
                <a:schemeClr val="bg1">
                  <a:lumMod val="65000"/>
                </a:schemeClr>
              </a:solidFill>
              <a:latin typeface="Cocomat pro"/>
            </a:endParaRPr>
          </a:p>
        </p:txBody>
      </p:sp>
      <p:sp>
        <p:nvSpPr>
          <p:cNvPr id="44" name="ZoneTexte 43">
            <a:extLst>
              <a:ext uri="{FF2B5EF4-FFF2-40B4-BE49-F238E27FC236}">
                <a16:creationId xmlns:a16="http://schemas.microsoft.com/office/drawing/2014/main" id="{7F157EE0-83D6-A05F-AB17-E0EAC735C7BF}"/>
              </a:ext>
            </a:extLst>
          </p:cNvPr>
          <p:cNvSpPr txBox="1"/>
          <p:nvPr/>
        </p:nvSpPr>
        <p:spPr>
          <a:xfrm rot="20015515">
            <a:off x="74222" y="4027660"/>
            <a:ext cx="822960" cy="253916"/>
          </a:xfrm>
          <a:prstGeom prst="rect">
            <a:avLst/>
          </a:prstGeom>
          <a:noFill/>
        </p:spPr>
        <p:txBody>
          <a:bodyPr wrap="square" rtlCol="0">
            <a:spAutoFit/>
          </a:bodyPr>
          <a:lstStyle/>
          <a:p>
            <a:r>
              <a:rPr lang="fr-FR" sz="1050" i="1" dirty="0">
                <a:solidFill>
                  <a:schemeClr val="bg1">
                    <a:lumMod val="65000"/>
                  </a:schemeClr>
                </a:solidFill>
                <a:latin typeface="Cocomat pro"/>
              </a:rPr>
              <a:t>Long </a:t>
            </a:r>
            <a:r>
              <a:rPr lang="fr-FR" sz="1050" i="1" dirty="0" err="1">
                <a:solidFill>
                  <a:schemeClr val="bg1">
                    <a:lumMod val="65000"/>
                  </a:schemeClr>
                </a:solidFill>
                <a:latin typeface="Cocomat pro"/>
              </a:rPr>
              <a:t>term</a:t>
            </a:r>
            <a:endParaRPr lang="fr-FR" sz="1050" i="1" dirty="0">
              <a:solidFill>
                <a:schemeClr val="bg1">
                  <a:lumMod val="65000"/>
                </a:schemeClr>
              </a:solidFill>
              <a:latin typeface="Cocomat pro"/>
            </a:endParaRPr>
          </a:p>
        </p:txBody>
      </p:sp>
    </p:spTree>
    <p:extLst>
      <p:ext uri="{BB962C8B-B14F-4D97-AF65-F5344CB8AC3E}">
        <p14:creationId xmlns:p14="http://schemas.microsoft.com/office/powerpoint/2010/main" val="3610079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randombar(horizontal)">
                                      <p:cBhvr>
                                        <p:cTn id="13" dur="500"/>
                                        <p:tgtEl>
                                          <p:spTgt spid="11"/>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randombar(horizontal)">
                                      <p:cBhvr>
                                        <p:cTn id="16" dur="500"/>
                                        <p:tgtEl>
                                          <p:spTgt spid="13"/>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randombar(horizontal)">
                                      <p:cBhvr>
                                        <p:cTn id="19" dur="500"/>
                                        <p:tgtEl>
                                          <p:spTgt spid="14"/>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randombar(horizontal)">
                                      <p:cBhvr>
                                        <p:cTn id="22" dur="500"/>
                                        <p:tgtEl>
                                          <p:spTgt spid="15"/>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randombar(horizontal)">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randombar(horizontal)">
                                      <p:cBhvr>
                                        <p:cTn id="30" dur="500"/>
                                        <p:tgtEl>
                                          <p:spTgt spid="42"/>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randombar(horizontal)">
                                      <p:cBhvr>
                                        <p:cTn id="33" dur="500"/>
                                        <p:tgtEl>
                                          <p:spTgt spid="18"/>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randombar(horizontal)">
                                      <p:cBhvr>
                                        <p:cTn id="36" dur="500"/>
                                        <p:tgtEl>
                                          <p:spTgt spid="19"/>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randombar(horizontal)">
                                      <p:cBhvr>
                                        <p:cTn id="39" dur="500"/>
                                        <p:tgtEl>
                                          <p:spTgt spid="20"/>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randombar(horizontal)">
                                      <p:cBhvr>
                                        <p:cTn id="42" dur="500"/>
                                        <p:tgtEl>
                                          <p:spTgt spid="21"/>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randombar(horizontal)">
                                      <p:cBhvr>
                                        <p:cTn id="45" dur="500"/>
                                        <p:tgtEl>
                                          <p:spTgt spid="22"/>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randombar(horizontal)">
                                      <p:cBhvr>
                                        <p:cTn id="48" dur="500"/>
                                        <p:tgtEl>
                                          <p:spTgt spid="23"/>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randombar(horizontal)">
                                      <p:cBhvr>
                                        <p:cTn id="51" dur="500"/>
                                        <p:tgtEl>
                                          <p:spTgt spid="24"/>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randombar(horizontal)">
                                      <p:cBhvr>
                                        <p:cTn id="54" dur="500"/>
                                        <p:tgtEl>
                                          <p:spTgt spid="25"/>
                                        </p:tgtEl>
                                      </p:cBhvr>
                                    </p:animEffect>
                                  </p:childTnLst>
                                </p:cTn>
                              </p:par>
                              <p:par>
                                <p:cTn id="55" presetID="14" presetClass="entr" presetSubtype="1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randombar(horizontal)">
                                      <p:cBhvr>
                                        <p:cTn id="57" dur="500"/>
                                        <p:tgtEl>
                                          <p:spTgt spid="26"/>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grpId="0"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randombar(horizontal)">
                                      <p:cBhvr>
                                        <p:cTn id="62" dur="500"/>
                                        <p:tgtEl>
                                          <p:spTgt spid="27"/>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randombar(horizontal)">
                                      <p:cBhvr>
                                        <p:cTn id="65" dur="500"/>
                                        <p:tgtEl>
                                          <p:spTgt spid="43"/>
                                        </p:tgtEl>
                                      </p:cBhvr>
                                    </p:animEffect>
                                  </p:childTnLst>
                                </p:cTn>
                              </p:par>
                              <p:par>
                                <p:cTn id="66" presetID="14" presetClass="entr" presetSubtype="10" fill="hold" grpId="0" nodeType="with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randombar(horizontal)">
                                      <p:cBhvr>
                                        <p:cTn id="68" dur="500"/>
                                        <p:tgtEl>
                                          <p:spTgt spid="28"/>
                                        </p:tgtEl>
                                      </p:cBhvr>
                                    </p:animEffect>
                                  </p:childTnLst>
                                </p:cTn>
                              </p:par>
                              <p:par>
                                <p:cTn id="69" presetID="14" presetClass="entr" presetSubtype="10"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randombar(horizontal)">
                                      <p:cBhvr>
                                        <p:cTn id="71" dur="500"/>
                                        <p:tgtEl>
                                          <p:spTgt spid="29"/>
                                        </p:tgtEl>
                                      </p:cBhvr>
                                    </p:animEffect>
                                  </p:childTnLst>
                                </p:cTn>
                              </p:par>
                            </p:childTnLst>
                          </p:cTn>
                        </p:par>
                      </p:childTnLst>
                    </p:cTn>
                  </p:par>
                  <p:par>
                    <p:cTn id="72" fill="hold">
                      <p:stCondLst>
                        <p:cond delay="indefinite"/>
                      </p:stCondLst>
                      <p:childTnLst>
                        <p:par>
                          <p:cTn id="73" fill="hold">
                            <p:stCondLst>
                              <p:cond delay="0"/>
                            </p:stCondLst>
                            <p:childTnLst>
                              <p:par>
                                <p:cTn id="74" presetID="14" presetClass="entr" presetSubtype="10" fill="hold" grpId="0" nodeType="click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randombar(horizontal)">
                                      <p:cBhvr>
                                        <p:cTn id="76" dur="500"/>
                                        <p:tgtEl>
                                          <p:spTgt spid="30"/>
                                        </p:tgtEl>
                                      </p:cBhvr>
                                    </p:animEffect>
                                  </p:childTnLst>
                                </p:cTn>
                              </p:par>
                              <p:par>
                                <p:cTn id="77" presetID="14" presetClass="entr" presetSubtype="10"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randombar(horizontal)">
                                      <p:cBhvr>
                                        <p:cTn id="79" dur="500"/>
                                        <p:tgtEl>
                                          <p:spTgt spid="31"/>
                                        </p:tgtEl>
                                      </p:cBhvr>
                                    </p:animEffect>
                                  </p:childTnLst>
                                </p:cTn>
                              </p:par>
                              <p:par>
                                <p:cTn id="80" presetID="14" presetClass="entr" presetSubtype="10" fill="hold" grpId="0" nodeType="with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randombar(horizontal)">
                                      <p:cBhvr>
                                        <p:cTn id="82" dur="500"/>
                                        <p:tgtEl>
                                          <p:spTgt spid="32"/>
                                        </p:tgtEl>
                                      </p:cBhvr>
                                    </p:animEffect>
                                  </p:childTnLst>
                                </p:cTn>
                              </p:par>
                              <p:par>
                                <p:cTn id="83" presetID="14" presetClass="entr" presetSubtype="10" fill="hold" nodeType="with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randombar(horizontal)">
                                      <p:cBhvr>
                                        <p:cTn id="85" dur="500"/>
                                        <p:tgtEl>
                                          <p:spTgt spid="34"/>
                                        </p:tgtEl>
                                      </p:cBhvr>
                                    </p:animEffect>
                                  </p:childTnLst>
                                </p:cTn>
                              </p:par>
                            </p:childTnLst>
                          </p:cTn>
                        </p:par>
                      </p:childTnLst>
                    </p:cTn>
                  </p:par>
                  <p:par>
                    <p:cTn id="86" fill="hold">
                      <p:stCondLst>
                        <p:cond delay="indefinite"/>
                      </p:stCondLst>
                      <p:childTnLst>
                        <p:par>
                          <p:cTn id="87" fill="hold">
                            <p:stCondLst>
                              <p:cond delay="0"/>
                            </p:stCondLst>
                            <p:childTnLst>
                              <p:par>
                                <p:cTn id="88" presetID="14" presetClass="entr" presetSubtype="10" fill="hold" grpId="0" nodeType="clickEffect">
                                  <p:stCondLst>
                                    <p:cond delay="0"/>
                                  </p:stCondLst>
                                  <p:childTnLst>
                                    <p:set>
                                      <p:cBhvr>
                                        <p:cTn id="89" dur="1" fill="hold">
                                          <p:stCondLst>
                                            <p:cond delay="0"/>
                                          </p:stCondLst>
                                        </p:cTn>
                                        <p:tgtEl>
                                          <p:spTgt spid="44"/>
                                        </p:tgtEl>
                                        <p:attrNameLst>
                                          <p:attrName>style.visibility</p:attrName>
                                        </p:attrNameLst>
                                      </p:cBhvr>
                                      <p:to>
                                        <p:strVal val="visible"/>
                                      </p:to>
                                    </p:set>
                                    <p:animEffect transition="in" filter="randombar(horizontal)">
                                      <p:cBhvr>
                                        <p:cTn id="90" dur="500"/>
                                        <p:tgtEl>
                                          <p:spTgt spid="44"/>
                                        </p:tgtEl>
                                      </p:cBhvr>
                                    </p:animEffect>
                                  </p:childTnLst>
                                </p:cTn>
                              </p:par>
                              <p:par>
                                <p:cTn id="91" presetID="14" presetClass="entr" presetSubtype="10" fill="hold" grpId="0" nodeType="withEffect">
                                  <p:stCondLst>
                                    <p:cond delay="0"/>
                                  </p:stCondLst>
                                  <p:childTnLst>
                                    <p:set>
                                      <p:cBhvr>
                                        <p:cTn id="92" dur="1" fill="hold">
                                          <p:stCondLst>
                                            <p:cond delay="0"/>
                                          </p:stCondLst>
                                        </p:cTn>
                                        <p:tgtEl>
                                          <p:spTgt spid="35"/>
                                        </p:tgtEl>
                                        <p:attrNameLst>
                                          <p:attrName>style.visibility</p:attrName>
                                        </p:attrNameLst>
                                      </p:cBhvr>
                                      <p:to>
                                        <p:strVal val="visible"/>
                                      </p:to>
                                    </p:set>
                                    <p:animEffect transition="in" filter="randombar(horizontal)">
                                      <p:cBhvr>
                                        <p:cTn id="93" dur="500"/>
                                        <p:tgtEl>
                                          <p:spTgt spid="35"/>
                                        </p:tgtEl>
                                      </p:cBhvr>
                                    </p:animEffect>
                                  </p:childTnLst>
                                </p:cTn>
                              </p:par>
                              <p:par>
                                <p:cTn id="94" presetID="14" presetClass="entr" presetSubtype="10" fill="hold" grpId="0" nodeType="withEffect">
                                  <p:stCondLst>
                                    <p:cond delay="0"/>
                                  </p:stCondLst>
                                  <p:childTnLst>
                                    <p:set>
                                      <p:cBhvr>
                                        <p:cTn id="95" dur="1" fill="hold">
                                          <p:stCondLst>
                                            <p:cond delay="0"/>
                                          </p:stCondLst>
                                        </p:cTn>
                                        <p:tgtEl>
                                          <p:spTgt spid="36"/>
                                        </p:tgtEl>
                                        <p:attrNameLst>
                                          <p:attrName>style.visibility</p:attrName>
                                        </p:attrNameLst>
                                      </p:cBhvr>
                                      <p:to>
                                        <p:strVal val="visible"/>
                                      </p:to>
                                    </p:set>
                                    <p:animEffect transition="in" filter="randombar(horizontal)">
                                      <p:cBhvr>
                                        <p:cTn id="96" dur="500"/>
                                        <p:tgtEl>
                                          <p:spTgt spid="36"/>
                                        </p:tgtEl>
                                      </p:cBhvr>
                                    </p:animEffect>
                                  </p:childTnLst>
                                </p:cTn>
                              </p:par>
                              <p:par>
                                <p:cTn id="97" presetID="14" presetClass="entr" presetSubtype="10" fill="hold" grpId="0" nodeType="withEffect">
                                  <p:stCondLst>
                                    <p:cond delay="0"/>
                                  </p:stCondLst>
                                  <p:childTnLst>
                                    <p:set>
                                      <p:cBhvr>
                                        <p:cTn id="98" dur="1" fill="hold">
                                          <p:stCondLst>
                                            <p:cond delay="0"/>
                                          </p:stCondLst>
                                        </p:cTn>
                                        <p:tgtEl>
                                          <p:spTgt spid="37"/>
                                        </p:tgtEl>
                                        <p:attrNameLst>
                                          <p:attrName>style.visibility</p:attrName>
                                        </p:attrNameLst>
                                      </p:cBhvr>
                                      <p:to>
                                        <p:strVal val="visible"/>
                                      </p:to>
                                    </p:set>
                                    <p:animEffect transition="in" filter="randombar(horizontal)">
                                      <p:cBhvr>
                                        <p:cTn id="99" dur="500"/>
                                        <p:tgtEl>
                                          <p:spTgt spid="37"/>
                                        </p:tgtEl>
                                      </p:cBhvr>
                                    </p:animEffect>
                                  </p:childTnLst>
                                </p:cTn>
                              </p:par>
                              <p:par>
                                <p:cTn id="100" presetID="14" presetClass="entr" presetSubtype="10" fill="hold" grpId="0" nodeType="withEffect">
                                  <p:stCondLst>
                                    <p:cond delay="0"/>
                                  </p:stCondLst>
                                  <p:childTnLst>
                                    <p:set>
                                      <p:cBhvr>
                                        <p:cTn id="101" dur="1" fill="hold">
                                          <p:stCondLst>
                                            <p:cond delay="0"/>
                                          </p:stCondLst>
                                        </p:cTn>
                                        <p:tgtEl>
                                          <p:spTgt spid="38"/>
                                        </p:tgtEl>
                                        <p:attrNameLst>
                                          <p:attrName>style.visibility</p:attrName>
                                        </p:attrNameLst>
                                      </p:cBhvr>
                                      <p:to>
                                        <p:strVal val="visible"/>
                                      </p:to>
                                    </p:set>
                                    <p:animEffect transition="in" filter="randombar(horizontal)">
                                      <p:cBhvr>
                                        <p:cTn id="102" dur="500"/>
                                        <p:tgtEl>
                                          <p:spTgt spid="38"/>
                                        </p:tgtEl>
                                      </p:cBhvr>
                                    </p:animEffect>
                                  </p:childTnLst>
                                </p:cTn>
                              </p:par>
                              <p:par>
                                <p:cTn id="103" presetID="14" presetClass="entr" presetSubtype="10" fill="hold" grpId="0" nodeType="withEffect">
                                  <p:stCondLst>
                                    <p:cond delay="0"/>
                                  </p:stCondLst>
                                  <p:childTnLst>
                                    <p:set>
                                      <p:cBhvr>
                                        <p:cTn id="104" dur="1" fill="hold">
                                          <p:stCondLst>
                                            <p:cond delay="0"/>
                                          </p:stCondLst>
                                        </p:cTn>
                                        <p:tgtEl>
                                          <p:spTgt spid="39"/>
                                        </p:tgtEl>
                                        <p:attrNameLst>
                                          <p:attrName>style.visibility</p:attrName>
                                        </p:attrNameLst>
                                      </p:cBhvr>
                                      <p:to>
                                        <p:strVal val="visible"/>
                                      </p:to>
                                    </p:set>
                                    <p:animEffect transition="in" filter="randombar(horizontal)">
                                      <p:cBhvr>
                                        <p:cTn id="105" dur="500"/>
                                        <p:tgtEl>
                                          <p:spTgt spid="39"/>
                                        </p:tgtEl>
                                      </p:cBhvr>
                                    </p:animEffect>
                                  </p:childTnLst>
                                </p:cTn>
                              </p:par>
                              <p:par>
                                <p:cTn id="106" presetID="14" presetClass="entr" presetSubtype="10" fill="hold" grpId="0" nodeType="withEffect">
                                  <p:stCondLst>
                                    <p:cond delay="0"/>
                                  </p:stCondLst>
                                  <p:childTnLst>
                                    <p:set>
                                      <p:cBhvr>
                                        <p:cTn id="107" dur="1" fill="hold">
                                          <p:stCondLst>
                                            <p:cond delay="0"/>
                                          </p:stCondLst>
                                        </p:cTn>
                                        <p:tgtEl>
                                          <p:spTgt spid="40"/>
                                        </p:tgtEl>
                                        <p:attrNameLst>
                                          <p:attrName>style.visibility</p:attrName>
                                        </p:attrNameLst>
                                      </p:cBhvr>
                                      <p:to>
                                        <p:strVal val="visible"/>
                                      </p:to>
                                    </p:set>
                                    <p:animEffect transition="in" filter="randombar(horizontal)">
                                      <p:cBhvr>
                                        <p:cTn id="108" dur="500"/>
                                        <p:tgtEl>
                                          <p:spTgt spid="40"/>
                                        </p:tgtEl>
                                      </p:cBhvr>
                                    </p:animEffect>
                                  </p:childTnLst>
                                </p:cTn>
                              </p:par>
                              <p:par>
                                <p:cTn id="109" presetID="14" presetClass="entr" presetSubtype="10" fill="hold" grpId="0" nodeType="withEffect">
                                  <p:stCondLst>
                                    <p:cond delay="0"/>
                                  </p:stCondLst>
                                  <p:childTnLst>
                                    <p:set>
                                      <p:cBhvr>
                                        <p:cTn id="110" dur="1" fill="hold">
                                          <p:stCondLst>
                                            <p:cond delay="0"/>
                                          </p:stCondLst>
                                        </p:cTn>
                                        <p:tgtEl>
                                          <p:spTgt spid="41"/>
                                        </p:tgtEl>
                                        <p:attrNameLst>
                                          <p:attrName>style.visibility</p:attrName>
                                        </p:attrNameLst>
                                      </p:cBhvr>
                                      <p:to>
                                        <p:strVal val="visible"/>
                                      </p:to>
                                    </p:set>
                                    <p:animEffect transition="in" filter="randombar(horizontal)">
                                      <p:cBhvr>
                                        <p:cTn id="11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3" grpId="0" animBg="1"/>
      <p:bldP spid="14" grpId="0" animBg="1"/>
      <p:bldP spid="15" grpId="0" animBg="1"/>
      <p:bldP spid="16" grpId="0"/>
      <p:bldP spid="18" grpId="0"/>
      <p:bldP spid="19" grpId="0" animBg="1"/>
      <p:bldP spid="20" grpId="0"/>
      <p:bldP spid="21" grpId="0" animBg="1"/>
      <p:bldP spid="22" grpId="0"/>
      <p:bldP spid="23" grpId="0" animBg="1"/>
      <p:bldP spid="24" grpId="0"/>
      <p:bldP spid="25" grpId="0" animBg="1"/>
      <p:bldP spid="26" grpId="0"/>
      <p:bldP spid="27" grpId="0"/>
      <p:bldP spid="28" grpId="0" animBg="1"/>
      <p:bldP spid="29" grpId="0"/>
      <p:bldP spid="30" grpId="0"/>
      <p:bldP spid="31" grpId="0" animBg="1"/>
      <p:bldP spid="32" grpId="0"/>
      <p:bldP spid="35" grpId="0"/>
      <p:bldP spid="36" grpId="0" animBg="1"/>
      <p:bldP spid="37" grpId="0"/>
      <p:bldP spid="38" grpId="0" animBg="1"/>
      <p:bldP spid="39" grpId="0"/>
      <p:bldP spid="40" grpId="0" animBg="1"/>
      <p:bldP spid="41" grpId="0"/>
      <p:bldP spid="42" grpId="0"/>
      <p:bldP spid="43" grpId="0"/>
      <p:bldP spid="4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74">
          <a:extLst>
            <a:ext uri="{FF2B5EF4-FFF2-40B4-BE49-F238E27FC236}">
              <a16:creationId xmlns:a16="http://schemas.microsoft.com/office/drawing/2014/main" id="{B9719799-EDA8-7E7B-0FF7-53227F15ABD0}"/>
            </a:ext>
          </a:extLst>
        </p:cNvPr>
        <p:cNvGrpSpPr/>
        <p:nvPr/>
      </p:nvGrpSpPr>
      <p:grpSpPr>
        <a:xfrm>
          <a:off x="0" y="0"/>
          <a:ext cx="0" cy="0"/>
          <a:chOff x="0" y="0"/>
          <a:chExt cx="0" cy="0"/>
        </a:xfrm>
      </p:grpSpPr>
      <p:sp>
        <p:nvSpPr>
          <p:cNvPr id="575" name="Google Shape;575;p38">
            <a:extLst>
              <a:ext uri="{FF2B5EF4-FFF2-40B4-BE49-F238E27FC236}">
                <a16:creationId xmlns:a16="http://schemas.microsoft.com/office/drawing/2014/main" id="{170E9C76-D524-3B6F-06F7-1A041E956E6C}"/>
              </a:ext>
            </a:extLst>
          </p:cNvPr>
          <p:cNvSpPr txBox="1">
            <a:spLocks noGrp="1"/>
          </p:cNvSpPr>
          <p:nvPr>
            <p:ph type="title"/>
          </p:nvPr>
        </p:nvSpPr>
        <p:spPr>
          <a:xfrm>
            <a:off x="391106" y="256722"/>
            <a:ext cx="7886700" cy="740081"/>
          </a:xfrm>
          <a:prstGeom prst="rect">
            <a:avLst/>
          </a:prstGeom>
          <a:noFill/>
          <a:ln>
            <a:noFill/>
          </a:ln>
        </p:spPr>
        <p:txBody>
          <a:bodyPr spcFirstLastPara="1" wrap="square" lIns="68550" tIns="34275" rIns="68550" bIns="34275" anchor="ctr" anchorCtr="0">
            <a:normAutofit/>
          </a:bodyPr>
          <a:lstStyle/>
          <a:p>
            <a:pPr marL="0" lvl="0" indent="0" algn="l" rtl="0">
              <a:lnSpc>
                <a:spcPct val="90000"/>
              </a:lnSpc>
              <a:spcBef>
                <a:spcPts val="0"/>
              </a:spcBef>
              <a:spcAft>
                <a:spcPts val="0"/>
              </a:spcAft>
              <a:buSzPts val="4400"/>
              <a:buNone/>
            </a:pPr>
            <a:r>
              <a:rPr lang="fr-FR" sz="2800" b="1" dirty="0" err="1">
                <a:solidFill>
                  <a:srgbClr val="004AAD"/>
                </a:solidFill>
                <a:latin typeface="Arial"/>
                <a:ea typeface="Arial"/>
                <a:cs typeface="Arial"/>
                <a:sym typeface="Arial"/>
              </a:rPr>
              <a:t>Financials</a:t>
            </a:r>
            <a:endParaRPr sz="2800" b="1" dirty="0">
              <a:solidFill>
                <a:srgbClr val="004AAD"/>
              </a:solidFill>
              <a:latin typeface="Arial"/>
              <a:ea typeface="Arial"/>
              <a:cs typeface="Arial"/>
              <a:sym typeface="Arial"/>
            </a:endParaRPr>
          </a:p>
        </p:txBody>
      </p:sp>
      <p:cxnSp>
        <p:nvCxnSpPr>
          <p:cNvPr id="576" name="Google Shape;576;p38">
            <a:extLst>
              <a:ext uri="{FF2B5EF4-FFF2-40B4-BE49-F238E27FC236}">
                <a16:creationId xmlns:a16="http://schemas.microsoft.com/office/drawing/2014/main" id="{6B78E228-34B4-8644-D505-ABA22EDAC1E6}"/>
              </a:ext>
            </a:extLst>
          </p:cNvPr>
          <p:cNvCxnSpPr/>
          <p:nvPr/>
        </p:nvCxnSpPr>
        <p:spPr>
          <a:xfrm>
            <a:off x="444031" y="917064"/>
            <a:ext cx="8036960" cy="0"/>
          </a:xfrm>
          <a:prstGeom prst="straightConnector1">
            <a:avLst/>
          </a:prstGeom>
          <a:noFill/>
          <a:ln w="28575" cap="flat" cmpd="sng">
            <a:solidFill>
              <a:srgbClr val="004AAD"/>
            </a:solidFill>
            <a:prstDash val="solid"/>
            <a:round/>
            <a:headEnd type="none" w="sm" len="sm"/>
            <a:tailEnd type="none" w="sm" len="sm"/>
          </a:ln>
        </p:spPr>
      </p:cxnSp>
      <p:pic>
        <p:nvPicPr>
          <p:cNvPr id="577" name="Google Shape;577;p38" title="Re-New (1).png">
            <a:extLst>
              <a:ext uri="{FF2B5EF4-FFF2-40B4-BE49-F238E27FC236}">
                <a16:creationId xmlns:a16="http://schemas.microsoft.com/office/drawing/2014/main" id="{7C3460E3-1D18-2654-BD3E-67420DC48D5F}"/>
              </a:ext>
            </a:extLst>
          </p:cNvPr>
          <p:cNvPicPr preferRelativeResize="0"/>
          <p:nvPr/>
        </p:nvPicPr>
        <p:blipFill rotWithShape="1">
          <a:blip r:embed="rId3">
            <a:alphaModFix/>
          </a:blip>
          <a:srcRect l="10831" t="16013" r="13656" b="13005"/>
          <a:stretch/>
        </p:blipFill>
        <p:spPr>
          <a:xfrm>
            <a:off x="8277806" y="39696"/>
            <a:ext cx="832267" cy="782355"/>
          </a:xfrm>
          <a:prstGeom prst="rect">
            <a:avLst/>
          </a:prstGeom>
          <a:noFill/>
          <a:ln>
            <a:noFill/>
          </a:ln>
        </p:spPr>
      </p:pic>
      <p:graphicFrame>
        <p:nvGraphicFramePr>
          <p:cNvPr id="4" name="Graphique 3">
            <a:extLst>
              <a:ext uri="{FF2B5EF4-FFF2-40B4-BE49-F238E27FC236}">
                <a16:creationId xmlns:a16="http://schemas.microsoft.com/office/drawing/2014/main" id="{EE809A82-CCEB-831D-B3EF-874D55DCD63F}"/>
              </a:ext>
            </a:extLst>
          </p:cNvPr>
          <p:cNvGraphicFramePr>
            <a:graphicFrameLocks/>
          </p:cNvGraphicFramePr>
          <p:nvPr/>
        </p:nvGraphicFramePr>
        <p:xfrm>
          <a:off x="391106" y="2006848"/>
          <a:ext cx="4047890" cy="2055112"/>
        </p:xfrm>
        <a:graphic>
          <a:graphicData uri="http://schemas.openxmlformats.org/drawingml/2006/chart">
            <c:chart xmlns:c="http://schemas.openxmlformats.org/drawingml/2006/chart" xmlns:r="http://schemas.openxmlformats.org/officeDocument/2006/relationships" r:id="rId4"/>
          </a:graphicData>
        </a:graphic>
      </p:graphicFrame>
      <p:sp>
        <p:nvSpPr>
          <p:cNvPr id="2" name="Google Shape;446;p2">
            <a:extLst>
              <a:ext uri="{FF2B5EF4-FFF2-40B4-BE49-F238E27FC236}">
                <a16:creationId xmlns:a16="http://schemas.microsoft.com/office/drawing/2014/main" id="{E35E7CAB-C33A-FE7F-D379-C962DB1CDE23}"/>
              </a:ext>
            </a:extLst>
          </p:cNvPr>
          <p:cNvSpPr txBox="1"/>
          <p:nvPr/>
        </p:nvSpPr>
        <p:spPr>
          <a:xfrm>
            <a:off x="444031" y="1140643"/>
            <a:ext cx="8089885" cy="390336"/>
          </a:xfrm>
          <a:prstGeom prst="rect">
            <a:avLst/>
          </a:prstGeom>
          <a:noFill/>
          <a:ln>
            <a:noFill/>
          </a:ln>
        </p:spPr>
        <p:txBody>
          <a:bodyPr spcFirstLastPara="1" wrap="square" lIns="68550" tIns="34275" rIns="68550" bIns="34275" anchor="ctr" anchorCtr="0">
            <a:noAutofit/>
          </a:bodyPr>
          <a:lstStyle>
            <a:defPPr marR="0" lvl="0" algn="l" rtl="0">
              <a:lnSpc>
                <a:spcPct val="100000"/>
              </a:lnSpc>
              <a:spcBef>
                <a:spcPts val="0"/>
              </a:spcBef>
              <a:spcAft>
                <a:spcPts val="0"/>
              </a:spcAft>
            </a:defPPr>
            <a:lvl1pPr marL="0" indent="0" algn="ctr">
              <a:lnSpc>
                <a:spcPct val="80000"/>
              </a:lnSpc>
              <a:buNone/>
              <a:defRPr sz="2200" i="1">
                <a:solidFill>
                  <a:srgbClr val="478473"/>
                </a:solidFill>
                <a:latin typeface="Cocomat pro"/>
              </a:defRPr>
            </a:lvl1pPr>
          </a:lstStyle>
          <a:p>
            <a:r>
              <a:rPr lang="fr-FR" sz="2000" dirty="0" err="1"/>
              <a:t>We</a:t>
            </a:r>
            <a:r>
              <a:rPr lang="fr-FR" sz="2000" dirty="0"/>
              <a:t> </a:t>
            </a:r>
            <a:r>
              <a:rPr lang="fr-FR" sz="2000" dirty="0" err="1"/>
              <a:t>projected</a:t>
            </a:r>
            <a:r>
              <a:rPr lang="fr-FR" sz="2000" dirty="0"/>
              <a:t> </a:t>
            </a:r>
            <a:r>
              <a:rPr lang="fr-FR" sz="2000" dirty="0" err="1"/>
              <a:t>ambitious</a:t>
            </a:r>
            <a:r>
              <a:rPr lang="fr-FR" sz="2000" dirty="0"/>
              <a:t> </a:t>
            </a:r>
            <a:r>
              <a:rPr lang="fr-FR" sz="2000" dirty="0" err="1"/>
              <a:t>yet</a:t>
            </a:r>
            <a:r>
              <a:rPr lang="fr-FR" sz="2000" dirty="0"/>
              <a:t> conservative </a:t>
            </a:r>
            <a:r>
              <a:rPr lang="fr-FR" sz="2000" dirty="0" err="1"/>
              <a:t>financial</a:t>
            </a:r>
            <a:r>
              <a:rPr lang="fr-FR" sz="2000" dirty="0"/>
              <a:t> </a:t>
            </a:r>
            <a:r>
              <a:rPr lang="fr-FR" sz="2000" dirty="0" err="1"/>
              <a:t>targets</a:t>
            </a:r>
            <a:r>
              <a:rPr lang="fr-FR" sz="2000" dirty="0"/>
              <a:t> </a:t>
            </a:r>
          </a:p>
          <a:p>
            <a:r>
              <a:rPr lang="fr-FR" sz="2000" dirty="0"/>
              <a:t>for </a:t>
            </a:r>
            <a:r>
              <a:rPr lang="fr-FR" sz="2000" dirty="0" err="1"/>
              <a:t>our</a:t>
            </a:r>
            <a:r>
              <a:rPr lang="fr-FR" sz="2000" dirty="0"/>
              <a:t> </a:t>
            </a:r>
            <a:r>
              <a:rPr lang="fr-FR" sz="2000" dirty="0" err="1"/>
              <a:t>market</a:t>
            </a:r>
            <a:r>
              <a:rPr lang="fr-FR" sz="2000" dirty="0"/>
              <a:t> entry, </a:t>
            </a:r>
            <a:r>
              <a:rPr lang="fr-FR" sz="2000" dirty="0" err="1"/>
              <a:t>with</a:t>
            </a:r>
            <a:r>
              <a:rPr lang="fr-FR" sz="2000" dirty="0"/>
              <a:t> a flexible </a:t>
            </a:r>
            <a:r>
              <a:rPr lang="fr-FR" sz="2000" dirty="0" err="1"/>
              <a:t>cost</a:t>
            </a:r>
            <a:r>
              <a:rPr lang="fr-FR" sz="2000" dirty="0"/>
              <a:t>-base</a:t>
            </a:r>
            <a:endParaRPr sz="2000" dirty="0"/>
          </a:p>
        </p:txBody>
      </p:sp>
      <p:sp>
        <p:nvSpPr>
          <p:cNvPr id="5" name="Google Shape;566;p37">
            <a:extLst>
              <a:ext uri="{FF2B5EF4-FFF2-40B4-BE49-F238E27FC236}">
                <a16:creationId xmlns:a16="http://schemas.microsoft.com/office/drawing/2014/main" id="{F99823B4-0A9A-1771-9B18-40CFF295353A}"/>
              </a:ext>
            </a:extLst>
          </p:cNvPr>
          <p:cNvSpPr txBox="1"/>
          <p:nvPr/>
        </p:nvSpPr>
        <p:spPr>
          <a:xfrm>
            <a:off x="444031" y="1754557"/>
            <a:ext cx="1454057" cy="369600"/>
          </a:xfrm>
          <a:prstGeom prst="rect">
            <a:avLst/>
          </a:prstGeom>
          <a:noFill/>
          <a:ln>
            <a:noFill/>
          </a:ln>
        </p:spPr>
        <p:txBody>
          <a:bodyPr spcFirstLastPara="1" wrap="square" lIns="0" tIns="0" rIns="0" bIns="0" anchor="t" anchorCtr="0">
            <a:noAutofit/>
          </a:bodyPr>
          <a:lstStyle/>
          <a:p>
            <a:pPr marL="0" marR="0" lvl="0" indent="0" rtl="0">
              <a:lnSpc>
                <a:spcPct val="100000"/>
              </a:lnSpc>
              <a:spcBef>
                <a:spcPts val="500"/>
              </a:spcBef>
              <a:spcAft>
                <a:spcPts val="0"/>
              </a:spcAft>
              <a:buClr>
                <a:srgbClr val="A58E7C"/>
              </a:buClr>
              <a:buSzPts val="2800"/>
              <a:buFont typeface="Arial"/>
              <a:buNone/>
            </a:pPr>
            <a:r>
              <a:rPr lang="fr-FR" sz="1800" b="1" i="1" u="none" strike="noStrike" cap="none" dirty="0">
                <a:solidFill>
                  <a:srgbClr val="3B2182"/>
                </a:solidFill>
                <a:latin typeface="Cocomat pro"/>
                <a:sym typeface="Arial"/>
              </a:rPr>
              <a:t>Revenue</a:t>
            </a:r>
            <a:endParaRPr sz="1600" b="0" i="1" u="none" strike="noStrike" cap="none" dirty="0">
              <a:solidFill>
                <a:srgbClr val="3B2182"/>
              </a:solidFill>
              <a:latin typeface="Cocomat pro"/>
              <a:sym typeface="Arial"/>
            </a:endParaRPr>
          </a:p>
          <a:p>
            <a:pPr marL="0" marR="0" lvl="0" indent="0" rtl="0">
              <a:lnSpc>
                <a:spcPct val="100000"/>
              </a:lnSpc>
              <a:spcBef>
                <a:spcPts val="500"/>
              </a:spcBef>
              <a:spcAft>
                <a:spcPts val="0"/>
              </a:spcAft>
              <a:buClr>
                <a:srgbClr val="A58E7C"/>
              </a:buClr>
              <a:buSzPts val="2800"/>
              <a:buFont typeface="Arial"/>
              <a:buNone/>
            </a:pPr>
            <a:endParaRPr sz="1050" b="1" i="1" u="none" strike="noStrike" cap="none" dirty="0">
              <a:solidFill>
                <a:srgbClr val="3B2182"/>
              </a:solidFill>
              <a:latin typeface="Cocomat pro"/>
              <a:sym typeface="Arial"/>
            </a:endParaRPr>
          </a:p>
        </p:txBody>
      </p:sp>
      <p:cxnSp>
        <p:nvCxnSpPr>
          <p:cNvPr id="7" name="Connecteur droit 6">
            <a:extLst>
              <a:ext uri="{FF2B5EF4-FFF2-40B4-BE49-F238E27FC236}">
                <a16:creationId xmlns:a16="http://schemas.microsoft.com/office/drawing/2014/main" id="{E62DC1CF-7918-DFA7-EE3A-0DF627F54C44}"/>
              </a:ext>
            </a:extLst>
          </p:cNvPr>
          <p:cNvCxnSpPr>
            <a:cxnSpLocks/>
          </p:cNvCxnSpPr>
          <p:nvPr/>
        </p:nvCxnSpPr>
        <p:spPr>
          <a:xfrm flipV="1">
            <a:off x="1479665" y="2105686"/>
            <a:ext cx="0" cy="928718"/>
          </a:xfrm>
          <a:prstGeom prst="line">
            <a:avLst/>
          </a:prstGeom>
          <a:ln>
            <a:solidFill>
              <a:srgbClr val="004AAD"/>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15F3D993-3075-498F-D0FE-AABB20DA57D6}"/>
              </a:ext>
            </a:extLst>
          </p:cNvPr>
          <p:cNvCxnSpPr>
            <a:cxnSpLocks/>
          </p:cNvCxnSpPr>
          <p:nvPr/>
        </p:nvCxnSpPr>
        <p:spPr>
          <a:xfrm>
            <a:off x="1479665" y="2105686"/>
            <a:ext cx="2517660" cy="0"/>
          </a:xfrm>
          <a:prstGeom prst="line">
            <a:avLst/>
          </a:prstGeom>
          <a:ln>
            <a:solidFill>
              <a:srgbClr val="004AAD"/>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912A5184-A2BB-9C47-D5E9-0BE1F018F0E7}"/>
              </a:ext>
            </a:extLst>
          </p:cNvPr>
          <p:cNvCxnSpPr/>
          <p:nvPr/>
        </p:nvCxnSpPr>
        <p:spPr>
          <a:xfrm flipV="1">
            <a:off x="3997325" y="2110456"/>
            <a:ext cx="0" cy="61306"/>
          </a:xfrm>
          <a:prstGeom prst="line">
            <a:avLst/>
          </a:prstGeom>
          <a:ln>
            <a:solidFill>
              <a:srgbClr val="004AAD"/>
            </a:solidFill>
          </a:ln>
        </p:spPr>
        <p:style>
          <a:lnRef idx="1">
            <a:schemeClr val="accent1"/>
          </a:lnRef>
          <a:fillRef idx="0">
            <a:schemeClr val="accent1"/>
          </a:fillRef>
          <a:effectRef idx="0">
            <a:schemeClr val="accent1"/>
          </a:effectRef>
          <a:fontRef idx="minor">
            <a:schemeClr val="tx1"/>
          </a:fontRef>
        </p:style>
      </p:cxnSp>
      <p:sp>
        <p:nvSpPr>
          <p:cNvPr id="14" name="Ellipse 13">
            <a:extLst>
              <a:ext uri="{FF2B5EF4-FFF2-40B4-BE49-F238E27FC236}">
                <a16:creationId xmlns:a16="http://schemas.microsoft.com/office/drawing/2014/main" id="{7C393243-A454-51D2-9B66-204AD1EAF98A}"/>
              </a:ext>
            </a:extLst>
          </p:cNvPr>
          <p:cNvSpPr/>
          <p:nvPr/>
        </p:nvSpPr>
        <p:spPr>
          <a:xfrm>
            <a:off x="2427410" y="1950210"/>
            <a:ext cx="622169" cy="310952"/>
          </a:xfrm>
          <a:prstGeom prst="ellipse">
            <a:avLst/>
          </a:prstGeom>
          <a:solidFill>
            <a:srgbClr val="FFC000"/>
          </a:solidFill>
          <a:ln w="12700">
            <a:solidFill>
              <a:srgbClr val="004A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b="1" dirty="0">
                <a:latin typeface="Cocomat pro"/>
              </a:rPr>
              <a:t>28%</a:t>
            </a:r>
          </a:p>
        </p:txBody>
      </p:sp>
      <p:sp>
        <p:nvSpPr>
          <p:cNvPr id="15" name="Google Shape;566;p37">
            <a:extLst>
              <a:ext uri="{FF2B5EF4-FFF2-40B4-BE49-F238E27FC236}">
                <a16:creationId xmlns:a16="http://schemas.microsoft.com/office/drawing/2014/main" id="{EECA4DF4-DEF0-C729-656C-55619D5736EE}"/>
              </a:ext>
            </a:extLst>
          </p:cNvPr>
          <p:cNvSpPr txBox="1"/>
          <p:nvPr/>
        </p:nvSpPr>
        <p:spPr>
          <a:xfrm>
            <a:off x="2530521" y="1671565"/>
            <a:ext cx="415945" cy="230758"/>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500"/>
              </a:spcBef>
              <a:spcAft>
                <a:spcPts val="0"/>
              </a:spcAft>
              <a:buClr>
                <a:srgbClr val="A58E7C"/>
              </a:buClr>
              <a:buSzPts val="2800"/>
              <a:buFont typeface="Arial"/>
              <a:buNone/>
            </a:pPr>
            <a:r>
              <a:rPr lang="fr-FR" sz="1100" b="1" i="1" u="none" strike="noStrike" cap="none">
                <a:solidFill>
                  <a:srgbClr val="3B2182"/>
                </a:solidFill>
                <a:latin typeface="Cocomat pro"/>
                <a:sym typeface="Arial"/>
              </a:rPr>
              <a:t>CAGR</a:t>
            </a:r>
            <a:endParaRPr sz="1050" b="0" i="1" u="none" strike="noStrike" cap="none">
              <a:solidFill>
                <a:srgbClr val="3B2182"/>
              </a:solidFill>
              <a:latin typeface="Cocomat pro"/>
              <a:sym typeface="Arial"/>
            </a:endParaRPr>
          </a:p>
          <a:p>
            <a:pPr marL="0" marR="0" lvl="0" indent="0" algn="ctr" rtl="0">
              <a:lnSpc>
                <a:spcPct val="100000"/>
              </a:lnSpc>
              <a:spcBef>
                <a:spcPts val="500"/>
              </a:spcBef>
              <a:spcAft>
                <a:spcPts val="0"/>
              </a:spcAft>
              <a:buClr>
                <a:srgbClr val="A58E7C"/>
              </a:buClr>
              <a:buSzPts val="2800"/>
              <a:buFont typeface="Arial"/>
              <a:buNone/>
            </a:pPr>
            <a:endParaRPr sz="700" b="1" i="1" u="none" strike="noStrike" cap="none" dirty="0">
              <a:solidFill>
                <a:srgbClr val="3B2182"/>
              </a:solidFill>
              <a:latin typeface="Cocomat pro"/>
              <a:sym typeface="Arial"/>
            </a:endParaRPr>
          </a:p>
        </p:txBody>
      </p:sp>
      <p:grpSp>
        <p:nvGrpSpPr>
          <p:cNvPr id="16" name="Group 14">
            <a:extLst>
              <a:ext uri="{FF2B5EF4-FFF2-40B4-BE49-F238E27FC236}">
                <a16:creationId xmlns:a16="http://schemas.microsoft.com/office/drawing/2014/main" id="{95F41337-C8EF-E42D-D6F6-F3EF894D3542}"/>
              </a:ext>
            </a:extLst>
          </p:cNvPr>
          <p:cNvGrpSpPr>
            <a:grpSpLocks noChangeAspect="1"/>
          </p:cNvGrpSpPr>
          <p:nvPr/>
        </p:nvGrpSpPr>
        <p:grpSpPr>
          <a:xfrm>
            <a:off x="4705006" y="3345303"/>
            <a:ext cx="317193" cy="315599"/>
            <a:chOff x="5672138" y="4513263"/>
            <a:chExt cx="1579562" cy="1571625"/>
          </a:xfrm>
          <a:solidFill>
            <a:srgbClr val="478473"/>
          </a:solidFill>
        </p:grpSpPr>
        <p:sp>
          <p:nvSpPr>
            <p:cNvPr id="17" name="Rectangle 5">
              <a:extLst>
                <a:ext uri="{FF2B5EF4-FFF2-40B4-BE49-F238E27FC236}">
                  <a16:creationId xmlns:a16="http://schemas.microsoft.com/office/drawing/2014/main" id="{A8A69D17-F853-5050-4C84-5FDE01E72561}"/>
                </a:ext>
              </a:extLst>
            </p:cNvPr>
            <p:cNvSpPr>
              <a:spLocks noChangeArrowheads="1"/>
            </p:cNvSpPr>
            <p:nvPr/>
          </p:nvSpPr>
          <p:spPr bwMode="auto">
            <a:xfrm>
              <a:off x="6067425" y="5135563"/>
              <a:ext cx="131762" cy="196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203" tIns="39101" rIns="78203" bIns="39101" numCol="1" anchor="t" anchorCtr="0" compatLnSpc="1">
              <a:prstTxWarp prst="textNoShape">
                <a:avLst/>
              </a:prstTxWarp>
            </a:bodyPr>
            <a:lstStyle/>
            <a:p>
              <a:endParaRPr lang="en-US" sz="1539"/>
            </a:p>
          </p:txBody>
        </p:sp>
        <p:sp>
          <p:nvSpPr>
            <p:cNvPr id="18" name="Oval 6">
              <a:extLst>
                <a:ext uri="{FF2B5EF4-FFF2-40B4-BE49-F238E27FC236}">
                  <a16:creationId xmlns:a16="http://schemas.microsoft.com/office/drawing/2014/main" id="{10FBE943-A16C-432E-6C8E-D30F3E073843}"/>
                </a:ext>
              </a:extLst>
            </p:cNvPr>
            <p:cNvSpPr>
              <a:spLocks noChangeArrowheads="1"/>
            </p:cNvSpPr>
            <p:nvPr/>
          </p:nvSpPr>
          <p:spPr bwMode="auto">
            <a:xfrm>
              <a:off x="6100763" y="4873626"/>
              <a:ext cx="65087" cy="65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203" tIns="39101" rIns="78203" bIns="39101" numCol="1" anchor="t" anchorCtr="0" compatLnSpc="1">
              <a:prstTxWarp prst="textNoShape">
                <a:avLst/>
              </a:prstTxWarp>
            </a:bodyPr>
            <a:lstStyle/>
            <a:p>
              <a:endParaRPr lang="en-US" sz="1539"/>
            </a:p>
          </p:txBody>
        </p:sp>
        <p:sp>
          <p:nvSpPr>
            <p:cNvPr id="19" name="Rectangle 7">
              <a:extLst>
                <a:ext uri="{FF2B5EF4-FFF2-40B4-BE49-F238E27FC236}">
                  <a16:creationId xmlns:a16="http://schemas.microsoft.com/office/drawing/2014/main" id="{1AC7A1F2-BDE8-6F1A-694B-B7426EF36052}"/>
                </a:ext>
              </a:extLst>
            </p:cNvPr>
            <p:cNvSpPr>
              <a:spLocks noChangeArrowheads="1"/>
            </p:cNvSpPr>
            <p:nvPr/>
          </p:nvSpPr>
          <p:spPr bwMode="auto">
            <a:xfrm>
              <a:off x="6396038" y="5135563"/>
              <a:ext cx="131762" cy="196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203" tIns="39101" rIns="78203" bIns="39101" numCol="1" anchor="t" anchorCtr="0" compatLnSpc="1">
              <a:prstTxWarp prst="textNoShape">
                <a:avLst/>
              </a:prstTxWarp>
            </a:bodyPr>
            <a:lstStyle/>
            <a:p>
              <a:endParaRPr lang="en-US" sz="1539"/>
            </a:p>
          </p:txBody>
        </p:sp>
        <p:sp>
          <p:nvSpPr>
            <p:cNvPr id="20" name="Oval 8">
              <a:extLst>
                <a:ext uri="{FF2B5EF4-FFF2-40B4-BE49-F238E27FC236}">
                  <a16:creationId xmlns:a16="http://schemas.microsoft.com/office/drawing/2014/main" id="{D377D513-3141-4E66-CA0E-EC61CB58676B}"/>
                </a:ext>
              </a:extLst>
            </p:cNvPr>
            <p:cNvSpPr>
              <a:spLocks noChangeArrowheads="1"/>
            </p:cNvSpPr>
            <p:nvPr/>
          </p:nvSpPr>
          <p:spPr bwMode="auto">
            <a:xfrm>
              <a:off x="6429375" y="4873626"/>
              <a:ext cx="65087" cy="65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203" tIns="39101" rIns="78203" bIns="39101" numCol="1" anchor="t" anchorCtr="0" compatLnSpc="1">
              <a:prstTxWarp prst="textNoShape">
                <a:avLst/>
              </a:prstTxWarp>
            </a:bodyPr>
            <a:lstStyle/>
            <a:p>
              <a:endParaRPr lang="en-US" sz="1539"/>
            </a:p>
          </p:txBody>
        </p:sp>
        <p:sp>
          <p:nvSpPr>
            <p:cNvPr id="21" name="Oval 9">
              <a:extLst>
                <a:ext uri="{FF2B5EF4-FFF2-40B4-BE49-F238E27FC236}">
                  <a16:creationId xmlns:a16="http://schemas.microsoft.com/office/drawing/2014/main" id="{AEA1F3D0-FC76-805D-FB4F-0C1821F8CDFD}"/>
                </a:ext>
              </a:extLst>
            </p:cNvPr>
            <p:cNvSpPr>
              <a:spLocks noChangeArrowheads="1"/>
            </p:cNvSpPr>
            <p:nvPr/>
          </p:nvSpPr>
          <p:spPr bwMode="auto">
            <a:xfrm>
              <a:off x="6757988" y="4873626"/>
              <a:ext cx="66675" cy="65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203" tIns="39101" rIns="78203" bIns="39101" numCol="1" anchor="t" anchorCtr="0" compatLnSpc="1">
              <a:prstTxWarp prst="textNoShape">
                <a:avLst/>
              </a:prstTxWarp>
            </a:bodyPr>
            <a:lstStyle/>
            <a:p>
              <a:endParaRPr lang="en-US" sz="1539"/>
            </a:p>
          </p:txBody>
        </p:sp>
        <p:sp>
          <p:nvSpPr>
            <p:cNvPr id="22" name="Freeform 10">
              <a:extLst>
                <a:ext uri="{FF2B5EF4-FFF2-40B4-BE49-F238E27FC236}">
                  <a16:creationId xmlns:a16="http://schemas.microsoft.com/office/drawing/2014/main" id="{F5EF2531-E06A-F45C-2879-A63B78FF8463}"/>
                </a:ext>
              </a:extLst>
            </p:cNvPr>
            <p:cNvSpPr>
              <a:spLocks noEditPoints="1"/>
            </p:cNvSpPr>
            <p:nvPr/>
          </p:nvSpPr>
          <p:spPr bwMode="auto">
            <a:xfrm>
              <a:off x="5672138" y="4513263"/>
              <a:ext cx="1579562" cy="1571625"/>
            </a:xfrm>
            <a:custGeom>
              <a:avLst/>
              <a:gdLst>
                <a:gd name="T0" fmla="*/ 0 w 384"/>
                <a:gd name="T1" fmla="*/ 192 h 384"/>
                <a:gd name="T2" fmla="*/ 384 w 384"/>
                <a:gd name="T3" fmla="*/ 192 h 384"/>
                <a:gd name="T4" fmla="*/ 272 w 384"/>
                <a:gd name="T5" fmla="*/ 72 h 384"/>
                <a:gd name="T6" fmla="*/ 272 w 384"/>
                <a:gd name="T7" fmla="*/ 120 h 384"/>
                <a:gd name="T8" fmla="*/ 272 w 384"/>
                <a:gd name="T9" fmla="*/ 72 h 384"/>
                <a:gd name="T10" fmla="*/ 216 w 384"/>
                <a:gd name="T11" fmla="*/ 96 h 384"/>
                <a:gd name="T12" fmla="*/ 168 w 384"/>
                <a:gd name="T13" fmla="*/ 96 h 384"/>
                <a:gd name="T14" fmla="*/ 112 w 384"/>
                <a:gd name="T15" fmla="*/ 72 h 384"/>
                <a:gd name="T16" fmla="*/ 112 w 384"/>
                <a:gd name="T17" fmla="*/ 120 h 384"/>
                <a:gd name="T18" fmla="*/ 112 w 384"/>
                <a:gd name="T19" fmla="*/ 72 h 384"/>
                <a:gd name="T20" fmla="*/ 136 w 384"/>
                <a:gd name="T21" fmla="*/ 216 h 384"/>
                <a:gd name="T22" fmla="*/ 128 w 384"/>
                <a:gd name="T23" fmla="*/ 296 h 384"/>
                <a:gd name="T24" fmla="*/ 120 w 384"/>
                <a:gd name="T25" fmla="*/ 216 h 384"/>
                <a:gd name="T26" fmla="*/ 104 w 384"/>
                <a:gd name="T27" fmla="*/ 288 h 384"/>
                <a:gd name="T28" fmla="*/ 88 w 384"/>
                <a:gd name="T29" fmla="*/ 288 h 384"/>
                <a:gd name="T30" fmla="*/ 80 w 384"/>
                <a:gd name="T31" fmla="*/ 208 h 384"/>
                <a:gd name="T32" fmla="*/ 88 w 384"/>
                <a:gd name="T33" fmla="*/ 136 h 384"/>
                <a:gd name="T34" fmla="*/ 144 w 384"/>
                <a:gd name="T35" fmla="*/ 144 h 384"/>
                <a:gd name="T36" fmla="*/ 224 w 384"/>
                <a:gd name="T37" fmla="*/ 208 h 384"/>
                <a:gd name="T38" fmla="*/ 216 w 384"/>
                <a:gd name="T39" fmla="*/ 288 h 384"/>
                <a:gd name="T40" fmla="*/ 200 w 384"/>
                <a:gd name="T41" fmla="*/ 288 h 384"/>
                <a:gd name="T42" fmla="*/ 184 w 384"/>
                <a:gd name="T43" fmla="*/ 216 h 384"/>
                <a:gd name="T44" fmla="*/ 176 w 384"/>
                <a:gd name="T45" fmla="*/ 296 h 384"/>
                <a:gd name="T46" fmla="*/ 168 w 384"/>
                <a:gd name="T47" fmla="*/ 216 h 384"/>
                <a:gd name="T48" fmla="*/ 160 w 384"/>
                <a:gd name="T49" fmla="*/ 144 h 384"/>
                <a:gd name="T50" fmla="*/ 216 w 384"/>
                <a:gd name="T51" fmla="*/ 136 h 384"/>
                <a:gd name="T52" fmla="*/ 224 w 384"/>
                <a:gd name="T53" fmla="*/ 208 h 384"/>
                <a:gd name="T54" fmla="*/ 296 w 384"/>
                <a:gd name="T55" fmla="*/ 232 h 384"/>
                <a:gd name="T56" fmla="*/ 288 w 384"/>
                <a:gd name="T57" fmla="*/ 296 h 384"/>
                <a:gd name="T58" fmla="*/ 280 w 384"/>
                <a:gd name="T59" fmla="*/ 232 h 384"/>
                <a:gd name="T60" fmla="*/ 264 w 384"/>
                <a:gd name="T61" fmla="*/ 288 h 384"/>
                <a:gd name="T62" fmla="*/ 248 w 384"/>
                <a:gd name="T63" fmla="*/ 288 h 384"/>
                <a:gd name="T64" fmla="*/ 241 w 384"/>
                <a:gd name="T65" fmla="*/ 229 h 384"/>
                <a:gd name="T66" fmla="*/ 256 w 384"/>
                <a:gd name="T67" fmla="*/ 142 h 384"/>
                <a:gd name="T68" fmla="*/ 280 w 384"/>
                <a:gd name="T69" fmla="*/ 136 h 384"/>
                <a:gd name="T70" fmla="*/ 304 w 384"/>
                <a:gd name="T71" fmla="*/ 22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272" y="72"/>
                  </a:moveTo>
                  <a:cubicBezTo>
                    <a:pt x="285" y="72"/>
                    <a:pt x="296" y="82"/>
                    <a:pt x="296" y="96"/>
                  </a:cubicBezTo>
                  <a:cubicBezTo>
                    <a:pt x="296" y="109"/>
                    <a:pt x="285" y="120"/>
                    <a:pt x="272" y="120"/>
                  </a:cubicBezTo>
                  <a:cubicBezTo>
                    <a:pt x="258" y="120"/>
                    <a:pt x="248" y="109"/>
                    <a:pt x="248" y="96"/>
                  </a:cubicBezTo>
                  <a:cubicBezTo>
                    <a:pt x="248" y="82"/>
                    <a:pt x="258" y="72"/>
                    <a:pt x="272" y="72"/>
                  </a:cubicBezTo>
                  <a:close/>
                  <a:moveTo>
                    <a:pt x="192" y="72"/>
                  </a:moveTo>
                  <a:cubicBezTo>
                    <a:pt x="205" y="72"/>
                    <a:pt x="216" y="82"/>
                    <a:pt x="216" y="96"/>
                  </a:cubicBezTo>
                  <a:cubicBezTo>
                    <a:pt x="216" y="109"/>
                    <a:pt x="205" y="120"/>
                    <a:pt x="192" y="120"/>
                  </a:cubicBezTo>
                  <a:cubicBezTo>
                    <a:pt x="178" y="120"/>
                    <a:pt x="168" y="109"/>
                    <a:pt x="168" y="96"/>
                  </a:cubicBezTo>
                  <a:cubicBezTo>
                    <a:pt x="168" y="82"/>
                    <a:pt x="178" y="72"/>
                    <a:pt x="192" y="72"/>
                  </a:cubicBezTo>
                  <a:close/>
                  <a:moveTo>
                    <a:pt x="112" y="72"/>
                  </a:moveTo>
                  <a:cubicBezTo>
                    <a:pt x="125" y="72"/>
                    <a:pt x="136" y="82"/>
                    <a:pt x="136" y="96"/>
                  </a:cubicBezTo>
                  <a:cubicBezTo>
                    <a:pt x="136" y="109"/>
                    <a:pt x="125" y="120"/>
                    <a:pt x="112" y="120"/>
                  </a:cubicBezTo>
                  <a:cubicBezTo>
                    <a:pt x="98" y="120"/>
                    <a:pt x="88" y="109"/>
                    <a:pt x="88" y="96"/>
                  </a:cubicBezTo>
                  <a:cubicBezTo>
                    <a:pt x="88" y="82"/>
                    <a:pt x="98" y="72"/>
                    <a:pt x="112" y="72"/>
                  </a:cubicBezTo>
                  <a:close/>
                  <a:moveTo>
                    <a:pt x="144" y="208"/>
                  </a:moveTo>
                  <a:cubicBezTo>
                    <a:pt x="144" y="212"/>
                    <a:pt x="140" y="216"/>
                    <a:pt x="136" y="216"/>
                  </a:cubicBezTo>
                  <a:cubicBezTo>
                    <a:pt x="136" y="288"/>
                    <a:pt x="136" y="288"/>
                    <a:pt x="136" y="288"/>
                  </a:cubicBezTo>
                  <a:cubicBezTo>
                    <a:pt x="136" y="292"/>
                    <a:pt x="132" y="296"/>
                    <a:pt x="128" y="296"/>
                  </a:cubicBezTo>
                  <a:cubicBezTo>
                    <a:pt x="123" y="296"/>
                    <a:pt x="120" y="292"/>
                    <a:pt x="120" y="288"/>
                  </a:cubicBezTo>
                  <a:cubicBezTo>
                    <a:pt x="120" y="216"/>
                    <a:pt x="120" y="216"/>
                    <a:pt x="120" y="216"/>
                  </a:cubicBezTo>
                  <a:cubicBezTo>
                    <a:pt x="104" y="216"/>
                    <a:pt x="104" y="216"/>
                    <a:pt x="104" y="216"/>
                  </a:cubicBezTo>
                  <a:cubicBezTo>
                    <a:pt x="104" y="288"/>
                    <a:pt x="104" y="288"/>
                    <a:pt x="104" y="288"/>
                  </a:cubicBezTo>
                  <a:cubicBezTo>
                    <a:pt x="104" y="292"/>
                    <a:pt x="100" y="296"/>
                    <a:pt x="96" y="296"/>
                  </a:cubicBezTo>
                  <a:cubicBezTo>
                    <a:pt x="91" y="296"/>
                    <a:pt x="88" y="292"/>
                    <a:pt x="88" y="288"/>
                  </a:cubicBezTo>
                  <a:cubicBezTo>
                    <a:pt x="88" y="216"/>
                    <a:pt x="88" y="216"/>
                    <a:pt x="88" y="216"/>
                  </a:cubicBezTo>
                  <a:cubicBezTo>
                    <a:pt x="84" y="216"/>
                    <a:pt x="80" y="212"/>
                    <a:pt x="80" y="208"/>
                  </a:cubicBezTo>
                  <a:cubicBezTo>
                    <a:pt x="80" y="144"/>
                    <a:pt x="80" y="144"/>
                    <a:pt x="80" y="144"/>
                  </a:cubicBezTo>
                  <a:cubicBezTo>
                    <a:pt x="80" y="139"/>
                    <a:pt x="83" y="136"/>
                    <a:pt x="88" y="136"/>
                  </a:cubicBezTo>
                  <a:cubicBezTo>
                    <a:pt x="136" y="136"/>
                    <a:pt x="136" y="136"/>
                    <a:pt x="136" y="136"/>
                  </a:cubicBezTo>
                  <a:cubicBezTo>
                    <a:pt x="140" y="136"/>
                    <a:pt x="144" y="139"/>
                    <a:pt x="144" y="144"/>
                  </a:cubicBezTo>
                  <a:lnTo>
                    <a:pt x="144" y="208"/>
                  </a:lnTo>
                  <a:close/>
                  <a:moveTo>
                    <a:pt x="224" y="208"/>
                  </a:moveTo>
                  <a:cubicBezTo>
                    <a:pt x="224" y="212"/>
                    <a:pt x="224" y="216"/>
                    <a:pt x="216" y="216"/>
                  </a:cubicBezTo>
                  <a:cubicBezTo>
                    <a:pt x="216" y="288"/>
                    <a:pt x="216" y="288"/>
                    <a:pt x="216" y="288"/>
                  </a:cubicBezTo>
                  <a:cubicBezTo>
                    <a:pt x="216" y="292"/>
                    <a:pt x="212" y="296"/>
                    <a:pt x="208" y="296"/>
                  </a:cubicBezTo>
                  <a:cubicBezTo>
                    <a:pt x="203" y="296"/>
                    <a:pt x="200" y="292"/>
                    <a:pt x="200" y="288"/>
                  </a:cubicBezTo>
                  <a:cubicBezTo>
                    <a:pt x="200" y="216"/>
                    <a:pt x="200" y="216"/>
                    <a:pt x="200" y="216"/>
                  </a:cubicBezTo>
                  <a:cubicBezTo>
                    <a:pt x="184" y="216"/>
                    <a:pt x="184" y="216"/>
                    <a:pt x="184" y="216"/>
                  </a:cubicBezTo>
                  <a:cubicBezTo>
                    <a:pt x="184" y="288"/>
                    <a:pt x="184" y="288"/>
                    <a:pt x="184" y="288"/>
                  </a:cubicBezTo>
                  <a:cubicBezTo>
                    <a:pt x="184" y="292"/>
                    <a:pt x="180" y="296"/>
                    <a:pt x="176" y="296"/>
                  </a:cubicBezTo>
                  <a:cubicBezTo>
                    <a:pt x="171" y="296"/>
                    <a:pt x="168" y="292"/>
                    <a:pt x="168" y="288"/>
                  </a:cubicBezTo>
                  <a:cubicBezTo>
                    <a:pt x="168" y="216"/>
                    <a:pt x="168" y="216"/>
                    <a:pt x="168" y="216"/>
                  </a:cubicBezTo>
                  <a:cubicBezTo>
                    <a:pt x="160" y="216"/>
                    <a:pt x="160" y="212"/>
                    <a:pt x="160" y="208"/>
                  </a:cubicBezTo>
                  <a:cubicBezTo>
                    <a:pt x="160" y="144"/>
                    <a:pt x="160" y="144"/>
                    <a:pt x="160" y="144"/>
                  </a:cubicBezTo>
                  <a:cubicBezTo>
                    <a:pt x="160" y="139"/>
                    <a:pt x="163" y="136"/>
                    <a:pt x="168" y="136"/>
                  </a:cubicBezTo>
                  <a:cubicBezTo>
                    <a:pt x="216" y="136"/>
                    <a:pt x="216" y="136"/>
                    <a:pt x="216" y="136"/>
                  </a:cubicBezTo>
                  <a:cubicBezTo>
                    <a:pt x="220" y="136"/>
                    <a:pt x="224" y="139"/>
                    <a:pt x="224" y="144"/>
                  </a:cubicBezTo>
                  <a:lnTo>
                    <a:pt x="224" y="208"/>
                  </a:lnTo>
                  <a:close/>
                  <a:moveTo>
                    <a:pt x="302" y="229"/>
                  </a:moveTo>
                  <a:cubicBezTo>
                    <a:pt x="300" y="231"/>
                    <a:pt x="296" y="232"/>
                    <a:pt x="296" y="232"/>
                  </a:cubicBezTo>
                  <a:cubicBezTo>
                    <a:pt x="296" y="288"/>
                    <a:pt x="296" y="288"/>
                    <a:pt x="296" y="288"/>
                  </a:cubicBezTo>
                  <a:cubicBezTo>
                    <a:pt x="296" y="292"/>
                    <a:pt x="292" y="296"/>
                    <a:pt x="288" y="296"/>
                  </a:cubicBezTo>
                  <a:cubicBezTo>
                    <a:pt x="283" y="296"/>
                    <a:pt x="280" y="292"/>
                    <a:pt x="280" y="288"/>
                  </a:cubicBezTo>
                  <a:cubicBezTo>
                    <a:pt x="280" y="232"/>
                    <a:pt x="280" y="232"/>
                    <a:pt x="280" y="232"/>
                  </a:cubicBezTo>
                  <a:cubicBezTo>
                    <a:pt x="264" y="232"/>
                    <a:pt x="264" y="232"/>
                    <a:pt x="264" y="232"/>
                  </a:cubicBezTo>
                  <a:cubicBezTo>
                    <a:pt x="264" y="288"/>
                    <a:pt x="264" y="288"/>
                    <a:pt x="264" y="288"/>
                  </a:cubicBezTo>
                  <a:cubicBezTo>
                    <a:pt x="264" y="292"/>
                    <a:pt x="260" y="296"/>
                    <a:pt x="256" y="296"/>
                  </a:cubicBezTo>
                  <a:cubicBezTo>
                    <a:pt x="251" y="296"/>
                    <a:pt x="248" y="292"/>
                    <a:pt x="248" y="288"/>
                  </a:cubicBezTo>
                  <a:cubicBezTo>
                    <a:pt x="248" y="232"/>
                    <a:pt x="248" y="232"/>
                    <a:pt x="248" y="232"/>
                  </a:cubicBezTo>
                  <a:cubicBezTo>
                    <a:pt x="248" y="232"/>
                    <a:pt x="243" y="231"/>
                    <a:pt x="241" y="229"/>
                  </a:cubicBezTo>
                  <a:cubicBezTo>
                    <a:pt x="240" y="227"/>
                    <a:pt x="239" y="224"/>
                    <a:pt x="240" y="222"/>
                  </a:cubicBezTo>
                  <a:cubicBezTo>
                    <a:pt x="256" y="142"/>
                    <a:pt x="256" y="142"/>
                    <a:pt x="256" y="142"/>
                  </a:cubicBezTo>
                  <a:cubicBezTo>
                    <a:pt x="257" y="138"/>
                    <a:pt x="260" y="136"/>
                    <a:pt x="264" y="136"/>
                  </a:cubicBezTo>
                  <a:cubicBezTo>
                    <a:pt x="280" y="136"/>
                    <a:pt x="280" y="136"/>
                    <a:pt x="280" y="136"/>
                  </a:cubicBezTo>
                  <a:cubicBezTo>
                    <a:pt x="283" y="136"/>
                    <a:pt x="287" y="138"/>
                    <a:pt x="288" y="142"/>
                  </a:cubicBezTo>
                  <a:cubicBezTo>
                    <a:pt x="304" y="222"/>
                    <a:pt x="304" y="222"/>
                    <a:pt x="304" y="222"/>
                  </a:cubicBezTo>
                  <a:cubicBezTo>
                    <a:pt x="304" y="224"/>
                    <a:pt x="303" y="227"/>
                    <a:pt x="302" y="229"/>
                  </a:cubicBezTo>
                  <a:close/>
                </a:path>
              </a:pathLst>
            </a:custGeom>
            <a:solidFill>
              <a:srgbClr val="004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203" tIns="39101" rIns="78203" bIns="39101" numCol="1" anchor="t" anchorCtr="0" compatLnSpc="1">
              <a:prstTxWarp prst="textNoShape">
                <a:avLst/>
              </a:prstTxWarp>
            </a:bodyPr>
            <a:lstStyle/>
            <a:p>
              <a:endParaRPr lang="en-US" sz="1539" dirty="0"/>
            </a:p>
          </p:txBody>
        </p:sp>
        <p:sp>
          <p:nvSpPr>
            <p:cNvPr id="23" name="Freeform 11">
              <a:extLst>
                <a:ext uri="{FF2B5EF4-FFF2-40B4-BE49-F238E27FC236}">
                  <a16:creationId xmlns:a16="http://schemas.microsoft.com/office/drawing/2014/main" id="{F42997CD-780B-1CE6-B59D-BAD262921E39}"/>
                </a:ext>
              </a:extLst>
            </p:cNvPr>
            <p:cNvSpPr>
              <a:spLocks/>
            </p:cNvSpPr>
            <p:nvPr/>
          </p:nvSpPr>
          <p:spPr bwMode="auto">
            <a:xfrm>
              <a:off x="6729413" y="5135563"/>
              <a:ext cx="119062" cy="261938"/>
            </a:xfrm>
            <a:custGeom>
              <a:avLst/>
              <a:gdLst>
                <a:gd name="T0" fmla="*/ 34 w 75"/>
                <a:gd name="T1" fmla="*/ 0 h 165"/>
                <a:gd name="T2" fmla="*/ 0 w 75"/>
                <a:gd name="T3" fmla="*/ 165 h 165"/>
                <a:gd name="T4" fmla="*/ 75 w 75"/>
                <a:gd name="T5" fmla="*/ 165 h 165"/>
                <a:gd name="T6" fmla="*/ 41 w 75"/>
                <a:gd name="T7" fmla="*/ 0 h 165"/>
                <a:gd name="T8" fmla="*/ 34 w 75"/>
                <a:gd name="T9" fmla="*/ 0 h 165"/>
              </a:gdLst>
              <a:ahLst/>
              <a:cxnLst>
                <a:cxn ang="0">
                  <a:pos x="T0" y="T1"/>
                </a:cxn>
                <a:cxn ang="0">
                  <a:pos x="T2" y="T3"/>
                </a:cxn>
                <a:cxn ang="0">
                  <a:pos x="T4" y="T5"/>
                </a:cxn>
                <a:cxn ang="0">
                  <a:pos x="T6" y="T7"/>
                </a:cxn>
                <a:cxn ang="0">
                  <a:pos x="T8" y="T9"/>
                </a:cxn>
              </a:cxnLst>
              <a:rect l="0" t="0" r="r" b="b"/>
              <a:pathLst>
                <a:path w="75" h="165">
                  <a:moveTo>
                    <a:pt x="34" y="0"/>
                  </a:moveTo>
                  <a:lnTo>
                    <a:pt x="0" y="165"/>
                  </a:lnTo>
                  <a:lnTo>
                    <a:pt x="75" y="165"/>
                  </a:lnTo>
                  <a:lnTo>
                    <a:pt x="41" y="0"/>
                  </a:lnTo>
                  <a:lnTo>
                    <a:pt x="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203" tIns="39101" rIns="78203" bIns="39101" numCol="1" anchor="t" anchorCtr="0" compatLnSpc="1">
              <a:prstTxWarp prst="textNoShape">
                <a:avLst/>
              </a:prstTxWarp>
            </a:bodyPr>
            <a:lstStyle/>
            <a:p>
              <a:endParaRPr lang="en-US" sz="1539"/>
            </a:p>
          </p:txBody>
        </p:sp>
      </p:grpSp>
      <p:sp>
        <p:nvSpPr>
          <p:cNvPr id="24" name="Google Shape;566;p37">
            <a:extLst>
              <a:ext uri="{FF2B5EF4-FFF2-40B4-BE49-F238E27FC236}">
                <a16:creationId xmlns:a16="http://schemas.microsoft.com/office/drawing/2014/main" id="{CF8BBF4E-43C2-91EA-B45B-A37020180E36}"/>
              </a:ext>
            </a:extLst>
          </p:cNvPr>
          <p:cNvSpPr txBox="1"/>
          <p:nvPr/>
        </p:nvSpPr>
        <p:spPr>
          <a:xfrm>
            <a:off x="5234511" y="3351997"/>
            <a:ext cx="3043295" cy="315599"/>
          </a:xfrm>
          <a:prstGeom prst="rect">
            <a:avLst/>
          </a:prstGeom>
          <a:noFill/>
          <a:ln>
            <a:noFill/>
          </a:ln>
        </p:spPr>
        <p:txBody>
          <a:bodyPr spcFirstLastPara="1" wrap="square" lIns="0" tIns="0" rIns="0" bIns="0" anchor="ctr" anchorCtr="0">
            <a:noAutofit/>
          </a:bodyPr>
          <a:lstStyle/>
          <a:p>
            <a:pPr marL="0" marR="0" lvl="0" indent="0" rtl="0">
              <a:lnSpc>
                <a:spcPct val="100000"/>
              </a:lnSpc>
              <a:spcBef>
                <a:spcPts val="500"/>
              </a:spcBef>
              <a:spcAft>
                <a:spcPts val="0"/>
              </a:spcAft>
              <a:buClr>
                <a:srgbClr val="A58E7C"/>
              </a:buClr>
              <a:buSzPts val="2800"/>
              <a:buFont typeface="Arial"/>
              <a:buNone/>
            </a:pPr>
            <a:r>
              <a:rPr lang="fr-FR" sz="1200" b="1" i="1" u="none" strike="noStrike" cap="none" dirty="0" err="1">
                <a:solidFill>
                  <a:srgbClr val="3B2182"/>
                </a:solidFill>
                <a:latin typeface="Cocomat pro"/>
                <a:sym typeface="Arial"/>
              </a:rPr>
              <a:t>Monetizing</a:t>
            </a:r>
            <a:r>
              <a:rPr lang="fr-FR" sz="1200" b="1" i="1" u="none" strike="noStrike" cap="none" dirty="0">
                <a:solidFill>
                  <a:srgbClr val="3B2182"/>
                </a:solidFill>
                <a:latin typeface="Cocomat pro"/>
                <a:sym typeface="Arial"/>
              </a:rPr>
              <a:t> </a:t>
            </a:r>
            <a:r>
              <a:rPr lang="fr-FR" sz="1600" b="1" i="1" dirty="0">
                <a:solidFill>
                  <a:srgbClr val="3B2182"/>
                </a:solidFill>
                <a:latin typeface="Cocomat pro"/>
              </a:rPr>
              <a:t>11</a:t>
            </a:r>
            <a:r>
              <a:rPr lang="fr-FR" sz="1200" b="1" i="1" u="none" strike="noStrike" cap="none" dirty="0">
                <a:solidFill>
                  <a:srgbClr val="3B2182"/>
                </a:solidFill>
                <a:latin typeface="Cocomat pro"/>
                <a:sym typeface="Arial"/>
              </a:rPr>
              <a:t> candidates in 2026, </a:t>
            </a:r>
            <a:r>
              <a:rPr lang="fr-FR" sz="2000" b="1" i="1" u="none" strike="noStrike" cap="none" dirty="0">
                <a:solidFill>
                  <a:srgbClr val="3B2182"/>
                </a:solidFill>
                <a:latin typeface="Cocomat pro"/>
                <a:sym typeface="Arial"/>
              </a:rPr>
              <a:t>26</a:t>
            </a:r>
            <a:r>
              <a:rPr lang="fr-FR" sz="1200" b="1" i="1" u="none" strike="noStrike" cap="none" dirty="0">
                <a:solidFill>
                  <a:srgbClr val="3B2182"/>
                </a:solidFill>
                <a:latin typeface="Cocomat pro"/>
                <a:sym typeface="Arial"/>
              </a:rPr>
              <a:t> in 2030</a:t>
            </a:r>
            <a:endParaRPr sz="1100" b="0" i="1" u="none" strike="noStrike" cap="none" dirty="0">
              <a:solidFill>
                <a:srgbClr val="3B2182"/>
              </a:solidFill>
              <a:latin typeface="Cocomat pro"/>
              <a:sym typeface="Arial"/>
            </a:endParaRPr>
          </a:p>
          <a:p>
            <a:pPr marL="0" marR="0" lvl="0" indent="0" rtl="0">
              <a:lnSpc>
                <a:spcPct val="100000"/>
              </a:lnSpc>
              <a:spcBef>
                <a:spcPts val="500"/>
              </a:spcBef>
              <a:spcAft>
                <a:spcPts val="0"/>
              </a:spcAft>
              <a:buClr>
                <a:srgbClr val="A58E7C"/>
              </a:buClr>
              <a:buSzPts val="2800"/>
              <a:buFont typeface="Arial"/>
              <a:buNone/>
            </a:pPr>
            <a:endParaRPr sz="800" b="1" i="1" u="none" strike="noStrike" cap="none" dirty="0">
              <a:solidFill>
                <a:srgbClr val="3B2182"/>
              </a:solidFill>
              <a:latin typeface="Cocomat pro"/>
              <a:sym typeface="Arial"/>
            </a:endParaRPr>
          </a:p>
        </p:txBody>
      </p:sp>
      <p:sp>
        <p:nvSpPr>
          <p:cNvPr id="25" name="Freeform 393">
            <a:extLst>
              <a:ext uri="{FF2B5EF4-FFF2-40B4-BE49-F238E27FC236}">
                <a16:creationId xmlns:a16="http://schemas.microsoft.com/office/drawing/2014/main" id="{59789BB8-6DCF-CEA9-6697-8D5FA31D443B}"/>
              </a:ext>
            </a:extLst>
          </p:cNvPr>
          <p:cNvSpPr>
            <a:spLocks noChangeAspect="1" noEditPoints="1"/>
          </p:cNvSpPr>
          <p:nvPr/>
        </p:nvSpPr>
        <p:spPr bwMode="auto">
          <a:xfrm>
            <a:off x="4705006" y="2809423"/>
            <a:ext cx="314674" cy="315599"/>
          </a:xfrm>
          <a:custGeom>
            <a:avLst/>
            <a:gdLst>
              <a:gd name="T0" fmla="*/ 0 w 512"/>
              <a:gd name="T1" fmla="*/ 256 h 512"/>
              <a:gd name="T2" fmla="*/ 512 w 512"/>
              <a:gd name="T3" fmla="*/ 256 h 512"/>
              <a:gd name="T4" fmla="*/ 231 w 512"/>
              <a:gd name="T5" fmla="*/ 381 h 512"/>
              <a:gd name="T6" fmla="*/ 216 w 512"/>
              <a:gd name="T7" fmla="*/ 382 h 512"/>
              <a:gd name="T8" fmla="*/ 177 w 512"/>
              <a:gd name="T9" fmla="*/ 372 h 512"/>
              <a:gd name="T10" fmla="*/ 161 w 512"/>
              <a:gd name="T11" fmla="*/ 324 h 512"/>
              <a:gd name="T12" fmla="*/ 172 w 512"/>
              <a:gd name="T13" fmla="*/ 250 h 512"/>
              <a:gd name="T14" fmla="*/ 149 w 512"/>
              <a:gd name="T15" fmla="*/ 240 h 512"/>
              <a:gd name="T16" fmla="*/ 125 w 512"/>
              <a:gd name="T17" fmla="*/ 250 h 512"/>
              <a:gd name="T18" fmla="*/ 136 w 512"/>
              <a:gd name="T19" fmla="*/ 324 h 512"/>
              <a:gd name="T20" fmla="*/ 121 w 512"/>
              <a:gd name="T21" fmla="*/ 372 h 512"/>
              <a:gd name="T22" fmla="*/ 107 w 512"/>
              <a:gd name="T23" fmla="*/ 366 h 512"/>
              <a:gd name="T24" fmla="*/ 118 w 512"/>
              <a:gd name="T25" fmla="*/ 336 h 512"/>
              <a:gd name="T26" fmla="*/ 109 w 512"/>
              <a:gd name="T27" fmla="*/ 237 h 512"/>
              <a:gd name="T28" fmla="*/ 149 w 512"/>
              <a:gd name="T29" fmla="*/ 218 h 512"/>
              <a:gd name="T30" fmla="*/ 149 w 512"/>
              <a:gd name="T31" fmla="*/ 218 h 512"/>
              <a:gd name="T32" fmla="*/ 189 w 512"/>
              <a:gd name="T33" fmla="*/ 237 h 512"/>
              <a:gd name="T34" fmla="*/ 180 w 512"/>
              <a:gd name="T35" fmla="*/ 336 h 512"/>
              <a:gd name="T36" fmla="*/ 198 w 512"/>
              <a:gd name="T37" fmla="*/ 355 h 512"/>
              <a:gd name="T38" fmla="*/ 231 w 512"/>
              <a:gd name="T39" fmla="*/ 381 h 512"/>
              <a:gd name="T40" fmla="*/ 405 w 512"/>
              <a:gd name="T41" fmla="*/ 330 h 512"/>
              <a:gd name="T42" fmla="*/ 213 w 512"/>
              <a:gd name="T43" fmla="*/ 320 h 512"/>
              <a:gd name="T44" fmla="*/ 394 w 512"/>
              <a:gd name="T45" fmla="*/ 309 h 512"/>
              <a:gd name="T46" fmla="*/ 170 w 512"/>
              <a:gd name="T47" fmla="*/ 181 h 512"/>
              <a:gd name="T48" fmla="*/ 160 w 512"/>
              <a:gd name="T49" fmla="*/ 202 h 512"/>
              <a:gd name="T50" fmla="*/ 149 w 512"/>
              <a:gd name="T51" fmla="*/ 170 h 512"/>
              <a:gd name="T52" fmla="*/ 405 w 512"/>
              <a:gd name="T53" fmla="*/ 160 h 512"/>
              <a:gd name="T54" fmla="*/ 416 w 512"/>
              <a:gd name="T55" fmla="*/ 320 h 512"/>
              <a:gd name="T56" fmla="*/ 362 w 512"/>
              <a:gd name="T57" fmla="*/ 256 h 512"/>
              <a:gd name="T58" fmla="*/ 362 w 512"/>
              <a:gd name="T59" fmla="*/ 277 h 512"/>
              <a:gd name="T60" fmla="*/ 224 w 512"/>
              <a:gd name="T61" fmla="*/ 266 h 512"/>
              <a:gd name="T62" fmla="*/ 224 w 512"/>
              <a:gd name="T63" fmla="*/ 224 h 512"/>
              <a:gd name="T64" fmla="*/ 362 w 512"/>
              <a:gd name="T65" fmla="*/ 213 h 512"/>
              <a:gd name="T66" fmla="*/ 362 w 512"/>
              <a:gd name="T67" fmla="*/ 234 h 512"/>
              <a:gd name="T68" fmla="*/ 224 w 512"/>
              <a:gd name="T69"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31" y="381"/>
                </a:moveTo>
                <a:cubicBezTo>
                  <a:pt x="229" y="383"/>
                  <a:pt x="226" y="384"/>
                  <a:pt x="223" y="384"/>
                </a:cubicBezTo>
                <a:cubicBezTo>
                  <a:pt x="221" y="384"/>
                  <a:pt x="218" y="383"/>
                  <a:pt x="216" y="382"/>
                </a:cubicBezTo>
                <a:cubicBezTo>
                  <a:pt x="213" y="379"/>
                  <a:pt x="200" y="377"/>
                  <a:pt x="194" y="376"/>
                </a:cubicBezTo>
                <a:cubicBezTo>
                  <a:pt x="187" y="375"/>
                  <a:pt x="181" y="374"/>
                  <a:pt x="177" y="372"/>
                </a:cubicBezTo>
                <a:cubicBezTo>
                  <a:pt x="167" y="369"/>
                  <a:pt x="162" y="357"/>
                  <a:pt x="160" y="350"/>
                </a:cubicBezTo>
                <a:cubicBezTo>
                  <a:pt x="159" y="343"/>
                  <a:pt x="156" y="332"/>
                  <a:pt x="161" y="324"/>
                </a:cubicBezTo>
                <a:cubicBezTo>
                  <a:pt x="167" y="317"/>
                  <a:pt x="173" y="302"/>
                  <a:pt x="176" y="291"/>
                </a:cubicBezTo>
                <a:cubicBezTo>
                  <a:pt x="180" y="272"/>
                  <a:pt x="179" y="258"/>
                  <a:pt x="172" y="250"/>
                </a:cubicBezTo>
                <a:cubicBezTo>
                  <a:pt x="164" y="240"/>
                  <a:pt x="149" y="240"/>
                  <a:pt x="149" y="240"/>
                </a:cubicBezTo>
                <a:cubicBezTo>
                  <a:pt x="149" y="240"/>
                  <a:pt x="149" y="240"/>
                  <a:pt x="149" y="240"/>
                </a:cubicBezTo>
                <a:cubicBezTo>
                  <a:pt x="149" y="240"/>
                  <a:pt x="149" y="240"/>
                  <a:pt x="149" y="240"/>
                </a:cubicBezTo>
                <a:cubicBezTo>
                  <a:pt x="148" y="240"/>
                  <a:pt x="134" y="240"/>
                  <a:pt x="125" y="250"/>
                </a:cubicBezTo>
                <a:cubicBezTo>
                  <a:pt x="119" y="259"/>
                  <a:pt x="118" y="272"/>
                  <a:pt x="122" y="291"/>
                </a:cubicBezTo>
                <a:cubicBezTo>
                  <a:pt x="125" y="302"/>
                  <a:pt x="131" y="317"/>
                  <a:pt x="136" y="324"/>
                </a:cubicBezTo>
                <a:cubicBezTo>
                  <a:pt x="142" y="332"/>
                  <a:pt x="139" y="344"/>
                  <a:pt x="137" y="350"/>
                </a:cubicBezTo>
                <a:cubicBezTo>
                  <a:pt x="135" y="357"/>
                  <a:pt x="131" y="369"/>
                  <a:pt x="121" y="372"/>
                </a:cubicBezTo>
                <a:cubicBezTo>
                  <a:pt x="120" y="373"/>
                  <a:pt x="118" y="373"/>
                  <a:pt x="117" y="373"/>
                </a:cubicBezTo>
                <a:cubicBezTo>
                  <a:pt x="113" y="373"/>
                  <a:pt x="109" y="370"/>
                  <a:pt x="107" y="366"/>
                </a:cubicBezTo>
                <a:cubicBezTo>
                  <a:pt x="105" y="361"/>
                  <a:pt x="108" y="354"/>
                  <a:pt x="113" y="352"/>
                </a:cubicBezTo>
                <a:cubicBezTo>
                  <a:pt x="115" y="351"/>
                  <a:pt x="119" y="340"/>
                  <a:pt x="118" y="336"/>
                </a:cubicBezTo>
                <a:cubicBezTo>
                  <a:pt x="112" y="326"/>
                  <a:pt x="105" y="310"/>
                  <a:pt x="101" y="296"/>
                </a:cubicBezTo>
                <a:cubicBezTo>
                  <a:pt x="95" y="270"/>
                  <a:pt x="98" y="250"/>
                  <a:pt x="109" y="237"/>
                </a:cubicBezTo>
                <a:cubicBezTo>
                  <a:pt x="123" y="219"/>
                  <a:pt x="146" y="218"/>
                  <a:pt x="149" y="218"/>
                </a:cubicBezTo>
                <a:cubicBezTo>
                  <a:pt x="149" y="218"/>
                  <a:pt x="149" y="218"/>
                  <a:pt x="149" y="218"/>
                </a:cubicBezTo>
                <a:cubicBezTo>
                  <a:pt x="149" y="218"/>
                  <a:pt x="149" y="218"/>
                  <a:pt x="149" y="218"/>
                </a:cubicBezTo>
                <a:cubicBezTo>
                  <a:pt x="149" y="218"/>
                  <a:pt x="149" y="218"/>
                  <a:pt x="149" y="218"/>
                </a:cubicBezTo>
                <a:cubicBezTo>
                  <a:pt x="149" y="218"/>
                  <a:pt x="149" y="218"/>
                  <a:pt x="149" y="218"/>
                </a:cubicBezTo>
                <a:cubicBezTo>
                  <a:pt x="153" y="218"/>
                  <a:pt x="175" y="219"/>
                  <a:pt x="189" y="237"/>
                </a:cubicBezTo>
                <a:cubicBezTo>
                  <a:pt x="200" y="250"/>
                  <a:pt x="203" y="270"/>
                  <a:pt x="196" y="296"/>
                </a:cubicBezTo>
                <a:cubicBezTo>
                  <a:pt x="193" y="310"/>
                  <a:pt x="186" y="326"/>
                  <a:pt x="180" y="336"/>
                </a:cubicBezTo>
                <a:cubicBezTo>
                  <a:pt x="179" y="340"/>
                  <a:pt x="183" y="351"/>
                  <a:pt x="185" y="353"/>
                </a:cubicBezTo>
                <a:cubicBezTo>
                  <a:pt x="187" y="353"/>
                  <a:pt x="193" y="354"/>
                  <a:pt x="198" y="355"/>
                </a:cubicBezTo>
                <a:cubicBezTo>
                  <a:pt x="210" y="357"/>
                  <a:pt x="223" y="359"/>
                  <a:pt x="230" y="366"/>
                </a:cubicBezTo>
                <a:cubicBezTo>
                  <a:pt x="235" y="370"/>
                  <a:pt x="235" y="376"/>
                  <a:pt x="231" y="381"/>
                </a:cubicBezTo>
                <a:close/>
                <a:moveTo>
                  <a:pt x="416" y="320"/>
                </a:moveTo>
                <a:cubicBezTo>
                  <a:pt x="416" y="326"/>
                  <a:pt x="411" y="330"/>
                  <a:pt x="405" y="330"/>
                </a:cubicBezTo>
                <a:cubicBezTo>
                  <a:pt x="224" y="330"/>
                  <a:pt x="224" y="330"/>
                  <a:pt x="224" y="330"/>
                </a:cubicBezTo>
                <a:cubicBezTo>
                  <a:pt x="218" y="330"/>
                  <a:pt x="213" y="326"/>
                  <a:pt x="213" y="320"/>
                </a:cubicBezTo>
                <a:cubicBezTo>
                  <a:pt x="213" y="314"/>
                  <a:pt x="218" y="309"/>
                  <a:pt x="224" y="309"/>
                </a:cubicBezTo>
                <a:cubicBezTo>
                  <a:pt x="394" y="309"/>
                  <a:pt x="394" y="309"/>
                  <a:pt x="394" y="309"/>
                </a:cubicBezTo>
                <a:cubicBezTo>
                  <a:pt x="394" y="181"/>
                  <a:pt x="394" y="181"/>
                  <a:pt x="394" y="181"/>
                </a:cubicBezTo>
                <a:cubicBezTo>
                  <a:pt x="170" y="181"/>
                  <a:pt x="170" y="181"/>
                  <a:pt x="170" y="181"/>
                </a:cubicBezTo>
                <a:cubicBezTo>
                  <a:pt x="170" y="192"/>
                  <a:pt x="170" y="192"/>
                  <a:pt x="170" y="192"/>
                </a:cubicBezTo>
                <a:cubicBezTo>
                  <a:pt x="170" y="198"/>
                  <a:pt x="166" y="202"/>
                  <a:pt x="160" y="202"/>
                </a:cubicBezTo>
                <a:cubicBezTo>
                  <a:pt x="154" y="202"/>
                  <a:pt x="149" y="198"/>
                  <a:pt x="149" y="192"/>
                </a:cubicBezTo>
                <a:cubicBezTo>
                  <a:pt x="149" y="170"/>
                  <a:pt x="149" y="170"/>
                  <a:pt x="149" y="170"/>
                </a:cubicBezTo>
                <a:cubicBezTo>
                  <a:pt x="149" y="164"/>
                  <a:pt x="154" y="160"/>
                  <a:pt x="160" y="160"/>
                </a:cubicBezTo>
                <a:cubicBezTo>
                  <a:pt x="405" y="160"/>
                  <a:pt x="405" y="160"/>
                  <a:pt x="405" y="160"/>
                </a:cubicBezTo>
                <a:cubicBezTo>
                  <a:pt x="411" y="160"/>
                  <a:pt x="416" y="164"/>
                  <a:pt x="416" y="170"/>
                </a:cubicBezTo>
                <a:lnTo>
                  <a:pt x="416" y="320"/>
                </a:lnTo>
                <a:close/>
                <a:moveTo>
                  <a:pt x="234" y="256"/>
                </a:moveTo>
                <a:cubicBezTo>
                  <a:pt x="362" y="256"/>
                  <a:pt x="362" y="256"/>
                  <a:pt x="362" y="256"/>
                </a:cubicBezTo>
                <a:cubicBezTo>
                  <a:pt x="368" y="256"/>
                  <a:pt x="373" y="260"/>
                  <a:pt x="373" y="266"/>
                </a:cubicBezTo>
                <a:cubicBezTo>
                  <a:pt x="373" y="272"/>
                  <a:pt x="368" y="277"/>
                  <a:pt x="362" y="277"/>
                </a:cubicBezTo>
                <a:cubicBezTo>
                  <a:pt x="234" y="277"/>
                  <a:pt x="234" y="277"/>
                  <a:pt x="234" y="277"/>
                </a:cubicBezTo>
                <a:cubicBezTo>
                  <a:pt x="228" y="277"/>
                  <a:pt x="224" y="272"/>
                  <a:pt x="224" y="266"/>
                </a:cubicBezTo>
                <a:cubicBezTo>
                  <a:pt x="224" y="260"/>
                  <a:pt x="228" y="256"/>
                  <a:pt x="234" y="256"/>
                </a:cubicBezTo>
                <a:close/>
                <a:moveTo>
                  <a:pt x="224" y="224"/>
                </a:moveTo>
                <a:cubicBezTo>
                  <a:pt x="224" y="218"/>
                  <a:pt x="228" y="213"/>
                  <a:pt x="234" y="213"/>
                </a:cubicBezTo>
                <a:cubicBezTo>
                  <a:pt x="362" y="213"/>
                  <a:pt x="362" y="213"/>
                  <a:pt x="362" y="213"/>
                </a:cubicBezTo>
                <a:cubicBezTo>
                  <a:pt x="368" y="213"/>
                  <a:pt x="373" y="218"/>
                  <a:pt x="373" y="224"/>
                </a:cubicBezTo>
                <a:cubicBezTo>
                  <a:pt x="373" y="230"/>
                  <a:pt x="368" y="234"/>
                  <a:pt x="362" y="234"/>
                </a:cubicBezTo>
                <a:cubicBezTo>
                  <a:pt x="234" y="234"/>
                  <a:pt x="234" y="234"/>
                  <a:pt x="234" y="234"/>
                </a:cubicBezTo>
                <a:cubicBezTo>
                  <a:pt x="228" y="234"/>
                  <a:pt x="224" y="230"/>
                  <a:pt x="224" y="224"/>
                </a:cubicBezTo>
                <a:close/>
              </a:path>
            </a:pathLst>
          </a:custGeom>
          <a:solidFill>
            <a:srgbClr val="478473"/>
          </a:solidFill>
          <a:ln>
            <a:noFill/>
          </a:ln>
        </p:spPr>
        <p:txBody>
          <a:bodyPr vert="horz" wrap="square" lIns="78203" tIns="39101" rIns="78203" bIns="39101" numCol="1" anchor="t" anchorCtr="0" compatLnSpc="1">
            <a:prstTxWarp prst="textNoShape">
              <a:avLst/>
            </a:prstTxWarp>
          </a:bodyPr>
          <a:lstStyle/>
          <a:p>
            <a:endParaRPr lang="en-GB" sz="1539"/>
          </a:p>
        </p:txBody>
      </p:sp>
      <p:sp>
        <p:nvSpPr>
          <p:cNvPr id="26" name="Google Shape;566;p37">
            <a:extLst>
              <a:ext uri="{FF2B5EF4-FFF2-40B4-BE49-F238E27FC236}">
                <a16:creationId xmlns:a16="http://schemas.microsoft.com/office/drawing/2014/main" id="{B40DB53A-2CD6-3D9C-AB53-0767BA941200}"/>
              </a:ext>
            </a:extLst>
          </p:cNvPr>
          <p:cNvSpPr txBox="1"/>
          <p:nvPr/>
        </p:nvSpPr>
        <p:spPr>
          <a:xfrm>
            <a:off x="5234510" y="2817821"/>
            <a:ext cx="3043295" cy="315599"/>
          </a:xfrm>
          <a:prstGeom prst="rect">
            <a:avLst/>
          </a:prstGeom>
          <a:noFill/>
          <a:ln>
            <a:noFill/>
          </a:ln>
        </p:spPr>
        <p:txBody>
          <a:bodyPr spcFirstLastPara="1" wrap="square" lIns="0" tIns="0" rIns="0" bIns="0" anchor="ctr" anchorCtr="0">
            <a:noAutofit/>
          </a:bodyPr>
          <a:lstStyle/>
          <a:p>
            <a:pPr marL="0" marR="0" lvl="0" indent="0" rtl="0">
              <a:lnSpc>
                <a:spcPct val="100000"/>
              </a:lnSpc>
              <a:spcBef>
                <a:spcPts val="500"/>
              </a:spcBef>
              <a:spcAft>
                <a:spcPts val="0"/>
              </a:spcAft>
              <a:buClr>
                <a:srgbClr val="A58E7C"/>
              </a:buClr>
              <a:buSzPts val="2800"/>
              <a:buFont typeface="Arial"/>
              <a:buNone/>
            </a:pPr>
            <a:r>
              <a:rPr lang="fr-FR" sz="1600" b="1" i="1" u="none" strike="noStrike" cap="none" dirty="0">
                <a:solidFill>
                  <a:srgbClr val="478473"/>
                </a:solidFill>
                <a:latin typeface="Cocomat pro"/>
                <a:sym typeface="Arial"/>
              </a:rPr>
              <a:t>50 </a:t>
            </a:r>
            <a:r>
              <a:rPr lang="fr-FR" sz="1200" b="1" i="1" u="none" strike="noStrike" cap="none" dirty="0" err="1">
                <a:solidFill>
                  <a:srgbClr val="478473"/>
                </a:solidFill>
                <a:latin typeface="Cocomat pro"/>
                <a:sym typeface="Arial"/>
              </a:rPr>
              <a:t>advisory</a:t>
            </a:r>
            <a:r>
              <a:rPr lang="fr-FR" sz="1200" b="1" i="1" u="none" strike="noStrike" cap="none" dirty="0">
                <a:solidFill>
                  <a:srgbClr val="478473"/>
                </a:solidFill>
                <a:latin typeface="Cocomat pro"/>
                <a:sym typeface="Arial"/>
              </a:rPr>
              <a:t> </a:t>
            </a:r>
            <a:r>
              <a:rPr lang="fr-FR" sz="1200" b="1" i="1" u="none" strike="noStrike" cap="none" dirty="0" err="1">
                <a:solidFill>
                  <a:srgbClr val="478473"/>
                </a:solidFill>
                <a:latin typeface="Cocomat pro"/>
                <a:sym typeface="Arial"/>
              </a:rPr>
              <a:t>days</a:t>
            </a:r>
            <a:r>
              <a:rPr lang="fr-FR" sz="1200" b="1" i="1" u="none" strike="noStrike" cap="none" dirty="0">
                <a:solidFill>
                  <a:srgbClr val="478473"/>
                </a:solidFill>
                <a:latin typeface="Cocomat pro"/>
                <a:sym typeface="Arial"/>
              </a:rPr>
              <a:t> in 2026, </a:t>
            </a:r>
            <a:r>
              <a:rPr lang="fr-FR" sz="2000" b="1" i="1" u="none" strike="noStrike" cap="none" dirty="0">
                <a:solidFill>
                  <a:srgbClr val="478473"/>
                </a:solidFill>
                <a:latin typeface="Cocomat pro"/>
                <a:sym typeface="Arial"/>
              </a:rPr>
              <a:t>150</a:t>
            </a:r>
            <a:r>
              <a:rPr lang="fr-FR" sz="1200" b="1" i="1" u="none" strike="noStrike" cap="none" dirty="0">
                <a:solidFill>
                  <a:srgbClr val="478473"/>
                </a:solidFill>
                <a:latin typeface="Cocomat pro"/>
                <a:sym typeface="Arial"/>
              </a:rPr>
              <a:t> in 2030</a:t>
            </a:r>
            <a:endParaRPr sz="1100" b="0" i="1" u="none" strike="noStrike" cap="none" dirty="0">
              <a:solidFill>
                <a:srgbClr val="478473"/>
              </a:solidFill>
              <a:latin typeface="Cocomat pro"/>
              <a:sym typeface="Arial"/>
            </a:endParaRPr>
          </a:p>
          <a:p>
            <a:pPr marL="0" marR="0" lvl="0" indent="0" rtl="0">
              <a:lnSpc>
                <a:spcPct val="100000"/>
              </a:lnSpc>
              <a:spcBef>
                <a:spcPts val="500"/>
              </a:spcBef>
              <a:spcAft>
                <a:spcPts val="0"/>
              </a:spcAft>
              <a:buClr>
                <a:srgbClr val="A58E7C"/>
              </a:buClr>
              <a:buSzPts val="2800"/>
              <a:buFont typeface="Arial"/>
              <a:buNone/>
            </a:pPr>
            <a:endParaRPr sz="800" b="1" i="1" u="none" strike="noStrike" cap="none" dirty="0">
              <a:solidFill>
                <a:srgbClr val="478473"/>
              </a:solidFill>
              <a:latin typeface="Cocomat pro"/>
              <a:sym typeface="Arial"/>
            </a:endParaRPr>
          </a:p>
        </p:txBody>
      </p:sp>
      <p:grpSp>
        <p:nvGrpSpPr>
          <p:cNvPr id="27" name="Group 681">
            <a:extLst>
              <a:ext uri="{FF2B5EF4-FFF2-40B4-BE49-F238E27FC236}">
                <a16:creationId xmlns:a16="http://schemas.microsoft.com/office/drawing/2014/main" id="{8CFE6732-6D94-9C51-6A24-83216A75E762}"/>
              </a:ext>
            </a:extLst>
          </p:cNvPr>
          <p:cNvGrpSpPr>
            <a:grpSpLocks noChangeAspect="1"/>
          </p:cNvGrpSpPr>
          <p:nvPr/>
        </p:nvGrpSpPr>
        <p:grpSpPr bwMode="auto">
          <a:xfrm>
            <a:off x="4705802" y="2275247"/>
            <a:ext cx="315599" cy="315599"/>
            <a:chOff x="6210" y="2696"/>
            <a:chExt cx="340" cy="340"/>
          </a:xfrm>
          <a:solidFill>
            <a:schemeClr val="bg1">
              <a:lumMod val="65000"/>
            </a:schemeClr>
          </a:solidFill>
        </p:grpSpPr>
        <p:sp>
          <p:nvSpPr>
            <p:cNvPr id="28" name="Freeform 682">
              <a:extLst>
                <a:ext uri="{FF2B5EF4-FFF2-40B4-BE49-F238E27FC236}">
                  <a16:creationId xmlns:a16="http://schemas.microsoft.com/office/drawing/2014/main" id="{968A5492-EB7F-CAFD-B0EB-AE47BAB2E790}"/>
                </a:ext>
              </a:extLst>
            </p:cNvPr>
            <p:cNvSpPr>
              <a:spLocks/>
            </p:cNvSpPr>
            <p:nvPr/>
          </p:nvSpPr>
          <p:spPr bwMode="auto">
            <a:xfrm>
              <a:off x="6351" y="2911"/>
              <a:ext cx="57" cy="49"/>
            </a:xfrm>
            <a:custGeom>
              <a:avLst/>
              <a:gdLst>
                <a:gd name="T0" fmla="*/ 51 w 85"/>
                <a:gd name="T1" fmla="*/ 3 h 73"/>
                <a:gd name="T2" fmla="*/ 43 w 85"/>
                <a:gd name="T3" fmla="*/ 0 h 73"/>
                <a:gd name="T4" fmla="*/ 34 w 85"/>
                <a:gd name="T5" fmla="*/ 3 h 73"/>
                <a:gd name="T6" fmla="*/ 16 w 85"/>
                <a:gd name="T7" fmla="*/ 9 h 73"/>
                <a:gd name="T8" fmla="*/ 11 w 85"/>
                <a:gd name="T9" fmla="*/ 9 h 73"/>
                <a:gd name="T10" fmla="*/ 0 w 85"/>
                <a:gd name="T11" fmla="*/ 2 h 73"/>
                <a:gd name="T12" fmla="*/ 0 w 85"/>
                <a:gd name="T13" fmla="*/ 73 h 73"/>
                <a:gd name="T14" fmla="*/ 37 w 85"/>
                <a:gd name="T15" fmla="*/ 51 h 73"/>
                <a:gd name="T16" fmla="*/ 48 w 85"/>
                <a:gd name="T17" fmla="*/ 51 h 73"/>
                <a:gd name="T18" fmla="*/ 85 w 85"/>
                <a:gd name="T19" fmla="*/ 73 h 73"/>
                <a:gd name="T20" fmla="*/ 85 w 85"/>
                <a:gd name="T21" fmla="*/ 2 h 73"/>
                <a:gd name="T22" fmla="*/ 75 w 85"/>
                <a:gd name="T23" fmla="*/ 9 h 73"/>
                <a:gd name="T24" fmla="*/ 51 w 85"/>
                <a:gd name="T25" fmla="*/ 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3">
                  <a:moveTo>
                    <a:pt x="51" y="3"/>
                  </a:moveTo>
                  <a:cubicBezTo>
                    <a:pt x="49" y="2"/>
                    <a:pt x="44" y="0"/>
                    <a:pt x="43" y="0"/>
                  </a:cubicBezTo>
                  <a:cubicBezTo>
                    <a:pt x="41" y="0"/>
                    <a:pt x="37" y="2"/>
                    <a:pt x="34" y="3"/>
                  </a:cubicBezTo>
                  <a:cubicBezTo>
                    <a:pt x="29" y="6"/>
                    <a:pt x="23" y="9"/>
                    <a:pt x="16" y="9"/>
                  </a:cubicBezTo>
                  <a:cubicBezTo>
                    <a:pt x="14" y="9"/>
                    <a:pt x="12" y="9"/>
                    <a:pt x="11" y="9"/>
                  </a:cubicBezTo>
                  <a:cubicBezTo>
                    <a:pt x="6" y="7"/>
                    <a:pt x="3" y="5"/>
                    <a:pt x="0" y="2"/>
                  </a:cubicBezTo>
                  <a:cubicBezTo>
                    <a:pt x="0" y="73"/>
                    <a:pt x="0" y="73"/>
                    <a:pt x="0" y="73"/>
                  </a:cubicBezTo>
                  <a:cubicBezTo>
                    <a:pt x="37" y="51"/>
                    <a:pt x="37" y="51"/>
                    <a:pt x="37" y="51"/>
                  </a:cubicBezTo>
                  <a:cubicBezTo>
                    <a:pt x="41" y="49"/>
                    <a:pt x="45" y="49"/>
                    <a:pt x="48" y="51"/>
                  </a:cubicBezTo>
                  <a:cubicBezTo>
                    <a:pt x="85" y="73"/>
                    <a:pt x="85" y="73"/>
                    <a:pt x="85" y="73"/>
                  </a:cubicBezTo>
                  <a:cubicBezTo>
                    <a:pt x="85" y="2"/>
                    <a:pt x="85" y="2"/>
                    <a:pt x="85" y="2"/>
                  </a:cubicBezTo>
                  <a:cubicBezTo>
                    <a:pt x="82" y="5"/>
                    <a:pt x="79" y="7"/>
                    <a:pt x="75" y="9"/>
                  </a:cubicBezTo>
                  <a:cubicBezTo>
                    <a:pt x="66" y="11"/>
                    <a:pt x="58" y="7"/>
                    <a:pt x="51"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8203" tIns="39101" rIns="78203" bIns="39101" numCol="1" anchor="t" anchorCtr="0" compatLnSpc="1">
              <a:prstTxWarp prst="textNoShape">
                <a:avLst/>
              </a:prstTxWarp>
            </a:bodyPr>
            <a:lstStyle/>
            <a:p>
              <a:endParaRPr lang="en-GB" sz="1539"/>
            </a:p>
          </p:txBody>
        </p:sp>
        <p:sp>
          <p:nvSpPr>
            <p:cNvPr id="29" name="Freeform 683">
              <a:extLst>
                <a:ext uri="{FF2B5EF4-FFF2-40B4-BE49-F238E27FC236}">
                  <a16:creationId xmlns:a16="http://schemas.microsoft.com/office/drawing/2014/main" id="{B6784B05-9B92-FFEE-F297-E89C37BD10A1}"/>
                </a:ext>
              </a:extLst>
            </p:cNvPr>
            <p:cNvSpPr>
              <a:spLocks noEditPoints="1"/>
            </p:cNvSpPr>
            <p:nvPr/>
          </p:nvSpPr>
          <p:spPr bwMode="auto">
            <a:xfrm>
              <a:off x="6314" y="2772"/>
              <a:ext cx="132" cy="131"/>
            </a:xfrm>
            <a:custGeom>
              <a:avLst/>
              <a:gdLst>
                <a:gd name="T0" fmla="*/ 188 w 198"/>
                <a:gd name="T1" fmla="*/ 99 h 198"/>
                <a:gd name="T2" fmla="*/ 194 w 198"/>
                <a:gd name="T3" fmla="*/ 81 h 198"/>
                <a:gd name="T4" fmla="*/ 198 w 198"/>
                <a:gd name="T5" fmla="*/ 72 h 198"/>
                <a:gd name="T6" fmla="*/ 190 w 198"/>
                <a:gd name="T7" fmla="*/ 67 h 198"/>
                <a:gd name="T8" fmla="*/ 176 w 198"/>
                <a:gd name="T9" fmla="*/ 54 h 198"/>
                <a:gd name="T10" fmla="*/ 172 w 198"/>
                <a:gd name="T11" fmla="*/ 36 h 198"/>
                <a:gd name="T12" fmla="*/ 171 w 198"/>
                <a:gd name="T13" fmla="*/ 26 h 198"/>
                <a:gd name="T14" fmla="*/ 162 w 198"/>
                <a:gd name="T15" fmla="*/ 25 h 198"/>
                <a:gd name="T16" fmla="*/ 143 w 198"/>
                <a:gd name="T17" fmla="*/ 21 h 198"/>
                <a:gd name="T18" fmla="*/ 131 w 198"/>
                <a:gd name="T19" fmla="*/ 7 h 198"/>
                <a:gd name="T20" fmla="*/ 125 w 198"/>
                <a:gd name="T21" fmla="*/ 0 h 198"/>
                <a:gd name="T22" fmla="*/ 117 w 198"/>
                <a:gd name="T23" fmla="*/ 4 h 198"/>
                <a:gd name="T24" fmla="*/ 99 w 198"/>
                <a:gd name="T25" fmla="*/ 9 h 198"/>
                <a:gd name="T26" fmla="*/ 80 w 198"/>
                <a:gd name="T27" fmla="*/ 5 h 198"/>
                <a:gd name="T28" fmla="*/ 72 w 198"/>
                <a:gd name="T29" fmla="*/ 3 h 198"/>
                <a:gd name="T30" fmla="*/ 72 w 198"/>
                <a:gd name="T31" fmla="*/ 3 h 198"/>
                <a:gd name="T32" fmla="*/ 67 w 198"/>
                <a:gd name="T33" fmla="*/ 9 h 198"/>
                <a:gd name="T34" fmla="*/ 54 w 198"/>
                <a:gd name="T35" fmla="*/ 22 h 198"/>
                <a:gd name="T36" fmla="*/ 35 w 198"/>
                <a:gd name="T37" fmla="*/ 26 h 198"/>
                <a:gd name="T38" fmla="*/ 26 w 198"/>
                <a:gd name="T39" fmla="*/ 27 h 198"/>
                <a:gd name="T40" fmla="*/ 25 w 198"/>
                <a:gd name="T41" fmla="*/ 36 h 198"/>
                <a:gd name="T42" fmla="*/ 21 w 198"/>
                <a:gd name="T43" fmla="*/ 54 h 198"/>
                <a:gd name="T44" fmla="*/ 7 w 198"/>
                <a:gd name="T45" fmla="*/ 67 h 198"/>
                <a:gd name="T46" fmla="*/ 0 w 198"/>
                <a:gd name="T47" fmla="*/ 73 h 198"/>
                <a:gd name="T48" fmla="*/ 3 w 198"/>
                <a:gd name="T49" fmla="*/ 81 h 198"/>
                <a:gd name="T50" fmla="*/ 9 w 198"/>
                <a:gd name="T51" fmla="*/ 99 h 198"/>
                <a:gd name="T52" fmla="*/ 3 w 198"/>
                <a:gd name="T53" fmla="*/ 117 h 198"/>
                <a:gd name="T54" fmla="*/ 0 w 198"/>
                <a:gd name="T55" fmla="*/ 126 h 198"/>
                <a:gd name="T56" fmla="*/ 7 w 198"/>
                <a:gd name="T57" fmla="*/ 131 h 198"/>
                <a:gd name="T58" fmla="*/ 21 w 198"/>
                <a:gd name="T59" fmla="*/ 144 h 198"/>
                <a:gd name="T60" fmla="*/ 25 w 198"/>
                <a:gd name="T61" fmla="*/ 162 h 198"/>
                <a:gd name="T62" fmla="*/ 26 w 198"/>
                <a:gd name="T63" fmla="*/ 172 h 198"/>
                <a:gd name="T64" fmla="*/ 35 w 198"/>
                <a:gd name="T65" fmla="*/ 173 h 198"/>
                <a:gd name="T66" fmla="*/ 54 w 198"/>
                <a:gd name="T67" fmla="*/ 177 h 198"/>
                <a:gd name="T68" fmla="*/ 67 w 198"/>
                <a:gd name="T69" fmla="*/ 191 h 198"/>
                <a:gd name="T70" fmla="*/ 72 w 198"/>
                <a:gd name="T71" fmla="*/ 198 h 198"/>
                <a:gd name="T72" fmla="*/ 80 w 198"/>
                <a:gd name="T73" fmla="*/ 194 h 198"/>
                <a:gd name="T74" fmla="*/ 99 w 198"/>
                <a:gd name="T75" fmla="*/ 189 h 198"/>
                <a:gd name="T76" fmla="*/ 117 w 198"/>
                <a:gd name="T77" fmla="*/ 193 h 198"/>
                <a:gd name="T78" fmla="*/ 125 w 198"/>
                <a:gd name="T79" fmla="*/ 195 h 198"/>
                <a:gd name="T80" fmla="*/ 125 w 198"/>
                <a:gd name="T81" fmla="*/ 195 h 198"/>
                <a:gd name="T82" fmla="*/ 131 w 198"/>
                <a:gd name="T83" fmla="*/ 189 h 198"/>
                <a:gd name="T84" fmla="*/ 143 w 198"/>
                <a:gd name="T85" fmla="*/ 176 h 198"/>
                <a:gd name="T86" fmla="*/ 162 w 198"/>
                <a:gd name="T87" fmla="*/ 172 h 198"/>
                <a:gd name="T88" fmla="*/ 171 w 198"/>
                <a:gd name="T89" fmla="*/ 171 h 198"/>
                <a:gd name="T90" fmla="*/ 172 w 198"/>
                <a:gd name="T91" fmla="*/ 162 h 198"/>
                <a:gd name="T92" fmla="*/ 176 w 198"/>
                <a:gd name="T93" fmla="*/ 144 h 198"/>
                <a:gd name="T94" fmla="*/ 190 w 198"/>
                <a:gd name="T95" fmla="*/ 131 h 198"/>
                <a:gd name="T96" fmla="*/ 198 w 198"/>
                <a:gd name="T97" fmla="*/ 125 h 198"/>
                <a:gd name="T98" fmla="*/ 194 w 198"/>
                <a:gd name="T99" fmla="*/ 117 h 198"/>
                <a:gd name="T100" fmla="*/ 188 w 198"/>
                <a:gd name="T101" fmla="*/ 99 h 198"/>
                <a:gd name="T102" fmla="*/ 99 w 198"/>
                <a:gd name="T103" fmla="*/ 152 h 198"/>
                <a:gd name="T104" fmla="*/ 45 w 198"/>
                <a:gd name="T105" fmla="*/ 99 h 198"/>
                <a:gd name="T106" fmla="*/ 99 w 198"/>
                <a:gd name="T107" fmla="*/ 46 h 198"/>
                <a:gd name="T108" fmla="*/ 152 w 198"/>
                <a:gd name="T109" fmla="*/ 99 h 198"/>
                <a:gd name="T110" fmla="*/ 99 w 198"/>
                <a:gd name="T111" fmla="*/ 152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8" h="198">
                  <a:moveTo>
                    <a:pt x="188" y="99"/>
                  </a:moveTo>
                  <a:cubicBezTo>
                    <a:pt x="188" y="92"/>
                    <a:pt x="191" y="86"/>
                    <a:pt x="194" y="81"/>
                  </a:cubicBezTo>
                  <a:cubicBezTo>
                    <a:pt x="195" y="78"/>
                    <a:pt x="198" y="74"/>
                    <a:pt x="198" y="72"/>
                  </a:cubicBezTo>
                  <a:cubicBezTo>
                    <a:pt x="197" y="71"/>
                    <a:pt x="193" y="69"/>
                    <a:pt x="190" y="67"/>
                  </a:cubicBezTo>
                  <a:cubicBezTo>
                    <a:pt x="185" y="64"/>
                    <a:pt x="180" y="60"/>
                    <a:pt x="176" y="54"/>
                  </a:cubicBezTo>
                  <a:cubicBezTo>
                    <a:pt x="173" y="48"/>
                    <a:pt x="173" y="42"/>
                    <a:pt x="172" y="36"/>
                  </a:cubicBezTo>
                  <a:cubicBezTo>
                    <a:pt x="172" y="33"/>
                    <a:pt x="172" y="28"/>
                    <a:pt x="171" y="26"/>
                  </a:cubicBezTo>
                  <a:cubicBezTo>
                    <a:pt x="170" y="26"/>
                    <a:pt x="165" y="26"/>
                    <a:pt x="162" y="25"/>
                  </a:cubicBezTo>
                  <a:cubicBezTo>
                    <a:pt x="156" y="25"/>
                    <a:pt x="149" y="25"/>
                    <a:pt x="143" y="21"/>
                  </a:cubicBezTo>
                  <a:cubicBezTo>
                    <a:pt x="138" y="18"/>
                    <a:pt x="134" y="12"/>
                    <a:pt x="131" y="7"/>
                  </a:cubicBezTo>
                  <a:cubicBezTo>
                    <a:pt x="129" y="5"/>
                    <a:pt x="126" y="1"/>
                    <a:pt x="125" y="0"/>
                  </a:cubicBezTo>
                  <a:cubicBezTo>
                    <a:pt x="124" y="0"/>
                    <a:pt x="120" y="2"/>
                    <a:pt x="117" y="4"/>
                  </a:cubicBezTo>
                  <a:cubicBezTo>
                    <a:pt x="112" y="6"/>
                    <a:pt x="106" y="9"/>
                    <a:pt x="99" y="9"/>
                  </a:cubicBezTo>
                  <a:cubicBezTo>
                    <a:pt x="92" y="9"/>
                    <a:pt x="86" y="8"/>
                    <a:pt x="80" y="5"/>
                  </a:cubicBezTo>
                  <a:cubicBezTo>
                    <a:pt x="78" y="4"/>
                    <a:pt x="73" y="3"/>
                    <a:pt x="72" y="3"/>
                  </a:cubicBezTo>
                  <a:cubicBezTo>
                    <a:pt x="72" y="3"/>
                    <a:pt x="72" y="3"/>
                    <a:pt x="72" y="3"/>
                  </a:cubicBezTo>
                  <a:cubicBezTo>
                    <a:pt x="71" y="3"/>
                    <a:pt x="68" y="6"/>
                    <a:pt x="67" y="9"/>
                  </a:cubicBezTo>
                  <a:cubicBezTo>
                    <a:pt x="63" y="14"/>
                    <a:pt x="60" y="19"/>
                    <a:pt x="54" y="22"/>
                  </a:cubicBezTo>
                  <a:cubicBezTo>
                    <a:pt x="48" y="26"/>
                    <a:pt x="41" y="26"/>
                    <a:pt x="35" y="26"/>
                  </a:cubicBezTo>
                  <a:cubicBezTo>
                    <a:pt x="32" y="26"/>
                    <a:pt x="27" y="26"/>
                    <a:pt x="26" y="27"/>
                  </a:cubicBezTo>
                  <a:cubicBezTo>
                    <a:pt x="26" y="28"/>
                    <a:pt x="25" y="33"/>
                    <a:pt x="25" y="36"/>
                  </a:cubicBezTo>
                  <a:cubicBezTo>
                    <a:pt x="25" y="42"/>
                    <a:pt x="24" y="48"/>
                    <a:pt x="21" y="54"/>
                  </a:cubicBezTo>
                  <a:cubicBezTo>
                    <a:pt x="18" y="60"/>
                    <a:pt x="12" y="64"/>
                    <a:pt x="7" y="67"/>
                  </a:cubicBezTo>
                  <a:cubicBezTo>
                    <a:pt x="5" y="69"/>
                    <a:pt x="0" y="71"/>
                    <a:pt x="0" y="73"/>
                  </a:cubicBezTo>
                  <a:cubicBezTo>
                    <a:pt x="0" y="74"/>
                    <a:pt x="2" y="78"/>
                    <a:pt x="3" y="81"/>
                  </a:cubicBezTo>
                  <a:cubicBezTo>
                    <a:pt x="6" y="86"/>
                    <a:pt x="9" y="92"/>
                    <a:pt x="9" y="99"/>
                  </a:cubicBezTo>
                  <a:cubicBezTo>
                    <a:pt x="9" y="106"/>
                    <a:pt x="6" y="112"/>
                    <a:pt x="3" y="117"/>
                  </a:cubicBezTo>
                  <a:cubicBezTo>
                    <a:pt x="2" y="120"/>
                    <a:pt x="0" y="124"/>
                    <a:pt x="0" y="126"/>
                  </a:cubicBezTo>
                  <a:cubicBezTo>
                    <a:pt x="0" y="127"/>
                    <a:pt x="5" y="129"/>
                    <a:pt x="7" y="131"/>
                  </a:cubicBezTo>
                  <a:cubicBezTo>
                    <a:pt x="12" y="134"/>
                    <a:pt x="18" y="138"/>
                    <a:pt x="21" y="144"/>
                  </a:cubicBezTo>
                  <a:cubicBezTo>
                    <a:pt x="24" y="150"/>
                    <a:pt x="25" y="156"/>
                    <a:pt x="25" y="162"/>
                  </a:cubicBezTo>
                  <a:cubicBezTo>
                    <a:pt x="25" y="165"/>
                    <a:pt x="26" y="170"/>
                    <a:pt x="26" y="172"/>
                  </a:cubicBezTo>
                  <a:cubicBezTo>
                    <a:pt x="27" y="172"/>
                    <a:pt x="32" y="172"/>
                    <a:pt x="35" y="173"/>
                  </a:cubicBezTo>
                  <a:cubicBezTo>
                    <a:pt x="41" y="173"/>
                    <a:pt x="48" y="173"/>
                    <a:pt x="54" y="177"/>
                  </a:cubicBezTo>
                  <a:cubicBezTo>
                    <a:pt x="60" y="180"/>
                    <a:pt x="63" y="186"/>
                    <a:pt x="67" y="191"/>
                  </a:cubicBezTo>
                  <a:cubicBezTo>
                    <a:pt x="68" y="193"/>
                    <a:pt x="71" y="197"/>
                    <a:pt x="72" y="198"/>
                  </a:cubicBezTo>
                  <a:cubicBezTo>
                    <a:pt x="73" y="198"/>
                    <a:pt x="78" y="196"/>
                    <a:pt x="80" y="194"/>
                  </a:cubicBezTo>
                  <a:cubicBezTo>
                    <a:pt x="86" y="192"/>
                    <a:pt x="92" y="189"/>
                    <a:pt x="99" y="189"/>
                  </a:cubicBezTo>
                  <a:cubicBezTo>
                    <a:pt x="106" y="189"/>
                    <a:pt x="112" y="190"/>
                    <a:pt x="117" y="193"/>
                  </a:cubicBezTo>
                  <a:cubicBezTo>
                    <a:pt x="120" y="194"/>
                    <a:pt x="124" y="195"/>
                    <a:pt x="125" y="195"/>
                  </a:cubicBezTo>
                  <a:cubicBezTo>
                    <a:pt x="125" y="195"/>
                    <a:pt x="125" y="195"/>
                    <a:pt x="125" y="195"/>
                  </a:cubicBezTo>
                  <a:cubicBezTo>
                    <a:pt x="126" y="195"/>
                    <a:pt x="129" y="192"/>
                    <a:pt x="131" y="189"/>
                  </a:cubicBezTo>
                  <a:cubicBezTo>
                    <a:pt x="134" y="184"/>
                    <a:pt x="138" y="179"/>
                    <a:pt x="143" y="176"/>
                  </a:cubicBezTo>
                  <a:cubicBezTo>
                    <a:pt x="149" y="172"/>
                    <a:pt x="156" y="172"/>
                    <a:pt x="162" y="172"/>
                  </a:cubicBezTo>
                  <a:cubicBezTo>
                    <a:pt x="165" y="172"/>
                    <a:pt x="170" y="172"/>
                    <a:pt x="171" y="171"/>
                  </a:cubicBezTo>
                  <a:cubicBezTo>
                    <a:pt x="172" y="170"/>
                    <a:pt x="172" y="165"/>
                    <a:pt x="172" y="162"/>
                  </a:cubicBezTo>
                  <a:cubicBezTo>
                    <a:pt x="173" y="156"/>
                    <a:pt x="173" y="150"/>
                    <a:pt x="176" y="144"/>
                  </a:cubicBezTo>
                  <a:cubicBezTo>
                    <a:pt x="180" y="138"/>
                    <a:pt x="185" y="134"/>
                    <a:pt x="190" y="131"/>
                  </a:cubicBezTo>
                  <a:cubicBezTo>
                    <a:pt x="193" y="129"/>
                    <a:pt x="197" y="127"/>
                    <a:pt x="198" y="125"/>
                  </a:cubicBezTo>
                  <a:cubicBezTo>
                    <a:pt x="198" y="124"/>
                    <a:pt x="195" y="120"/>
                    <a:pt x="194" y="117"/>
                  </a:cubicBezTo>
                  <a:cubicBezTo>
                    <a:pt x="191" y="112"/>
                    <a:pt x="188" y="106"/>
                    <a:pt x="188" y="99"/>
                  </a:cubicBezTo>
                  <a:close/>
                  <a:moveTo>
                    <a:pt x="99" y="152"/>
                  </a:moveTo>
                  <a:cubicBezTo>
                    <a:pt x="69" y="152"/>
                    <a:pt x="45" y="128"/>
                    <a:pt x="45" y="99"/>
                  </a:cubicBezTo>
                  <a:cubicBezTo>
                    <a:pt x="45" y="70"/>
                    <a:pt x="69" y="46"/>
                    <a:pt x="99" y="46"/>
                  </a:cubicBezTo>
                  <a:cubicBezTo>
                    <a:pt x="128" y="46"/>
                    <a:pt x="152" y="70"/>
                    <a:pt x="152" y="99"/>
                  </a:cubicBezTo>
                  <a:cubicBezTo>
                    <a:pt x="152" y="128"/>
                    <a:pt x="128" y="152"/>
                    <a:pt x="99" y="1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8203" tIns="39101" rIns="78203" bIns="39101" numCol="1" anchor="t" anchorCtr="0" compatLnSpc="1">
              <a:prstTxWarp prst="textNoShape">
                <a:avLst/>
              </a:prstTxWarp>
            </a:bodyPr>
            <a:lstStyle/>
            <a:p>
              <a:endParaRPr lang="en-GB" sz="1539"/>
            </a:p>
          </p:txBody>
        </p:sp>
        <p:sp>
          <p:nvSpPr>
            <p:cNvPr id="30" name="Oval 684">
              <a:extLst>
                <a:ext uri="{FF2B5EF4-FFF2-40B4-BE49-F238E27FC236}">
                  <a16:creationId xmlns:a16="http://schemas.microsoft.com/office/drawing/2014/main" id="{701AB794-99CD-6575-BA26-29CF37F609FB}"/>
                </a:ext>
              </a:extLst>
            </p:cNvPr>
            <p:cNvSpPr>
              <a:spLocks noChangeArrowheads="1"/>
            </p:cNvSpPr>
            <p:nvPr/>
          </p:nvSpPr>
          <p:spPr bwMode="auto">
            <a:xfrm>
              <a:off x="6359" y="2816"/>
              <a:ext cx="42" cy="43"/>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8203" tIns="39101" rIns="78203" bIns="39101" numCol="1" anchor="t" anchorCtr="0" compatLnSpc="1">
              <a:prstTxWarp prst="textNoShape">
                <a:avLst/>
              </a:prstTxWarp>
            </a:bodyPr>
            <a:lstStyle/>
            <a:p>
              <a:endParaRPr lang="en-GB" sz="1539"/>
            </a:p>
          </p:txBody>
        </p:sp>
        <p:sp>
          <p:nvSpPr>
            <p:cNvPr id="31" name="Freeform 685">
              <a:extLst>
                <a:ext uri="{FF2B5EF4-FFF2-40B4-BE49-F238E27FC236}">
                  <a16:creationId xmlns:a16="http://schemas.microsoft.com/office/drawing/2014/main" id="{EDFEA7BF-D8D7-04E1-BAAF-AD99F069A478}"/>
                </a:ext>
              </a:extLst>
            </p:cNvPr>
            <p:cNvSpPr>
              <a:spLocks noEditPoints="1"/>
            </p:cNvSpPr>
            <p:nvPr/>
          </p:nvSpPr>
          <p:spPr bwMode="auto">
            <a:xfrm>
              <a:off x="6210" y="269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375 w 512"/>
                <a:gd name="T11" fmla="*/ 245 h 512"/>
                <a:gd name="T12" fmla="*/ 359 w 512"/>
                <a:gd name="T13" fmla="*/ 263 h 512"/>
                <a:gd name="T14" fmla="*/ 352 w 512"/>
                <a:gd name="T15" fmla="*/ 268 h 512"/>
                <a:gd name="T16" fmla="*/ 351 w 512"/>
                <a:gd name="T17" fmla="*/ 278 h 512"/>
                <a:gd name="T18" fmla="*/ 343 w 512"/>
                <a:gd name="T19" fmla="*/ 300 h 512"/>
                <a:gd name="T20" fmla="*/ 320 w 512"/>
                <a:gd name="T21" fmla="*/ 308 h 512"/>
                <a:gd name="T22" fmla="*/ 320 w 512"/>
                <a:gd name="T23" fmla="*/ 308 h 512"/>
                <a:gd name="T24" fmla="*/ 320 w 512"/>
                <a:gd name="T25" fmla="*/ 416 h 512"/>
                <a:gd name="T26" fmla="*/ 314 w 512"/>
                <a:gd name="T27" fmla="*/ 425 h 512"/>
                <a:gd name="T28" fmla="*/ 309 w 512"/>
                <a:gd name="T29" fmla="*/ 426 h 512"/>
                <a:gd name="T30" fmla="*/ 304 w 512"/>
                <a:gd name="T31" fmla="*/ 425 h 512"/>
                <a:gd name="T32" fmla="*/ 256 w 512"/>
                <a:gd name="T33" fmla="*/ 396 h 512"/>
                <a:gd name="T34" fmla="*/ 208 w 512"/>
                <a:gd name="T35" fmla="*/ 425 h 512"/>
                <a:gd name="T36" fmla="*/ 197 w 512"/>
                <a:gd name="T37" fmla="*/ 425 h 512"/>
                <a:gd name="T38" fmla="*/ 192 w 512"/>
                <a:gd name="T39" fmla="*/ 416 h 512"/>
                <a:gd name="T40" fmla="*/ 192 w 512"/>
                <a:gd name="T41" fmla="*/ 308 h 512"/>
                <a:gd name="T42" fmla="*/ 191 w 512"/>
                <a:gd name="T43" fmla="*/ 308 h 512"/>
                <a:gd name="T44" fmla="*/ 168 w 512"/>
                <a:gd name="T45" fmla="*/ 300 h 512"/>
                <a:gd name="T46" fmla="*/ 161 w 512"/>
                <a:gd name="T47" fmla="*/ 278 h 512"/>
                <a:gd name="T48" fmla="*/ 160 w 512"/>
                <a:gd name="T49" fmla="*/ 268 h 512"/>
                <a:gd name="T50" fmla="*/ 152 w 512"/>
                <a:gd name="T51" fmla="*/ 263 h 512"/>
                <a:gd name="T52" fmla="*/ 136 w 512"/>
                <a:gd name="T53" fmla="*/ 245 h 512"/>
                <a:gd name="T54" fmla="*/ 141 w 512"/>
                <a:gd name="T55" fmla="*/ 222 h 512"/>
                <a:gd name="T56" fmla="*/ 145 w 512"/>
                <a:gd name="T57" fmla="*/ 213 h 512"/>
                <a:gd name="T58" fmla="*/ 141 w 512"/>
                <a:gd name="T59" fmla="*/ 204 h 512"/>
                <a:gd name="T60" fmla="*/ 136 w 512"/>
                <a:gd name="T61" fmla="*/ 181 h 512"/>
                <a:gd name="T62" fmla="*/ 152 w 512"/>
                <a:gd name="T63" fmla="*/ 163 h 512"/>
                <a:gd name="T64" fmla="*/ 160 w 512"/>
                <a:gd name="T65" fmla="*/ 158 h 512"/>
                <a:gd name="T66" fmla="*/ 161 w 512"/>
                <a:gd name="T67" fmla="*/ 148 h 512"/>
                <a:gd name="T68" fmla="*/ 168 w 512"/>
                <a:gd name="T69" fmla="*/ 126 h 512"/>
                <a:gd name="T70" fmla="*/ 191 w 512"/>
                <a:gd name="T71" fmla="*/ 118 h 512"/>
                <a:gd name="T72" fmla="*/ 200 w 512"/>
                <a:gd name="T73" fmla="*/ 117 h 512"/>
                <a:gd name="T74" fmla="*/ 206 w 512"/>
                <a:gd name="T75" fmla="*/ 110 h 512"/>
                <a:gd name="T76" fmla="*/ 224 w 512"/>
                <a:gd name="T77" fmla="*/ 93 h 512"/>
                <a:gd name="T78" fmla="*/ 247 w 512"/>
                <a:gd name="T79" fmla="*/ 99 h 512"/>
                <a:gd name="T80" fmla="*/ 256 w 512"/>
                <a:gd name="T81" fmla="*/ 102 h 512"/>
                <a:gd name="T82" fmla="*/ 264 w 512"/>
                <a:gd name="T83" fmla="*/ 99 h 512"/>
                <a:gd name="T84" fmla="*/ 288 w 512"/>
                <a:gd name="T85" fmla="*/ 93 h 512"/>
                <a:gd name="T86" fmla="*/ 306 w 512"/>
                <a:gd name="T87" fmla="*/ 110 h 512"/>
                <a:gd name="T88" fmla="*/ 311 w 512"/>
                <a:gd name="T89" fmla="*/ 117 h 512"/>
                <a:gd name="T90" fmla="*/ 320 w 512"/>
                <a:gd name="T91" fmla="*/ 118 h 512"/>
                <a:gd name="T92" fmla="*/ 343 w 512"/>
                <a:gd name="T93" fmla="*/ 126 h 512"/>
                <a:gd name="T94" fmla="*/ 351 w 512"/>
                <a:gd name="T95" fmla="*/ 148 h 512"/>
                <a:gd name="T96" fmla="*/ 352 w 512"/>
                <a:gd name="T97" fmla="*/ 158 h 512"/>
                <a:gd name="T98" fmla="*/ 359 w 512"/>
                <a:gd name="T99" fmla="*/ 163 h 512"/>
                <a:gd name="T100" fmla="*/ 375 w 512"/>
                <a:gd name="T101" fmla="*/ 181 h 512"/>
                <a:gd name="T102" fmla="*/ 370 w 512"/>
                <a:gd name="T103" fmla="*/ 204 h 512"/>
                <a:gd name="T104" fmla="*/ 367 w 512"/>
                <a:gd name="T105" fmla="*/ 213 h 512"/>
                <a:gd name="T106" fmla="*/ 370 w 512"/>
                <a:gd name="T107" fmla="*/ 222 h 512"/>
                <a:gd name="T108" fmla="*/ 375 w 512"/>
                <a:gd name="T109" fmla="*/ 24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75" y="245"/>
                  </a:moveTo>
                  <a:cubicBezTo>
                    <a:pt x="373" y="254"/>
                    <a:pt x="365" y="259"/>
                    <a:pt x="359" y="263"/>
                  </a:cubicBezTo>
                  <a:cubicBezTo>
                    <a:pt x="356" y="265"/>
                    <a:pt x="353" y="267"/>
                    <a:pt x="352" y="268"/>
                  </a:cubicBezTo>
                  <a:cubicBezTo>
                    <a:pt x="351" y="270"/>
                    <a:pt x="351" y="274"/>
                    <a:pt x="351" y="278"/>
                  </a:cubicBezTo>
                  <a:cubicBezTo>
                    <a:pt x="350" y="285"/>
                    <a:pt x="350" y="294"/>
                    <a:pt x="343" y="300"/>
                  </a:cubicBezTo>
                  <a:cubicBezTo>
                    <a:pt x="337" y="307"/>
                    <a:pt x="328" y="307"/>
                    <a:pt x="320" y="308"/>
                  </a:cubicBezTo>
                  <a:cubicBezTo>
                    <a:pt x="320" y="308"/>
                    <a:pt x="320" y="308"/>
                    <a:pt x="320" y="308"/>
                  </a:cubicBezTo>
                  <a:cubicBezTo>
                    <a:pt x="320" y="416"/>
                    <a:pt x="320" y="416"/>
                    <a:pt x="320" y="416"/>
                  </a:cubicBezTo>
                  <a:cubicBezTo>
                    <a:pt x="320" y="420"/>
                    <a:pt x="318" y="423"/>
                    <a:pt x="314" y="425"/>
                  </a:cubicBezTo>
                  <a:cubicBezTo>
                    <a:pt x="313" y="426"/>
                    <a:pt x="311" y="426"/>
                    <a:pt x="309" y="426"/>
                  </a:cubicBezTo>
                  <a:cubicBezTo>
                    <a:pt x="307" y="426"/>
                    <a:pt x="305" y="426"/>
                    <a:pt x="304" y="425"/>
                  </a:cubicBezTo>
                  <a:cubicBezTo>
                    <a:pt x="256" y="396"/>
                    <a:pt x="256" y="396"/>
                    <a:pt x="256" y="396"/>
                  </a:cubicBezTo>
                  <a:cubicBezTo>
                    <a:pt x="208" y="425"/>
                    <a:pt x="208" y="425"/>
                    <a:pt x="208" y="425"/>
                  </a:cubicBezTo>
                  <a:cubicBezTo>
                    <a:pt x="205" y="427"/>
                    <a:pt x="200" y="427"/>
                    <a:pt x="197" y="425"/>
                  </a:cubicBezTo>
                  <a:cubicBezTo>
                    <a:pt x="194" y="423"/>
                    <a:pt x="192" y="420"/>
                    <a:pt x="192" y="416"/>
                  </a:cubicBezTo>
                  <a:cubicBezTo>
                    <a:pt x="192" y="308"/>
                    <a:pt x="192" y="308"/>
                    <a:pt x="192" y="308"/>
                  </a:cubicBezTo>
                  <a:cubicBezTo>
                    <a:pt x="191" y="308"/>
                    <a:pt x="191" y="308"/>
                    <a:pt x="191" y="308"/>
                  </a:cubicBezTo>
                  <a:cubicBezTo>
                    <a:pt x="184" y="307"/>
                    <a:pt x="175" y="307"/>
                    <a:pt x="168" y="300"/>
                  </a:cubicBezTo>
                  <a:cubicBezTo>
                    <a:pt x="162" y="294"/>
                    <a:pt x="161" y="285"/>
                    <a:pt x="161" y="278"/>
                  </a:cubicBezTo>
                  <a:cubicBezTo>
                    <a:pt x="161" y="274"/>
                    <a:pt x="160" y="270"/>
                    <a:pt x="160" y="268"/>
                  </a:cubicBezTo>
                  <a:cubicBezTo>
                    <a:pt x="159" y="267"/>
                    <a:pt x="155" y="265"/>
                    <a:pt x="152" y="263"/>
                  </a:cubicBezTo>
                  <a:cubicBezTo>
                    <a:pt x="146" y="259"/>
                    <a:pt x="139" y="254"/>
                    <a:pt x="136" y="245"/>
                  </a:cubicBezTo>
                  <a:cubicBezTo>
                    <a:pt x="134" y="236"/>
                    <a:pt x="138" y="228"/>
                    <a:pt x="141" y="222"/>
                  </a:cubicBezTo>
                  <a:cubicBezTo>
                    <a:pt x="143" y="219"/>
                    <a:pt x="145" y="215"/>
                    <a:pt x="145" y="213"/>
                  </a:cubicBezTo>
                  <a:cubicBezTo>
                    <a:pt x="145" y="211"/>
                    <a:pt x="143" y="207"/>
                    <a:pt x="141" y="204"/>
                  </a:cubicBezTo>
                  <a:cubicBezTo>
                    <a:pt x="138" y="198"/>
                    <a:pt x="134" y="190"/>
                    <a:pt x="136" y="181"/>
                  </a:cubicBezTo>
                  <a:cubicBezTo>
                    <a:pt x="139" y="172"/>
                    <a:pt x="146" y="167"/>
                    <a:pt x="152" y="163"/>
                  </a:cubicBezTo>
                  <a:cubicBezTo>
                    <a:pt x="155" y="161"/>
                    <a:pt x="159" y="159"/>
                    <a:pt x="160" y="158"/>
                  </a:cubicBezTo>
                  <a:cubicBezTo>
                    <a:pt x="160" y="156"/>
                    <a:pt x="161" y="152"/>
                    <a:pt x="161" y="148"/>
                  </a:cubicBezTo>
                  <a:cubicBezTo>
                    <a:pt x="161" y="141"/>
                    <a:pt x="162" y="132"/>
                    <a:pt x="168" y="126"/>
                  </a:cubicBezTo>
                  <a:cubicBezTo>
                    <a:pt x="175" y="119"/>
                    <a:pt x="184" y="119"/>
                    <a:pt x="191" y="118"/>
                  </a:cubicBezTo>
                  <a:cubicBezTo>
                    <a:pt x="194" y="118"/>
                    <a:pt x="199" y="118"/>
                    <a:pt x="200" y="117"/>
                  </a:cubicBezTo>
                  <a:cubicBezTo>
                    <a:pt x="202" y="116"/>
                    <a:pt x="204" y="112"/>
                    <a:pt x="206" y="110"/>
                  </a:cubicBezTo>
                  <a:cubicBezTo>
                    <a:pt x="210" y="104"/>
                    <a:pt x="215" y="96"/>
                    <a:pt x="224" y="93"/>
                  </a:cubicBezTo>
                  <a:cubicBezTo>
                    <a:pt x="232" y="91"/>
                    <a:pt x="240" y="95"/>
                    <a:pt x="247" y="99"/>
                  </a:cubicBezTo>
                  <a:cubicBezTo>
                    <a:pt x="250" y="100"/>
                    <a:pt x="254" y="102"/>
                    <a:pt x="256" y="102"/>
                  </a:cubicBezTo>
                  <a:cubicBezTo>
                    <a:pt x="257" y="102"/>
                    <a:pt x="262" y="100"/>
                    <a:pt x="264" y="99"/>
                  </a:cubicBezTo>
                  <a:cubicBezTo>
                    <a:pt x="271" y="95"/>
                    <a:pt x="279" y="91"/>
                    <a:pt x="288" y="93"/>
                  </a:cubicBezTo>
                  <a:cubicBezTo>
                    <a:pt x="297" y="96"/>
                    <a:pt x="302" y="104"/>
                    <a:pt x="306" y="110"/>
                  </a:cubicBezTo>
                  <a:cubicBezTo>
                    <a:pt x="307" y="112"/>
                    <a:pt x="310" y="116"/>
                    <a:pt x="311" y="117"/>
                  </a:cubicBezTo>
                  <a:cubicBezTo>
                    <a:pt x="313" y="118"/>
                    <a:pt x="317" y="118"/>
                    <a:pt x="320" y="118"/>
                  </a:cubicBezTo>
                  <a:cubicBezTo>
                    <a:pt x="328" y="119"/>
                    <a:pt x="337" y="119"/>
                    <a:pt x="343" y="126"/>
                  </a:cubicBezTo>
                  <a:cubicBezTo>
                    <a:pt x="350" y="132"/>
                    <a:pt x="350" y="141"/>
                    <a:pt x="351" y="148"/>
                  </a:cubicBezTo>
                  <a:cubicBezTo>
                    <a:pt x="351" y="152"/>
                    <a:pt x="351" y="156"/>
                    <a:pt x="352" y="158"/>
                  </a:cubicBezTo>
                  <a:cubicBezTo>
                    <a:pt x="353" y="159"/>
                    <a:pt x="356" y="161"/>
                    <a:pt x="359" y="163"/>
                  </a:cubicBezTo>
                  <a:cubicBezTo>
                    <a:pt x="365" y="167"/>
                    <a:pt x="373" y="172"/>
                    <a:pt x="375" y="181"/>
                  </a:cubicBezTo>
                  <a:cubicBezTo>
                    <a:pt x="378" y="190"/>
                    <a:pt x="373" y="198"/>
                    <a:pt x="370" y="204"/>
                  </a:cubicBezTo>
                  <a:cubicBezTo>
                    <a:pt x="369" y="207"/>
                    <a:pt x="367" y="211"/>
                    <a:pt x="367" y="213"/>
                  </a:cubicBezTo>
                  <a:cubicBezTo>
                    <a:pt x="367" y="215"/>
                    <a:pt x="369" y="219"/>
                    <a:pt x="370" y="222"/>
                  </a:cubicBezTo>
                  <a:cubicBezTo>
                    <a:pt x="373" y="228"/>
                    <a:pt x="378" y="236"/>
                    <a:pt x="375" y="24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8203" tIns="39101" rIns="78203" bIns="39101" numCol="1" anchor="t" anchorCtr="0" compatLnSpc="1">
              <a:prstTxWarp prst="textNoShape">
                <a:avLst/>
              </a:prstTxWarp>
            </a:bodyPr>
            <a:lstStyle/>
            <a:p>
              <a:endParaRPr lang="en-GB" sz="1539"/>
            </a:p>
          </p:txBody>
        </p:sp>
      </p:grpSp>
      <p:sp>
        <p:nvSpPr>
          <p:cNvPr id="32" name="Google Shape;566;p37">
            <a:extLst>
              <a:ext uri="{FF2B5EF4-FFF2-40B4-BE49-F238E27FC236}">
                <a16:creationId xmlns:a16="http://schemas.microsoft.com/office/drawing/2014/main" id="{AA597F64-E0FF-A58B-BAFE-BE9E0156FA92}"/>
              </a:ext>
            </a:extLst>
          </p:cNvPr>
          <p:cNvSpPr txBox="1"/>
          <p:nvPr/>
        </p:nvSpPr>
        <p:spPr>
          <a:xfrm>
            <a:off x="5234509" y="2317017"/>
            <a:ext cx="3043295" cy="315599"/>
          </a:xfrm>
          <a:prstGeom prst="rect">
            <a:avLst/>
          </a:prstGeom>
          <a:noFill/>
          <a:ln>
            <a:noFill/>
          </a:ln>
        </p:spPr>
        <p:txBody>
          <a:bodyPr spcFirstLastPara="1" wrap="square" lIns="0" tIns="0" rIns="0" bIns="0" anchor="ctr" anchorCtr="0">
            <a:noAutofit/>
          </a:bodyPr>
          <a:lstStyle/>
          <a:p>
            <a:pPr marL="0" marR="0" lvl="0" indent="0" rtl="0">
              <a:lnSpc>
                <a:spcPct val="100000"/>
              </a:lnSpc>
              <a:spcBef>
                <a:spcPts val="500"/>
              </a:spcBef>
              <a:spcAft>
                <a:spcPts val="0"/>
              </a:spcAft>
              <a:buClr>
                <a:srgbClr val="A58E7C"/>
              </a:buClr>
              <a:buSzPts val="2800"/>
              <a:buFont typeface="Arial"/>
              <a:buNone/>
            </a:pPr>
            <a:r>
              <a:rPr lang="fr-FR" sz="1600" b="1" i="1" dirty="0">
                <a:solidFill>
                  <a:schemeClr val="bg1">
                    <a:lumMod val="50000"/>
                  </a:schemeClr>
                </a:solidFill>
                <a:latin typeface="Cocomat pro"/>
              </a:rPr>
              <a:t>2</a:t>
            </a:r>
            <a:r>
              <a:rPr lang="fr-FR" sz="1200" b="1" i="1" u="none" strike="noStrike" cap="none" dirty="0">
                <a:solidFill>
                  <a:schemeClr val="bg1">
                    <a:lumMod val="50000"/>
                  </a:schemeClr>
                </a:solidFill>
                <a:latin typeface="Cocomat pro"/>
                <a:sym typeface="Arial"/>
              </a:rPr>
              <a:t> </a:t>
            </a:r>
            <a:r>
              <a:rPr lang="fr-FR" sz="1200" b="1" i="1" u="none" strike="noStrike" cap="none" dirty="0" err="1">
                <a:solidFill>
                  <a:schemeClr val="bg1">
                    <a:lumMod val="50000"/>
                  </a:schemeClr>
                </a:solidFill>
                <a:latin typeface="Cocomat pro"/>
                <a:sym typeface="Arial"/>
              </a:rPr>
              <a:t>education</a:t>
            </a:r>
            <a:r>
              <a:rPr lang="fr-FR" sz="1200" b="1" i="1" u="none" strike="noStrike" cap="none" dirty="0">
                <a:solidFill>
                  <a:schemeClr val="bg1">
                    <a:lumMod val="50000"/>
                  </a:schemeClr>
                </a:solidFill>
                <a:latin typeface="Cocomat pro"/>
                <a:sym typeface="Arial"/>
              </a:rPr>
              <a:t> </a:t>
            </a:r>
            <a:r>
              <a:rPr lang="fr-FR" sz="1200" b="1" i="1" u="none" strike="noStrike" cap="none" dirty="0" err="1">
                <a:solidFill>
                  <a:schemeClr val="bg1">
                    <a:lumMod val="50000"/>
                  </a:schemeClr>
                </a:solidFill>
                <a:latin typeface="Cocomat pro"/>
                <a:sym typeface="Arial"/>
              </a:rPr>
              <a:t>tracks</a:t>
            </a:r>
            <a:r>
              <a:rPr lang="fr-FR" sz="1200" b="1" i="1" u="none" strike="noStrike" cap="none" dirty="0">
                <a:solidFill>
                  <a:schemeClr val="bg1">
                    <a:lumMod val="50000"/>
                  </a:schemeClr>
                </a:solidFill>
                <a:latin typeface="Cocomat pro"/>
                <a:sym typeface="Arial"/>
              </a:rPr>
              <a:t> in 2026, </a:t>
            </a:r>
            <a:r>
              <a:rPr lang="fr-FR" sz="2000" b="1" i="1" dirty="0">
                <a:solidFill>
                  <a:schemeClr val="bg1">
                    <a:lumMod val="50000"/>
                  </a:schemeClr>
                </a:solidFill>
                <a:latin typeface="Cocomat pro"/>
              </a:rPr>
              <a:t>20</a:t>
            </a:r>
            <a:r>
              <a:rPr lang="fr-FR" sz="1200" b="1" i="1" u="none" strike="noStrike" cap="none" dirty="0">
                <a:solidFill>
                  <a:schemeClr val="bg1">
                    <a:lumMod val="50000"/>
                  </a:schemeClr>
                </a:solidFill>
                <a:latin typeface="Cocomat pro"/>
                <a:sym typeface="Arial"/>
              </a:rPr>
              <a:t> in 2030</a:t>
            </a:r>
            <a:endParaRPr sz="1100" b="0" i="1" u="none" strike="noStrike" cap="none" dirty="0">
              <a:solidFill>
                <a:schemeClr val="bg1">
                  <a:lumMod val="50000"/>
                </a:schemeClr>
              </a:solidFill>
              <a:latin typeface="Cocomat pro"/>
              <a:sym typeface="Arial"/>
            </a:endParaRPr>
          </a:p>
          <a:p>
            <a:pPr marL="0" marR="0" lvl="0" indent="0" rtl="0">
              <a:lnSpc>
                <a:spcPct val="100000"/>
              </a:lnSpc>
              <a:spcBef>
                <a:spcPts val="500"/>
              </a:spcBef>
              <a:spcAft>
                <a:spcPts val="0"/>
              </a:spcAft>
              <a:buClr>
                <a:srgbClr val="A58E7C"/>
              </a:buClr>
              <a:buSzPts val="2800"/>
              <a:buFont typeface="Arial"/>
              <a:buNone/>
            </a:pPr>
            <a:endParaRPr sz="800" b="1" i="1" u="none" strike="noStrike" cap="none" dirty="0">
              <a:solidFill>
                <a:schemeClr val="bg1">
                  <a:lumMod val="50000"/>
                </a:schemeClr>
              </a:solidFill>
              <a:latin typeface="Cocomat pro"/>
              <a:sym typeface="Arial"/>
            </a:endParaRPr>
          </a:p>
        </p:txBody>
      </p:sp>
      <p:sp>
        <p:nvSpPr>
          <p:cNvPr id="33" name="Google Shape;566;p37">
            <a:extLst>
              <a:ext uri="{FF2B5EF4-FFF2-40B4-BE49-F238E27FC236}">
                <a16:creationId xmlns:a16="http://schemas.microsoft.com/office/drawing/2014/main" id="{975B2C05-B4B6-AF02-F949-8FFC79855651}"/>
              </a:ext>
            </a:extLst>
          </p:cNvPr>
          <p:cNvSpPr txBox="1"/>
          <p:nvPr/>
        </p:nvSpPr>
        <p:spPr>
          <a:xfrm>
            <a:off x="444031" y="4238172"/>
            <a:ext cx="8036960" cy="369600"/>
          </a:xfrm>
          <a:prstGeom prst="rect">
            <a:avLst/>
          </a:prstGeom>
          <a:solidFill>
            <a:srgbClr val="D8F2CF"/>
          </a:solidFill>
          <a:ln>
            <a:noFill/>
          </a:ln>
        </p:spPr>
        <p:txBody>
          <a:bodyPr spcFirstLastPara="1" wrap="square" lIns="0" tIns="0" rIns="0" bIns="0" anchor="t" anchorCtr="0">
            <a:noAutofit/>
          </a:bodyPr>
          <a:lstStyle/>
          <a:p>
            <a:pPr marL="0" marR="0" lvl="0" indent="0" algn="ctr" rtl="0">
              <a:lnSpc>
                <a:spcPct val="100000"/>
              </a:lnSpc>
              <a:spcBef>
                <a:spcPts val="500"/>
              </a:spcBef>
              <a:spcAft>
                <a:spcPts val="0"/>
              </a:spcAft>
              <a:buClr>
                <a:srgbClr val="A58E7C"/>
              </a:buClr>
              <a:buSzPts val="2800"/>
              <a:buFont typeface="Arial"/>
              <a:buNone/>
            </a:pPr>
            <a:r>
              <a:rPr lang="fr-FR" sz="1800" b="1" i="1" u="none" strike="noStrike" cap="none" dirty="0">
                <a:solidFill>
                  <a:srgbClr val="3B2182"/>
                </a:solidFill>
                <a:latin typeface="Cocomat pro"/>
                <a:sym typeface="Arial"/>
              </a:rPr>
              <a:t>EBITDA &gt; 0 in 2027, Cash &gt; 0 in 2028</a:t>
            </a:r>
            <a:endParaRPr sz="1600" b="0" i="1" u="none" strike="noStrike" cap="none" dirty="0">
              <a:solidFill>
                <a:srgbClr val="3B2182"/>
              </a:solidFill>
              <a:latin typeface="Cocomat pro"/>
              <a:sym typeface="Arial"/>
            </a:endParaRPr>
          </a:p>
          <a:p>
            <a:pPr marL="0" marR="0" lvl="0" indent="0" algn="ctr" rtl="0">
              <a:lnSpc>
                <a:spcPct val="100000"/>
              </a:lnSpc>
              <a:spcBef>
                <a:spcPts val="500"/>
              </a:spcBef>
              <a:spcAft>
                <a:spcPts val="0"/>
              </a:spcAft>
              <a:buClr>
                <a:srgbClr val="A58E7C"/>
              </a:buClr>
              <a:buSzPts val="2800"/>
              <a:buFont typeface="Arial"/>
              <a:buNone/>
            </a:pPr>
            <a:endParaRPr sz="1050" b="1" i="1" u="none" strike="noStrike" cap="none" dirty="0">
              <a:solidFill>
                <a:srgbClr val="3B2182"/>
              </a:solidFill>
              <a:latin typeface="Cocomat pro"/>
              <a:sym typeface="Arial"/>
            </a:endParaRPr>
          </a:p>
        </p:txBody>
      </p:sp>
      <p:sp>
        <p:nvSpPr>
          <p:cNvPr id="10" name="Google Shape;566;p37">
            <a:extLst>
              <a:ext uri="{FF2B5EF4-FFF2-40B4-BE49-F238E27FC236}">
                <a16:creationId xmlns:a16="http://schemas.microsoft.com/office/drawing/2014/main" id="{22250BCA-F91D-3DF9-6E56-4D04087EB070}"/>
              </a:ext>
            </a:extLst>
          </p:cNvPr>
          <p:cNvSpPr txBox="1"/>
          <p:nvPr/>
        </p:nvSpPr>
        <p:spPr>
          <a:xfrm>
            <a:off x="1271692" y="3004601"/>
            <a:ext cx="415945" cy="230758"/>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500"/>
              </a:spcBef>
              <a:spcAft>
                <a:spcPts val="0"/>
              </a:spcAft>
              <a:buClr>
                <a:srgbClr val="A58E7C"/>
              </a:buClr>
              <a:buSzPts val="2800"/>
              <a:buFont typeface="Arial"/>
              <a:buNone/>
            </a:pPr>
            <a:r>
              <a:rPr lang="fr-FR" sz="1100" b="1" i="1" u="none" strike="noStrike" cap="none" dirty="0">
                <a:solidFill>
                  <a:srgbClr val="3B2182"/>
                </a:solidFill>
                <a:latin typeface="Cocomat pro"/>
                <a:sym typeface="Arial"/>
              </a:rPr>
              <a:t>K€ 260</a:t>
            </a:r>
            <a:endParaRPr sz="1050" b="0" i="1" u="none" strike="noStrike" cap="none" dirty="0">
              <a:solidFill>
                <a:srgbClr val="3B2182"/>
              </a:solidFill>
              <a:latin typeface="Cocomat pro"/>
              <a:sym typeface="Arial"/>
            </a:endParaRPr>
          </a:p>
          <a:p>
            <a:pPr marL="0" marR="0" lvl="0" indent="0" algn="ctr" rtl="0">
              <a:lnSpc>
                <a:spcPct val="100000"/>
              </a:lnSpc>
              <a:spcBef>
                <a:spcPts val="500"/>
              </a:spcBef>
              <a:spcAft>
                <a:spcPts val="0"/>
              </a:spcAft>
              <a:buClr>
                <a:srgbClr val="A58E7C"/>
              </a:buClr>
              <a:buSzPts val="2800"/>
              <a:buFont typeface="Arial"/>
              <a:buNone/>
            </a:pPr>
            <a:endParaRPr sz="700" b="1" i="1" u="none" strike="noStrike" cap="none" dirty="0">
              <a:solidFill>
                <a:srgbClr val="3B2182"/>
              </a:solidFill>
              <a:latin typeface="Cocomat pro"/>
              <a:sym typeface="Arial"/>
            </a:endParaRPr>
          </a:p>
        </p:txBody>
      </p:sp>
      <p:sp>
        <p:nvSpPr>
          <p:cNvPr id="11" name="Google Shape;566;p37">
            <a:extLst>
              <a:ext uri="{FF2B5EF4-FFF2-40B4-BE49-F238E27FC236}">
                <a16:creationId xmlns:a16="http://schemas.microsoft.com/office/drawing/2014/main" id="{CCF1B670-A0C8-C1D7-7677-0951E6369AB5}"/>
              </a:ext>
            </a:extLst>
          </p:cNvPr>
          <p:cNvSpPr txBox="1"/>
          <p:nvPr/>
        </p:nvSpPr>
        <p:spPr>
          <a:xfrm>
            <a:off x="3789352" y="2266800"/>
            <a:ext cx="415945" cy="230758"/>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500"/>
              </a:spcBef>
              <a:spcAft>
                <a:spcPts val="0"/>
              </a:spcAft>
              <a:buClr>
                <a:srgbClr val="A58E7C"/>
              </a:buClr>
              <a:buSzPts val="2800"/>
              <a:buFont typeface="Arial"/>
              <a:buNone/>
            </a:pPr>
            <a:r>
              <a:rPr lang="fr-FR" sz="1100" b="1" i="1" u="none" strike="noStrike" cap="none" dirty="0">
                <a:solidFill>
                  <a:srgbClr val="3B2182"/>
                </a:solidFill>
                <a:latin typeface="Cocomat pro"/>
                <a:sym typeface="Arial"/>
              </a:rPr>
              <a:t>K€ 710</a:t>
            </a:r>
            <a:endParaRPr sz="1050" b="0" i="1" u="none" strike="noStrike" cap="none" dirty="0">
              <a:solidFill>
                <a:srgbClr val="3B2182"/>
              </a:solidFill>
              <a:latin typeface="Cocomat pro"/>
              <a:sym typeface="Arial"/>
            </a:endParaRPr>
          </a:p>
          <a:p>
            <a:pPr marL="0" marR="0" lvl="0" indent="0" algn="ctr" rtl="0">
              <a:lnSpc>
                <a:spcPct val="100000"/>
              </a:lnSpc>
              <a:spcBef>
                <a:spcPts val="500"/>
              </a:spcBef>
              <a:spcAft>
                <a:spcPts val="0"/>
              </a:spcAft>
              <a:buClr>
                <a:srgbClr val="A58E7C"/>
              </a:buClr>
              <a:buSzPts val="2800"/>
              <a:buFont typeface="Arial"/>
              <a:buNone/>
            </a:pPr>
            <a:endParaRPr sz="700" b="1" i="1" u="none" strike="noStrike" cap="none" dirty="0">
              <a:solidFill>
                <a:srgbClr val="3B2182"/>
              </a:solidFill>
              <a:latin typeface="Cocomat pro"/>
              <a:sym typeface="Arial"/>
            </a:endParaRPr>
          </a:p>
        </p:txBody>
      </p:sp>
    </p:spTree>
    <p:extLst>
      <p:ext uri="{BB962C8B-B14F-4D97-AF65-F5344CB8AC3E}">
        <p14:creationId xmlns:p14="http://schemas.microsoft.com/office/powerpoint/2010/main" val="16624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randombar(horizontal)">
                                      <p:cBhvr>
                                        <p:cTn id="15" dur="500"/>
                                        <p:tgtEl>
                                          <p:spTgt spid="5"/>
                                        </p:tgtEl>
                                      </p:cBhvr>
                                    </p:animEffect>
                                  </p:childTnLst>
                                </p:cTn>
                              </p:par>
                              <p:par>
                                <p:cTn id="16" presetID="14" presetClass="entr" presetSubtype="1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randombar(horizontal)">
                                      <p:cBhvr>
                                        <p:cTn id="18" dur="500"/>
                                        <p:tgtEl>
                                          <p:spTgt spid="7"/>
                                        </p:tgtEl>
                                      </p:cBhvr>
                                    </p:animEffect>
                                  </p:childTnLst>
                                </p:cTn>
                              </p:par>
                              <p:par>
                                <p:cTn id="19" presetID="14" presetClass="entr" presetSubtype="1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randombar(horizontal)">
                                      <p:cBhvr>
                                        <p:cTn id="21" dur="500"/>
                                        <p:tgtEl>
                                          <p:spTgt spid="9"/>
                                        </p:tgtEl>
                                      </p:cBhvr>
                                    </p:animEffect>
                                  </p:childTnLst>
                                </p:cTn>
                              </p:par>
                              <p:par>
                                <p:cTn id="22" presetID="14" presetClass="entr" presetSubtype="1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randombar(horizontal)">
                                      <p:cBhvr>
                                        <p:cTn id="24" dur="500"/>
                                        <p:tgtEl>
                                          <p:spTgt spid="12"/>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randombar(horizontal)">
                                      <p:cBhvr>
                                        <p:cTn id="27" dur="500"/>
                                        <p:tgtEl>
                                          <p:spTgt spid="14"/>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randombar(horizontal)">
                                      <p:cBhvr>
                                        <p:cTn id="30" dur="500"/>
                                        <p:tgtEl>
                                          <p:spTgt spid="15"/>
                                        </p:tgtEl>
                                      </p:cBhvr>
                                    </p:animEffect>
                                  </p:childTnLst>
                                </p:cTn>
                              </p:par>
                              <p:par>
                                <p:cTn id="31" presetID="14" presetClass="entr" presetSubtype="1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randombar(horizontal)">
                                      <p:cBhvr>
                                        <p:cTn id="33" dur="500"/>
                                        <p:tgtEl>
                                          <p:spTgt spid="16"/>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randombar(horizontal)">
                                      <p:cBhvr>
                                        <p:cTn id="36" dur="500"/>
                                        <p:tgtEl>
                                          <p:spTgt spid="24"/>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randombar(horizontal)">
                                      <p:cBhvr>
                                        <p:cTn id="39" dur="500"/>
                                        <p:tgtEl>
                                          <p:spTgt spid="25"/>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randombar(horizontal)">
                                      <p:cBhvr>
                                        <p:cTn id="42" dur="500"/>
                                        <p:tgtEl>
                                          <p:spTgt spid="26"/>
                                        </p:tgtEl>
                                      </p:cBhvr>
                                    </p:animEffect>
                                  </p:childTnLst>
                                </p:cTn>
                              </p:par>
                              <p:par>
                                <p:cTn id="43" presetID="14" presetClass="entr" presetSubtype="1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randombar(horizontal)">
                                      <p:cBhvr>
                                        <p:cTn id="45" dur="500"/>
                                        <p:tgtEl>
                                          <p:spTgt spid="27"/>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randombar(horizontal)">
                                      <p:cBhvr>
                                        <p:cTn id="48" dur="500"/>
                                        <p:tgtEl>
                                          <p:spTgt spid="32"/>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randombar(horizontal)">
                                      <p:cBhvr>
                                        <p:cTn id="51" dur="500"/>
                                        <p:tgtEl>
                                          <p:spTgt spid="10"/>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randombar(horizontal)">
                                      <p:cBhvr>
                                        <p:cTn id="54" dur="500"/>
                                        <p:tgtEl>
                                          <p:spTgt spid="11"/>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grpId="0" nodeType="click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randombar(horizontal)">
                                      <p:cBhvr>
                                        <p:cTn id="5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2" grpId="0"/>
      <p:bldP spid="5" grpId="0"/>
      <p:bldP spid="14" grpId="0" animBg="1"/>
      <p:bldP spid="15" grpId="0"/>
      <p:bldP spid="24" grpId="0"/>
      <p:bldP spid="25" grpId="0" animBg="1"/>
      <p:bldP spid="26" grpId="0"/>
      <p:bldP spid="32" grpId="0"/>
      <p:bldP spid="33" grpId="0" animBg="1"/>
      <p:bldP spid="10" grpId="0"/>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52">
          <a:extLst>
            <a:ext uri="{FF2B5EF4-FFF2-40B4-BE49-F238E27FC236}">
              <a16:creationId xmlns:a16="http://schemas.microsoft.com/office/drawing/2014/main" id="{3D051D26-124C-D425-B031-245E67B017A6}"/>
            </a:ext>
          </a:extLst>
        </p:cNvPr>
        <p:cNvGrpSpPr/>
        <p:nvPr/>
      </p:nvGrpSpPr>
      <p:grpSpPr>
        <a:xfrm>
          <a:off x="0" y="0"/>
          <a:ext cx="0" cy="0"/>
          <a:chOff x="0" y="0"/>
          <a:chExt cx="0" cy="0"/>
        </a:xfrm>
      </p:grpSpPr>
      <p:sp>
        <p:nvSpPr>
          <p:cNvPr id="553" name="Google Shape;553;p37">
            <a:extLst>
              <a:ext uri="{FF2B5EF4-FFF2-40B4-BE49-F238E27FC236}">
                <a16:creationId xmlns:a16="http://schemas.microsoft.com/office/drawing/2014/main" id="{98C133D3-0494-8129-1A74-DDE0FCBD88A1}"/>
              </a:ext>
            </a:extLst>
          </p:cNvPr>
          <p:cNvSpPr txBox="1">
            <a:spLocks noGrp="1"/>
          </p:cNvSpPr>
          <p:nvPr>
            <p:ph type="title"/>
          </p:nvPr>
        </p:nvSpPr>
        <p:spPr>
          <a:xfrm>
            <a:off x="391106" y="256722"/>
            <a:ext cx="7886700" cy="740081"/>
          </a:xfrm>
          <a:prstGeom prst="rect">
            <a:avLst/>
          </a:prstGeom>
          <a:noFill/>
          <a:ln>
            <a:noFill/>
          </a:ln>
        </p:spPr>
        <p:txBody>
          <a:bodyPr spcFirstLastPara="1" wrap="square" lIns="68550" tIns="34275" rIns="68550" bIns="34275" anchor="ctr" anchorCtr="0">
            <a:normAutofit/>
          </a:bodyPr>
          <a:lstStyle/>
          <a:p>
            <a:pPr marL="0" lvl="0" indent="0" algn="l" rtl="0">
              <a:lnSpc>
                <a:spcPct val="90000"/>
              </a:lnSpc>
              <a:spcBef>
                <a:spcPts val="0"/>
              </a:spcBef>
              <a:spcAft>
                <a:spcPts val="0"/>
              </a:spcAft>
              <a:buSzPts val="4400"/>
              <a:buNone/>
            </a:pPr>
            <a:r>
              <a:rPr lang="fr-FR" sz="2800" b="1">
                <a:solidFill>
                  <a:srgbClr val="004AAD"/>
                </a:solidFill>
                <a:latin typeface="Cocomat pro"/>
                <a:ea typeface="Arial"/>
                <a:cs typeface="Arial"/>
                <a:sym typeface="Arial"/>
              </a:rPr>
              <a:t>Team</a:t>
            </a:r>
            <a:endParaRPr sz="2800" b="1">
              <a:solidFill>
                <a:srgbClr val="004AAD"/>
              </a:solidFill>
              <a:latin typeface="Cocomat pro"/>
              <a:ea typeface="Arial"/>
              <a:cs typeface="Arial"/>
              <a:sym typeface="Arial"/>
            </a:endParaRPr>
          </a:p>
        </p:txBody>
      </p:sp>
      <p:cxnSp>
        <p:nvCxnSpPr>
          <p:cNvPr id="554" name="Google Shape;554;p37">
            <a:extLst>
              <a:ext uri="{FF2B5EF4-FFF2-40B4-BE49-F238E27FC236}">
                <a16:creationId xmlns:a16="http://schemas.microsoft.com/office/drawing/2014/main" id="{F89186DF-0D54-D430-76FE-A20EDCC283F9}"/>
              </a:ext>
            </a:extLst>
          </p:cNvPr>
          <p:cNvCxnSpPr/>
          <p:nvPr/>
        </p:nvCxnSpPr>
        <p:spPr>
          <a:xfrm>
            <a:off x="444031" y="917064"/>
            <a:ext cx="8036960" cy="0"/>
          </a:xfrm>
          <a:prstGeom prst="straightConnector1">
            <a:avLst/>
          </a:prstGeom>
          <a:noFill/>
          <a:ln w="28575" cap="flat" cmpd="sng">
            <a:solidFill>
              <a:srgbClr val="004AAD"/>
            </a:solidFill>
            <a:prstDash val="solid"/>
            <a:round/>
            <a:headEnd type="none" w="sm" len="sm"/>
            <a:tailEnd type="none" w="sm" len="sm"/>
          </a:ln>
        </p:spPr>
      </p:cxnSp>
      <p:pic>
        <p:nvPicPr>
          <p:cNvPr id="555" name="Google Shape;555;p37" title="Re-New (1).png">
            <a:extLst>
              <a:ext uri="{FF2B5EF4-FFF2-40B4-BE49-F238E27FC236}">
                <a16:creationId xmlns:a16="http://schemas.microsoft.com/office/drawing/2014/main" id="{1AF2DA16-1685-B243-2A7F-B27DE6077621}"/>
              </a:ext>
            </a:extLst>
          </p:cNvPr>
          <p:cNvPicPr preferRelativeResize="0"/>
          <p:nvPr/>
        </p:nvPicPr>
        <p:blipFill rotWithShape="1">
          <a:blip r:embed="rId3">
            <a:alphaModFix/>
          </a:blip>
          <a:srcRect l="10831" t="16013" r="13656" b="13005"/>
          <a:stretch/>
        </p:blipFill>
        <p:spPr>
          <a:xfrm>
            <a:off x="8277806" y="39696"/>
            <a:ext cx="832267" cy="782355"/>
          </a:xfrm>
          <a:prstGeom prst="rect">
            <a:avLst/>
          </a:prstGeom>
          <a:noFill/>
          <a:ln>
            <a:noFill/>
          </a:ln>
        </p:spPr>
      </p:pic>
      <p:pic>
        <p:nvPicPr>
          <p:cNvPr id="556" name="Google Shape;556;p37" descr="Une image contenant Visage humain, personne, habits, portrait&#10;&#10;Description générée automatiquement">
            <a:extLst>
              <a:ext uri="{FF2B5EF4-FFF2-40B4-BE49-F238E27FC236}">
                <a16:creationId xmlns:a16="http://schemas.microsoft.com/office/drawing/2014/main" id="{04C508B9-BD66-C93C-4C2E-F25B2CBF8988}"/>
              </a:ext>
            </a:extLst>
          </p:cNvPr>
          <p:cNvPicPr preferRelativeResize="0"/>
          <p:nvPr/>
        </p:nvPicPr>
        <p:blipFill rotWithShape="1">
          <a:blip r:embed="rId4">
            <a:alphaModFix/>
          </a:blip>
          <a:srcRect/>
          <a:stretch/>
        </p:blipFill>
        <p:spPr>
          <a:xfrm>
            <a:off x="1807138" y="2571818"/>
            <a:ext cx="516190" cy="774285"/>
          </a:xfrm>
          <a:prstGeom prst="rect">
            <a:avLst/>
          </a:prstGeom>
          <a:noFill/>
          <a:ln>
            <a:noFill/>
          </a:ln>
        </p:spPr>
      </p:pic>
      <p:pic>
        <p:nvPicPr>
          <p:cNvPr id="557" name="Google Shape;557;p37" descr="Une image contenant Visage humain, personne, sourire, habits&#10;&#10;Description générée automatiquement">
            <a:extLst>
              <a:ext uri="{FF2B5EF4-FFF2-40B4-BE49-F238E27FC236}">
                <a16:creationId xmlns:a16="http://schemas.microsoft.com/office/drawing/2014/main" id="{71BF9D61-16CB-532F-E1BC-C5386BA17789}"/>
              </a:ext>
            </a:extLst>
          </p:cNvPr>
          <p:cNvPicPr preferRelativeResize="0"/>
          <p:nvPr/>
        </p:nvPicPr>
        <p:blipFill rotWithShape="1">
          <a:blip r:embed="rId5">
            <a:alphaModFix/>
          </a:blip>
          <a:srcRect/>
          <a:stretch/>
        </p:blipFill>
        <p:spPr>
          <a:xfrm>
            <a:off x="449090" y="2574055"/>
            <a:ext cx="516190" cy="774285"/>
          </a:xfrm>
          <a:prstGeom prst="rect">
            <a:avLst/>
          </a:prstGeom>
          <a:noFill/>
          <a:ln>
            <a:noFill/>
          </a:ln>
        </p:spPr>
      </p:pic>
      <p:pic>
        <p:nvPicPr>
          <p:cNvPr id="558" name="Google Shape;558;p37">
            <a:extLst>
              <a:ext uri="{FF2B5EF4-FFF2-40B4-BE49-F238E27FC236}">
                <a16:creationId xmlns:a16="http://schemas.microsoft.com/office/drawing/2014/main" id="{1DC51C7A-6ABF-CA73-5DAF-420AEF96181B}"/>
              </a:ext>
            </a:extLst>
          </p:cNvPr>
          <p:cNvPicPr preferRelativeResize="0"/>
          <p:nvPr/>
        </p:nvPicPr>
        <p:blipFill rotWithShape="1">
          <a:blip r:embed="rId6">
            <a:alphaModFix/>
          </a:blip>
          <a:srcRect/>
          <a:stretch/>
        </p:blipFill>
        <p:spPr>
          <a:xfrm>
            <a:off x="1128114" y="2573951"/>
            <a:ext cx="516189" cy="774495"/>
          </a:xfrm>
          <a:prstGeom prst="rect">
            <a:avLst/>
          </a:prstGeom>
          <a:noFill/>
          <a:ln>
            <a:noFill/>
          </a:ln>
        </p:spPr>
      </p:pic>
      <p:pic>
        <p:nvPicPr>
          <p:cNvPr id="559" name="Google Shape;559;p37" descr="Une image contenant Visage humain, personne, habits, sourire&#10;&#10;Le contenu généré par l’IA peut être incorrect.">
            <a:extLst>
              <a:ext uri="{FF2B5EF4-FFF2-40B4-BE49-F238E27FC236}">
                <a16:creationId xmlns:a16="http://schemas.microsoft.com/office/drawing/2014/main" id="{790B1B08-4F56-9E08-6665-79B323339B07}"/>
              </a:ext>
            </a:extLst>
          </p:cNvPr>
          <p:cNvPicPr preferRelativeResize="0"/>
          <p:nvPr/>
        </p:nvPicPr>
        <p:blipFill rotWithShape="1">
          <a:blip r:embed="rId7">
            <a:alphaModFix/>
          </a:blip>
          <a:srcRect/>
          <a:stretch/>
        </p:blipFill>
        <p:spPr>
          <a:xfrm>
            <a:off x="5252538" y="2565958"/>
            <a:ext cx="516190" cy="774285"/>
          </a:xfrm>
          <a:prstGeom prst="rect">
            <a:avLst/>
          </a:prstGeom>
          <a:noFill/>
          <a:ln>
            <a:noFill/>
          </a:ln>
        </p:spPr>
      </p:pic>
      <p:pic>
        <p:nvPicPr>
          <p:cNvPr id="560" name="Google Shape;560;p37" descr="Une image contenant Visage humain, personne, habits, homme&#10;&#10;Le contenu généré par l’IA peut être incorrect.">
            <a:extLst>
              <a:ext uri="{FF2B5EF4-FFF2-40B4-BE49-F238E27FC236}">
                <a16:creationId xmlns:a16="http://schemas.microsoft.com/office/drawing/2014/main" id="{D7E75CA0-AD29-1930-5838-3DA81BA82B76}"/>
              </a:ext>
            </a:extLst>
          </p:cNvPr>
          <p:cNvPicPr preferRelativeResize="0"/>
          <p:nvPr/>
        </p:nvPicPr>
        <p:blipFill rotWithShape="1">
          <a:blip r:embed="rId8">
            <a:alphaModFix/>
          </a:blip>
          <a:srcRect/>
          <a:stretch/>
        </p:blipFill>
        <p:spPr>
          <a:xfrm>
            <a:off x="7968634" y="2561630"/>
            <a:ext cx="516190" cy="774285"/>
          </a:xfrm>
          <a:prstGeom prst="rect">
            <a:avLst/>
          </a:prstGeom>
          <a:noFill/>
          <a:ln>
            <a:noFill/>
          </a:ln>
        </p:spPr>
      </p:pic>
      <p:pic>
        <p:nvPicPr>
          <p:cNvPr id="561" name="Google Shape;561;p37" descr="Une image contenant Visage humain, personne, habits, cravate&#10;&#10;Le contenu généré par l’IA peut être incorrect.">
            <a:extLst>
              <a:ext uri="{FF2B5EF4-FFF2-40B4-BE49-F238E27FC236}">
                <a16:creationId xmlns:a16="http://schemas.microsoft.com/office/drawing/2014/main" id="{5C2EA0C4-7F47-6B0B-788F-A036E3F982AB}"/>
              </a:ext>
            </a:extLst>
          </p:cNvPr>
          <p:cNvPicPr preferRelativeResize="0"/>
          <p:nvPr/>
        </p:nvPicPr>
        <p:blipFill rotWithShape="1">
          <a:blip r:embed="rId9">
            <a:alphaModFix/>
          </a:blip>
          <a:srcRect/>
          <a:stretch/>
        </p:blipFill>
        <p:spPr>
          <a:xfrm>
            <a:off x="7291153" y="2565954"/>
            <a:ext cx="516190" cy="774285"/>
          </a:xfrm>
          <a:prstGeom prst="rect">
            <a:avLst/>
          </a:prstGeom>
          <a:noFill/>
          <a:ln>
            <a:noFill/>
          </a:ln>
        </p:spPr>
      </p:pic>
      <p:pic>
        <p:nvPicPr>
          <p:cNvPr id="562" name="Google Shape;562;p37" descr="Une image contenant Visage humain, habits, personne, sourire&#10;&#10;Le contenu généré par l’IA peut être incorrect.">
            <a:extLst>
              <a:ext uri="{FF2B5EF4-FFF2-40B4-BE49-F238E27FC236}">
                <a16:creationId xmlns:a16="http://schemas.microsoft.com/office/drawing/2014/main" id="{B9A90DB3-A323-23B0-09D7-092C9E1BBE27}"/>
              </a:ext>
            </a:extLst>
          </p:cNvPr>
          <p:cNvPicPr preferRelativeResize="0"/>
          <p:nvPr/>
        </p:nvPicPr>
        <p:blipFill rotWithShape="1">
          <a:blip r:embed="rId10">
            <a:alphaModFix/>
          </a:blip>
          <a:srcRect/>
          <a:stretch/>
        </p:blipFill>
        <p:spPr>
          <a:xfrm>
            <a:off x="6610586" y="2565955"/>
            <a:ext cx="516190" cy="774285"/>
          </a:xfrm>
          <a:prstGeom prst="rect">
            <a:avLst/>
          </a:prstGeom>
          <a:noFill/>
          <a:ln>
            <a:noFill/>
          </a:ln>
        </p:spPr>
      </p:pic>
      <p:pic>
        <p:nvPicPr>
          <p:cNvPr id="563" name="Google Shape;563;p37" descr="Une image contenant personne, Visage humain, habits, sourire&#10;&#10;Le contenu généré par l’IA peut être incorrect.">
            <a:extLst>
              <a:ext uri="{FF2B5EF4-FFF2-40B4-BE49-F238E27FC236}">
                <a16:creationId xmlns:a16="http://schemas.microsoft.com/office/drawing/2014/main" id="{9CDD71B7-72B3-30B3-707E-4278496FDC3B}"/>
              </a:ext>
            </a:extLst>
          </p:cNvPr>
          <p:cNvPicPr preferRelativeResize="0"/>
          <p:nvPr/>
        </p:nvPicPr>
        <p:blipFill rotWithShape="1">
          <a:blip r:embed="rId11">
            <a:alphaModFix/>
          </a:blip>
          <a:srcRect/>
          <a:stretch/>
        </p:blipFill>
        <p:spPr>
          <a:xfrm>
            <a:off x="5931562" y="2565955"/>
            <a:ext cx="516190" cy="774285"/>
          </a:xfrm>
          <a:prstGeom prst="rect">
            <a:avLst/>
          </a:prstGeom>
          <a:noFill/>
          <a:ln>
            <a:noFill/>
          </a:ln>
        </p:spPr>
      </p:pic>
      <p:sp>
        <p:nvSpPr>
          <p:cNvPr id="564" name="Google Shape;564;p37">
            <a:extLst>
              <a:ext uri="{FF2B5EF4-FFF2-40B4-BE49-F238E27FC236}">
                <a16:creationId xmlns:a16="http://schemas.microsoft.com/office/drawing/2014/main" id="{A3C353E7-8F76-94F0-5104-214401828974}"/>
              </a:ext>
            </a:extLst>
          </p:cNvPr>
          <p:cNvSpPr/>
          <p:nvPr/>
        </p:nvSpPr>
        <p:spPr>
          <a:xfrm rot="5400000">
            <a:off x="2028302" y="853584"/>
            <a:ext cx="73861" cy="3232286"/>
          </a:xfrm>
          <a:prstGeom prst="leftBracket">
            <a:avLst>
              <a:gd name="adj" fmla="val 8333"/>
            </a:avLst>
          </a:prstGeom>
          <a:noFill/>
          <a:ln w="12700" cap="flat" cmpd="sng">
            <a:solidFill>
              <a:srgbClr val="47847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B2182"/>
              </a:solidFill>
              <a:latin typeface="Cocomat pro"/>
              <a:sym typeface="Arial"/>
            </a:endParaRPr>
          </a:p>
        </p:txBody>
      </p:sp>
      <p:sp>
        <p:nvSpPr>
          <p:cNvPr id="565" name="Google Shape;565;p37">
            <a:extLst>
              <a:ext uri="{FF2B5EF4-FFF2-40B4-BE49-F238E27FC236}">
                <a16:creationId xmlns:a16="http://schemas.microsoft.com/office/drawing/2014/main" id="{4D28F376-533E-8D53-9D4C-5EBA8F86ADD9}"/>
              </a:ext>
            </a:extLst>
          </p:cNvPr>
          <p:cNvSpPr/>
          <p:nvPr/>
        </p:nvSpPr>
        <p:spPr>
          <a:xfrm rot="5400000">
            <a:off x="6830630" y="846604"/>
            <a:ext cx="76101" cy="3232285"/>
          </a:xfrm>
          <a:prstGeom prst="leftBracket">
            <a:avLst>
              <a:gd name="adj" fmla="val 8333"/>
            </a:avLst>
          </a:prstGeom>
          <a:noFill/>
          <a:ln w="12700" cap="flat" cmpd="sng">
            <a:solidFill>
              <a:srgbClr val="47847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B2182"/>
              </a:solidFill>
              <a:latin typeface="Cocomat pro"/>
              <a:sym typeface="Arial"/>
            </a:endParaRPr>
          </a:p>
        </p:txBody>
      </p:sp>
      <p:sp>
        <p:nvSpPr>
          <p:cNvPr id="566" name="Google Shape;566;p37">
            <a:extLst>
              <a:ext uri="{FF2B5EF4-FFF2-40B4-BE49-F238E27FC236}">
                <a16:creationId xmlns:a16="http://schemas.microsoft.com/office/drawing/2014/main" id="{CCF2214B-139A-C8E5-116B-093AABEE393F}"/>
              </a:ext>
            </a:extLst>
          </p:cNvPr>
          <p:cNvSpPr txBox="1"/>
          <p:nvPr/>
        </p:nvSpPr>
        <p:spPr>
          <a:xfrm>
            <a:off x="1338203" y="2002363"/>
            <a:ext cx="1454057" cy="369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500"/>
              </a:spcBef>
              <a:spcAft>
                <a:spcPts val="0"/>
              </a:spcAft>
              <a:buClr>
                <a:srgbClr val="A58E7C"/>
              </a:buClr>
              <a:buSzPts val="2800"/>
              <a:buFont typeface="Arial"/>
              <a:buNone/>
            </a:pPr>
            <a:r>
              <a:rPr lang="fr-FR" sz="1800" b="1" i="0" u="none" strike="noStrike" cap="none" dirty="0">
                <a:solidFill>
                  <a:srgbClr val="004AAD"/>
                </a:solidFill>
                <a:latin typeface="Cocomat pro"/>
                <a:sym typeface="Arial"/>
              </a:rPr>
              <a:t>Re-New 1.0</a:t>
            </a:r>
            <a:endParaRPr sz="1600" b="0" i="0" u="none" strike="noStrike" cap="none" dirty="0">
              <a:solidFill>
                <a:srgbClr val="004AAD"/>
              </a:solidFill>
              <a:latin typeface="Cocomat pro"/>
              <a:sym typeface="Arial"/>
            </a:endParaRPr>
          </a:p>
          <a:p>
            <a:pPr marL="0" marR="0" lvl="0" indent="0" algn="ctr" rtl="0">
              <a:lnSpc>
                <a:spcPct val="100000"/>
              </a:lnSpc>
              <a:spcBef>
                <a:spcPts val="500"/>
              </a:spcBef>
              <a:spcAft>
                <a:spcPts val="0"/>
              </a:spcAft>
              <a:buClr>
                <a:srgbClr val="A58E7C"/>
              </a:buClr>
              <a:buSzPts val="2800"/>
              <a:buFont typeface="Arial"/>
              <a:buNone/>
            </a:pPr>
            <a:endParaRPr sz="1050" b="1" i="0" u="none" strike="noStrike" cap="none" dirty="0">
              <a:solidFill>
                <a:srgbClr val="004AAD"/>
              </a:solidFill>
              <a:latin typeface="Cocomat pro"/>
              <a:sym typeface="Arial"/>
            </a:endParaRPr>
          </a:p>
        </p:txBody>
      </p:sp>
      <p:sp>
        <p:nvSpPr>
          <p:cNvPr id="567" name="Google Shape;567;p37">
            <a:extLst>
              <a:ext uri="{FF2B5EF4-FFF2-40B4-BE49-F238E27FC236}">
                <a16:creationId xmlns:a16="http://schemas.microsoft.com/office/drawing/2014/main" id="{63FDD9CE-D7D6-6098-E179-B369AF6CF7E0}"/>
              </a:ext>
            </a:extLst>
          </p:cNvPr>
          <p:cNvSpPr txBox="1"/>
          <p:nvPr/>
        </p:nvSpPr>
        <p:spPr>
          <a:xfrm>
            <a:off x="6141651" y="2037560"/>
            <a:ext cx="1454057" cy="369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500"/>
              </a:spcBef>
              <a:spcAft>
                <a:spcPts val="0"/>
              </a:spcAft>
              <a:buClr>
                <a:srgbClr val="A58E7C"/>
              </a:buClr>
              <a:buSzPts val="2800"/>
              <a:buFont typeface="Arial"/>
              <a:buNone/>
            </a:pPr>
            <a:r>
              <a:rPr lang="fr-FR" sz="1800" b="1" i="0" u="none" strike="noStrike" cap="none" dirty="0">
                <a:solidFill>
                  <a:srgbClr val="004AAD"/>
                </a:solidFill>
                <a:latin typeface="Cocomat pro"/>
                <a:sym typeface="Arial"/>
              </a:rPr>
              <a:t>Re-New 2.0</a:t>
            </a:r>
            <a:endParaRPr sz="1600" b="0" i="0" u="none" strike="noStrike" cap="none" dirty="0">
              <a:solidFill>
                <a:srgbClr val="004AAD"/>
              </a:solidFill>
              <a:latin typeface="Cocomat pro"/>
              <a:sym typeface="Arial"/>
            </a:endParaRPr>
          </a:p>
          <a:p>
            <a:pPr marL="0" marR="0" lvl="0" indent="0" algn="ctr" rtl="0">
              <a:lnSpc>
                <a:spcPct val="100000"/>
              </a:lnSpc>
              <a:spcBef>
                <a:spcPts val="500"/>
              </a:spcBef>
              <a:spcAft>
                <a:spcPts val="0"/>
              </a:spcAft>
              <a:buClr>
                <a:srgbClr val="A58E7C"/>
              </a:buClr>
              <a:buSzPts val="2800"/>
              <a:buFont typeface="Arial"/>
              <a:buNone/>
            </a:pPr>
            <a:endParaRPr sz="1050" b="1" i="0" u="none" strike="noStrike" cap="none" dirty="0">
              <a:solidFill>
                <a:srgbClr val="004AAD"/>
              </a:solidFill>
              <a:latin typeface="Cocomat pro"/>
              <a:sym typeface="Arial"/>
            </a:endParaRPr>
          </a:p>
        </p:txBody>
      </p:sp>
      <p:sp>
        <p:nvSpPr>
          <p:cNvPr id="568" name="Google Shape;568;p37">
            <a:extLst>
              <a:ext uri="{FF2B5EF4-FFF2-40B4-BE49-F238E27FC236}">
                <a16:creationId xmlns:a16="http://schemas.microsoft.com/office/drawing/2014/main" id="{91A72378-9FBA-A1D3-AAD1-6E99E7792AE4}"/>
              </a:ext>
            </a:extLst>
          </p:cNvPr>
          <p:cNvSpPr txBox="1"/>
          <p:nvPr/>
        </p:nvSpPr>
        <p:spPr>
          <a:xfrm>
            <a:off x="444031" y="3480424"/>
            <a:ext cx="3232287" cy="98227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500"/>
              </a:spcBef>
              <a:spcAft>
                <a:spcPts val="0"/>
              </a:spcAft>
              <a:buClr>
                <a:srgbClr val="A58E7C"/>
              </a:buClr>
              <a:buSzPts val="2800"/>
              <a:buFont typeface="Arial"/>
              <a:buNone/>
            </a:pPr>
            <a:r>
              <a:rPr lang="fr-FR" sz="1600" b="1" i="0" u="none" strike="noStrike" cap="none" dirty="0" err="1">
                <a:solidFill>
                  <a:srgbClr val="004AAD"/>
                </a:solidFill>
                <a:latin typeface="Cocomat pro"/>
                <a:sym typeface="Arial"/>
              </a:rPr>
              <a:t>Laying</a:t>
            </a:r>
            <a:r>
              <a:rPr lang="fr-FR" sz="1600" b="1" i="0" u="none" strike="noStrike" cap="none" dirty="0">
                <a:solidFill>
                  <a:srgbClr val="004AAD"/>
                </a:solidFill>
                <a:latin typeface="Cocomat pro"/>
                <a:sym typeface="Arial"/>
              </a:rPr>
              <a:t> the </a:t>
            </a:r>
            <a:r>
              <a:rPr lang="fr-FR" sz="1600" b="1" i="0" u="none" strike="noStrike" cap="none" dirty="0" err="1">
                <a:solidFill>
                  <a:srgbClr val="004AAD"/>
                </a:solidFill>
                <a:latin typeface="Cocomat pro"/>
                <a:sym typeface="Arial"/>
              </a:rPr>
              <a:t>foundations</a:t>
            </a:r>
            <a:r>
              <a:rPr lang="fr-FR" sz="1600" b="1" i="0" u="none" strike="noStrike" cap="none" dirty="0">
                <a:solidFill>
                  <a:srgbClr val="004AAD"/>
                </a:solidFill>
                <a:latin typeface="Cocomat pro"/>
                <a:sym typeface="Arial"/>
              </a:rPr>
              <a:t> </a:t>
            </a:r>
          </a:p>
          <a:p>
            <a:pPr marL="0" marR="0" lvl="0" indent="0" algn="ctr" rtl="0">
              <a:lnSpc>
                <a:spcPct val="100000"/>
              </a:lnSpc>
              <a:spcBef>
                <a:spcPts val="500"/>
              </a:spcBef>
              <a:spcAft>
                <a:spcPts val="0"/>
              </a:spcAft>
              <a:buClr>
                <a:srgbClr val="A58E7C"/>
              </a:buClr>
              <a:buSzPts val="2800"/>
              <a:buFont typeface="Arial"/>
              <a:buNone/>
            </a:pPr>
            <a:r>
              <a:rPr lang="fr-FR" sz="1200" b="1" i="0" u="none" strike="noStrike" cap="none" dirty="0" err="1">
                <a:solidFill>
                  <a:srgbClr val="478473"/>
                </a:solidFill>
                <a:latin typeface="Cocomat pro"/>
                <a:sym typeface="Arial"/>
              </a:rPr>
              <a:t>Ideation</a:t>
            </a:r>
            <a:r>
              <a:rPr lang="fr-FR" sz="1200" b="1" i="0" u="none" strike="noStrike" cap="none" dirty="0">
                <a:solidFill>
                  <a:srgbClr val="478473"/>
                </a:solidFill>
                <a:latin typeface="Cocomat pro"/>
                <a:sym typeface="Arial"/>
              </a:rPr>
              <a:t>, Business </a:t>
            </a:r>
            <a:r>
              <a:rPr lang="fr-FR" sz="1200" b="1" i="0" u="none" strike="noStrike" cap="none" dirty="0" err="1">
                <a:solidFill>
                  <a:srgbClr val="478473"/>
                </a:solidFill>
                <a:latin typeface="Cocomat pro"/>
                <a:sym typeface="Arial"/>
              </a:rPr>
              <a:t>Research</a:t>
            </a:r>
            <a:r>
              <a:rPr lang="fr-FR" sz="1200" b="1" i="0" u="none" strike="noStrike" cap="none" dirty="0">
                <a:solidFill>
                  <a:srgbClr val="478473"/>
                </a:solidFill>
                <a:latin typeface="Cocomat pro"/>
                <a:sym typeface="Arial"/>
              </a:rPr>
              <a:t>, </a:t>
            </a:r>
          </a:p>
          <a:p>
            <a:pPr marL="0" marR="0" lvl="0" indent="0" algn="ctr" rtl="0">
              <a:lnSpc>
                <a:spcPct val="100000"/>
              </a:lnSpc>
              <a:spcBef>
                <a:spcPts val="500"/>
              </a:spcBef>
              <a:spcAft>
                <a:spcPts val="0"/>
              </a:spcAft>
              <a:buClr>
                <a:srgbClr val="A58E7C"/>
              </a:buClr>
              <a:buSzPts val="2800"/>
              <a:buFont typeface="Arial"/>
              <a:buNone/>
            </a:pPr>
            <a:r>
              <a:rPr lang="fr-FR" sz="1200" b="1" i="0" u="none" strike="noStrike" cap="none" dirty="0">
                <a:solidFill>
                  <a:srgbClr val="478473"/>
                </a:solidFill>
                <a:latin typeface="Cocomat pro"/>
                <a:sym typeface="Arial"/>
              </a:rPr>
              <a:t>MVP </a:t>
            </a:r>
            <a:r>
              <a:rPr lang="fr-FR" sz="1200" b="1" i="0" u="none" strike="noStrike" cap="none" dirty="0" err="1">
                <a:solidFill>
                  <a:srgbClr val="478473"/>
                </a:solidFill>
                <a:latin typeface="Cocomat pro"/>
                <a:sym typeface="Arial"/>
              </a:rPr>
              <a:t>testing</a:t>
            </a:r>
            <a:r>
              <a:rPr lang="fr-FR" sz="1200" b="1" i="0" u="none" strike="noStrike" cap="none" dirty="0">
                <a:solidFill>
                  <a:srgbClr val="478473"/>
                </a:solidFill>
                <a:latin typeface="Cocomat pro"/>
                <a:sym typeface="Arial"/>
              </a:rPr>
              <a:t> &amp; building</a:t>
            </a:r>
            <a:endParaRPr sz="1800" dirty="0">
              <a:solidFill>
                <a:srgbClr val="478473"/>
              </a:solidFill>
              <a:latin typeface="Cocomat pro"/>
            </a:endParaRPr>
          </a:p>
        </p:txBody>
      </p:sp>
      <p:pic>
        <p:nvPicPr>
          <p:cNvPr id="569" name="Google Shape;569;p37" descr="Une image contenant Visage humain, personne, sourire, habits&#10;&#10;Description générée automatiquement">
            <a:extLst>
              <a:ext uri="{FF2B5EF4-FFF2-40B4-BE49-F238E27FC236}">
                <a16:creationId xmlns:a16="http://schemas.microsoft.com/office/drawing/2014/main" id="{89C34D4A-2E68-483C-6559-E9011FC6CD08}"/>
              </a:ext>
            </a:extLst>
          </p:cNvPr>
          <p:cNvPicPr preferRelativeResize="0"/>
          <p:nvPr/>
        </p:nvPicPr>
        <p:blipFill rotWithShape="1">
          <a:blip r:embed="rId12">
            <a:alphaModFix/>
          </a:blip>
          <a:srcRect/>
          <a:stretch/>
        </p:blipFill>
        <p:spPr>
          <a:xfrm>
            <a:off x="3165184" y="2571816"/>
            <a:ext cx="516190" cy="774285"/>
          </a:xfrm>
          <a:prstGeom prst="rect">
            <a:avLst/>
          </a:prstGeom>
          <a:noFill/>
          <a:ln>
            <a:noFill/>
          </a:ln>
        </p:spPr>
      </p:pic>
      <p:pic>
        <p:nvPicPr>
          <p:cNvPr id="570" name="Google Shape;570;p37" descr="Une image contenant Visage humain, personne, habits, portrait&#10;&#10;Description générée automatiquement">
            <a:extLst>
              <a:ext uri="{FF2B5EF4-FFF2-40B4-BE49-F238E27FC236}">
                <a16:creationId xmlns:a16="http://schemas.microsoft.com/office/drawing/2014/main" id="{0BFF6A34-5854-4E65-BDD4-005CDFDE710B}"/>
              </a:ext>
            </a:extLst>
          </p:cNvPr>
          <p:cNvPicPr preferRelativeResize="0"/>
          <p:nvPr/>
        </p:nvPicPr>
        <p:blipFill rotWithShape="1">
          <a:blip r:embed="rId13">
            <a:alphaModFix/>
          </a:blip>
          <a:srcRect/>
          <a:stretch/>
        </p:blipFill>
        <p:spPr>
          <a:xfrm>
            <a:off x="2486161" y="2571817"/>
            <a:ext cx="516190" cy="774285"/>
          </a:xfrm>
          <a:prstGeom prst="rect">
            <a:avLst/>
          </a:prstGeom>
          <a:noFill/>
          <a:ln>
            <a:noFill/>
          </a:ln>
        </p:spPr>
      </p:pic>
      <p:sp>
        <p:nvSpPr>
          <p:cNvPr id="2" name="Google Shape;469;g35f5681e131_0_26">
            <a:extLst>
              <a:ext uri="{FF2B5EF4-FFF2-40B4-BE49-F238E27FC236}">
                <a16:creationId xmlns:a16="http://schemas.microsoft.com/office/drawing/2014/main" id="{F1FB1F06-4144-6B17-A5DF-8508B3751AC0}"/>
              </a:ext>
            </a:extLst>
          </p:cNvPr>
          <p:cNvSpPr txBox="1"/>
          <p:nvPr/>
        </p:nvSpPr>
        <p:spPr>
          <a:xfrm>
            <a:off x="444031" y="1042616"/>
            <a:ext cx="8089800" cy="834196"/>
          </a:xfrm>
          <a:prstGeom prst="rect">
            <a:avLst/>
          </a:prstGeom>
          <a:noFill/>
          <a:ln>
            <a:noFill/>
          </a:ln>
        </p:spPr>
        <p:txBody>
          <a:bodyPr spcFirstLastPara="1" wrap="square" lIns="68550" tIns="34275" rIns="68550" bIns="34275" anchor="ctr" anchorCtr="0">
            <a:noAutofit/>
          </a:bodyPr>
          <a:lstStyle/>
          <a:p>
            <a:pPr algn="ctr">
              <a:lnSpc>
                <a:spcPct val="90000"/>
              </a:lnSpc>
              <a:buClr>
                <a:schemeClr val="dk1"/>
              </a:buClr>
              <a:buSzPct val="258823"/>
            </a:pPr>
            <a:r>
              <a:rPr lang="fr-FR" sz="2000" i="1" u="none" strike="noStrike" cap="none" dirty="0">
                <a:solidFill>
                  <a:srgbClr val="478473"/>
                </a:solidFill>
                <a:latin typeface="Cocomat pro"/>
                <a:sym typeface="Arial"/>
              </a:rPr>
              <a:t>Leveraging </a:t>
            </a:r>
            <a:r>
              <a:rPr lang="fr-FR" sz="2000" i="1" u="none" strike="noStrike" cap="none" dirty="0" err="1">
                <a:solidFill>
                  <a:srgbClr val="478473"/>
                </a:solidFill>
                <a:latin typeface="Cocomat pro"/>
                <a:sym typeface="Arial"/>
              </a:rPr>
              <a:t>ESCP’s</a:t>
            </a:r>
            <a:r>
              <a:rPr lang="fr-FR" sz="2000" i="1" u="none" strike="noStrike" cap="none" dirty="0">
                <a:solidFill>
                  <a:srgbClr val="478473"/>
                </a:solidFill>
                <a:latin typeface="Cocomat pro"/>
                <a:sym typeface="Arial"/>
              </a:rPr>
              <a:t> EMBA participants and ICP to </a:t>
            </a:r>
            <a:r>
              <a:rPr lang="fr-FR" sz="2000" i="1" u="none" strike="noStrike" cap="none" dirty="0" err="1">
                <a:solidFill>
                  <a:srgbClr val="478473"/>
                </a:solidFill>
                <a:latin typeface="Cocomat pro"/>
                <a:sym typeface="Arial"/>
              </a:rPr>
              <a:t>accelerate</a:t>
            </a:r>
            <a:r>
              <a:rPr lang="fr-FR" sz="2000" i="1" u="none" strike="noStrike" cap="none" dirty="0">
                <a:solidFill>
                  <a:srgbClr val="478473"/>
                </a:solidFill>
                <a:latin typeface="Cocomat pro"/>
                <a:sym typeface="Arial"/>
              </a:rPr>
              <a:t> Re-New, </a:t>
            </a:r>
          </a:p>
          <a:p>
            <a:pPr algn="ctr">
              <a:lnSpc>
                <a:spcPct val="90000"/>
              </a:lnSpc>
              <a:buClr>
                <a:schemeClr val="dk1"/>
              </a:buClr>
              <a:buSzPct val="258823"/>
            </a:pPr>
            <a:r>
              <a:rPr lang="en-US" sz="2000" i="1" dirty="0">
                <a:solidFill>
                  <a:srgbClr val="478473"/>
                </a:solidFill>
                <a:latin typeface="Cocomat pro"/>
              </a:rPr>
              <a:t>m</a:t>
            </a:r>
            <a:r>
              <a:rPr lang="en-US" sz="2000" b="0" i="1" u="none" strike="noStrike" cap="none" dirty="0">
                <a:solidFill>
                  <a:srgbClr val="478473"/>
                </a:solidFill>
                <a:latin typeface="Cocomat pro"/>
                <a:sym typeface="Arial"/>
              </a:rPr>
              <a:t>oving from a self-funded MVP </a:t>
            </a:r>
          </a:p>
          <a:p>
            <a:pPr algn="ctr">
              <a:lnSpc>
                <a:spcPct val="90000"/>
              </a:lnSpc>
              <a:buClr>
                <a:schemeClr val="dk1"/>
              </a:buClr>
              <a:buSzPct val="258823"/>
            </a:pPr>
            <a:r>
              <a:rPr lang="en-US" sz="2000" b="0" i="1" u="none" strike="noStrike" cap="none" dirty="0">
                <a:solidFill>
                  <a:srgbClr val="478473"/>
                </a:solidFill>
                <a:latin typeface="Cocomat pro"/>
                <a:sym typeface="Arial"/>
              </a:rPr>
              <a:t>to a self-standing profitable business on an attractive market</a:t>
            </a:r>
            <a:r>
              <a:rPr lang="fr-FR" sz="2000" i="1" u="none" strike="noStrike" cap="none" dirty="0">
                <a:solidFill>
                  <a:srgbClr val="478473"/>
                </a:solidFill>
                <a:latin typeface="Cocomat pro"/>
                <a:sym typeface="Arial"/>
              </a:rPr>
              <a:t> </a:t>
            </a:r>
            <a:endParaRPr sz="2000" i="1" u="none" strike="noStrike" cap="none" dirty="0">
              <a:solidFill>
                <a:srgbClr val="478473"/>
              </a:solidFill>
              <a:latin typeface="Cocomat pro"/>
              <a:sym typeface="Arial"/>
            </a:endParaRPr>
          </a:p>
        </p:txBody>
      </p:sp>
      <p:pic>
        <p:nvPicPr>
          <p:cNvPr id="4" name="Google Shape;364;p31">
            <a:extLst>
              <a:ext uri="{FF2B5EF4-FFF2-40B4-BE49-F238E27FC236}">
                <a16:creationId xmlns:a16="http://schemas.microsoft.com/office/drawing/2014/main" id="{BE1FDAB3-457E-CE04-7CEC-06B5557E295E}"/>
              </a:ext>
            </a:extLst>
          </p:cNvPr>
          <p:cNvPicPr>
            <a:picLocks noChangeAspect="1"/>
          </p:cNvPicPr>
          <p:nvPr/>
        </p:nvPicPr>
        <p:blipFill rotWithShape="1">
          <a:blip r:embed="rId14">
            <a:alphaModFix/>
          </a:blip>
          <a:srcRect/>
          <a:stretch/>
        </p:blipFill>
        <p:spPr>
          <a:xfrm rot="10800000">
            <a:off x="4112780" y="2752019"/>
            <a:ext cx="706810" cy="444395"/>
          </a:xfrm>
          <a:prstGeom prst="rect">
            <a:avLst/>
          </a:prstGeom>
          <a:noFill/>
          <a:ln>
            <a:noFill/>
          </a:ln>
        </p:spPr>
      </p:pic>
      <p:sp>
        <p:nvSpPr>
          <p:cNvPr id="5" name="Google Shape;568;p37">
            <a:extLst>
              <a:ext uri="{FF2B5EF4-FFF2-40B4-BE49-F238E27FC236}">
                <a16:creationId xmlns:a16="http://schemas.microsoft.com/office/drawing/2014/main" id="{ED756E50-D385-6716-7AA4-FD6E8794B019}"/>
              </a:ext>
            </a:extLst>
          </p:cNvPr>
          <p:cNvSpPr txBox="1"/>
          <p:nvPr/>
        </p:nvSpPr>
        <p:spPr>
          <a:xfrm>
            <a:off x="5248704" y="3480424"/>
            <a:ext cx="3232287" cy="98227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500"/>
              </a:spcBef>
              <a:spcAft>
                <a:spcPts val="0"/>
              </a:spcAft>
              <a:buClr>
                <a:srgbClr val="A58E7C"/>
              </a:buClr>
              <a:buSzPts val="2800"/>
              <a:buFont typeface="Arial"/>
              <a:buNone/>
            </a:pPr>
            <a:r>
              <a:rPr lang="fr-FR" sz="1600" b="1" i="0" u="none" strike="noStrike" cap="none" dirty="0" err="1">
                <a:solidFill>
                  <a:srgbClr val="004AAD"/>
                </a:solidFill>
                <a:latin typeface="Cocomat pro"/>
                <a:sym typeface="Arial"/>
              </a:rPr>
              <a:t>Supporting</a:t>
            </a:r>
            <a:r>
              <a:rPr lang="fr-FR" sz="1600" b="1" i="0" u="none" strike="noStrike" cap="none" dirty="0">
                <a:solidFill>
                  <a:srgbClr val="004AAD"/>
                </a:solidFill>
                <a:latin typeface="Cocomat pro"/>
                <a:sym typeface="Arial"/>
              </a:rPr>
              <a:t> </a:t>
            </a:r>
            <a:r>
              <a:rPr lang="fr-FR" sz="1600" b="1" i="0" u="none" strike="noStrike" cap="none" dirty="0" err="1">
                <a:solidFill>
                  <a:srgbClr val="004AAD"/>
                </a:solidFill>
                <a:latin typeface="Cocomat pro"/>
                <a:sym typeface="Arial"/>
              </a:rPr>
              <a:t>growth</a:t>
            </a:r>
            <a:r>
              <a:rPr lang="fr-FR" sz="1600" b="1" i="0" u="none" strike="noStrike" cap="none" dirty="0">
                <a:solidFill>
                  <a:srgbClr val="004AAD"/>
                </a:solidFill>
                <a:latin typeface="Cocomat pro"/>
                <a:sym typeface="Arial"/>
              </a:rPr>
              <a:t> ambitions</a:t>
            </a:r>
          </a:p>
          <a:p>
            <a:pPr marL="0" marR="0" lvl="0" indent="0" algn="ctr" rtl="0">
              <a:lnSpc>
                <a:spcPct val="100000"/>
              </a:lnSpc>
              <a:spcBef>
                <a:spcPts val="500"/>
              </a:spcBef>
              <a:spcAft>
                <a:spcPts val="0"/>
              </a:spcAft>
              <a:buClr>
                <a:srgbClr val="A58E7C"/>
              </a:buClr>
              <a:buSzPts val="2800"/>
              <a:buFont typeface="Arial"/>
              <a:buNone/>
            </a:pPr>
            <a:r>
              <a:rPr lang="fr-FR" sz="1200" b="1" i="0" u="none" strike="noStrike" cap="none" dirty="0" err="1">
                <a:solidFill>
                  <a:srgbClr val="478473"/>
                </a:solidFill>
                <a:latin typeface="Cocomat pro"/>
                <a:sym typeface="Arial"/>
              </a:rPr>
              <a:t>Refine</a:t>
            </a:r>
            <a:r>
              <a:rPr lang="fr-FR" sz="1200" b="1" i="0" u="none" strike="noStrike" cap="none" dirty="0">
                <a:solidFill>
                  <a:srgbClr val="478473"/>
                </a:solidFill>
                <a:latin typeface="Cocomat pro"/>
                <a:sym typeface="Arial"/>
              </a:rPr>
              <a:t> and </a:t>
            </a:r>
            <a:r>
              <a:rPr lang="fr-FR" sz="1200" b="1" dirty="0" err="1">
                <a:solidFill>
                  <a:srgbClr val="478473"/>
                </a:solidFill>
                <a:latin typeface="Cocomat pro"/>
              </a:rPr>
              <a:t>s</a:t>
            </a:r>
            <a:r>
              <a:rPr lang="fr-FR" sz="1200" b="1" i="0" u="none" strike="noStrike" cap="none" dirty="0" err="1">
                <a:solidFill>
                  <a:srgbClr val="478473"/>
                </a:solidFill>
                <a:latin typeface="Cocomat pro"/>
                <a:sym typeface="Arial"/>
              </a:rPr>
              <a:t>cale</a:t>
            </a:r>
            <a:r>
              <a:rPr lang="fr-FR" sz="1200" b="1" i="0" u="none" strike="noStrike" cap="none" dirty="0">
                <a:solidFill>
                  <a:srgbClr val="478473"/>
                </a:solidFill>
                <a:latin typeface="Cocomat pro"/>
                <a:sym typeface="Arial"/>
              </a:rPr>
              <a:t> </a:t>
            </a:r>
            <a:r>
              <a:rPr lang="fr-FR" sz="1200" b="1" i="0" u="none" strike="noStrike" cap="none" dirty="0" err="1">
                <a:solidFill>
                  <a:srgbClr val="478473"/>
                </a:solidFill>
                <a:latin typeface="Cocomat pro"/>
                <a:sym typeface="Arial"/>
              </a:rPr>
              <a:t>existing</a:t>
            </a:r>
            <a:r>
              <a:rPr lang="fr-FR" sz="1200" b="1" i="0" u="none" strike="noStrike" cap="none" dirty="0">
                <a:solidFill>
                  <a:srgbClr val="478473"/>
                </a:solidFill>
                <a:latin typeface="Cocomat pro"/>
                <a:sym typeface="Arial"/>
              </a:rPr>
              <a:t>, Pilot &amp; test new concepts, support go-to-</a:t>
            </a:r>
            <a:r>
              <a:rPr lang="fr-FR" sz="1200" b="1" i="0" u="none" strike="noStrike" cap="none" dirty="0" err="1">
                <a:solidFill>
                  <a:srgbClr val="478473"/>
                </a:solidFill>
                <a:latin typeface="Cocomat pro"/>
                <a:sym typeface="Arial"/>
              </a:rPr>
              <a:t>market</a:t>
            </a:r>
            <a:endParaRPr sz="1800" dirty="0">
              <a:solidFill>
                <a:srgbClr val="478473"/>
              </a:solidFill>
              <a:latin typeface="Cocomat pro"/>
            </a:endParaRPr>
          </a:p>
        </p:txBody>
      </p:sp>
    </p:spTree>
    <p:extLst>
      <p:ext uri="{BB962C8B-B14F-4D97-AF65-F5344CB8AC3E}">
        <p14:creationId xmlns:p14="http://schemas.microsoft.com/office/powerpoint/2010/main" val="192982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56"/>
                                        </p:tgtEl>
                                        <p:attrNameLst>
                                          <p:attrName>style.visibility</p:attrName>
                                        </p:attrNameLst>
                                      </p:cBhvr>
                                      <p:to>
                                        <p:strVal val="visible"/>
                                      </p:to>
                                    </p:set>
                                    <p:animEffect transition="in" filter="randombar(horizontal)">
                                      <p:cBhvr>
                                        <p:cTn id="12" dur="500"/>
                                        <p:tgtEl>
                                          <p:spTgt spid="556"/>
                                        </p:tgtEl>
                                      </p:cBhvr>
                                    </p:animEffect>
                                  </p:childTnLst>
                                </p:cTn>
                              </p:par>
                              <p:par>
                                <p:cTn id="13" presetID="14" presetClass="entr" presetSubtype="10" fill="hold" nodeType="withEffect">
                                  <p:stCondLst>
                                    <p:cond delay="0"/>
                                  </p:stCondLst>
                                  <p:childTnLst>
                                    <p:set>
                                      <p:cBhvr>
                                        <p:cTn id="14" dur="1" fill="hold">
                                          <p:stCondLst>
                                            <p:cond delay="0"/>
                                          </p:stCondLst>
                                        </p:cTn>
                                        <p:tgtEl>
                                          <p:spTgt spid="557"/>
                                        </p:tgtEl>
                                        <p:attrNameLst>
                                          <p:attrName>style.visibility</p:attrName>
                                        </p:attrNameLst>
                                      </p:cBhvr>
                                      <p:to>
                                        <p:strVal val="visible"/>
                                      </p:to>
                                    </p:set>
                                    <p:animEffect transition="in" filter="randombar(horizontal)">
                                      <p:cBhvr>
                                        <p:cTn id="15" dur="500"/>
                                        <p:tgtEl>
                                          <p:spTgt spid="557"/>
                                        </p:tgtEl>
                                      </p:cBhvr>
                                    </p:animEffect>
                                  </p:childTnLst>
                                </p:cTn>
                              </p:par>
                              <p:par>
                                <p:cTn id="16" presetID="14" presetClass="entr" presetSubtype="10" fill="hold" nodeType="withEffect">
                                  <p:stCondLst>
                                    <p:cond delay="0"/>
                                  </p:stCondLst>
                                  <p:childTnLst>
                                    <p:set>
                                      <p:cBhvr>
                                        <p:cTn id="17" dur="1" fill="hold">
                                          <p:stCondLst>
                                            <p:cond delay="0"/>
                                          </p:stCondLst>
                                        </p:cTn>
                                        <p:tgtEl>
                                          <p:spTgt spid="558"/>
                                        </p:tgtEl>
                                        <p:attrNameLst>
                                          <p:attrName>style.visibility</p:attrName>
                                        </p:attrNameLst>
                                      </p:cBhvr>
                                      <p:to>
                                        <p:strVal val="visible"/>
                                      </p:to>
                                    </p:set>
                                    <p:animEffect transition="in" filter="randombar(horizontal)">
                                      <p:cBhvr>
                                        <p:cTn id="18" dur="500"/>
                                        <p:tgtEl>
                                          <p:spTgt spid="558"/>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564"/>
                                        </p:tgtEl>
                                        <p:attrNameLst>
                                          <p:attrName>style.visibility</p:attrName>
                                        </p:attrNameLst>
                                      </p:cBhvr>
                                      <p:to>
                                        <p:strVal val="visible"/>
                                      </p:to>
                                    </p:set>
                                    <p:animEffect transition="in" filter="randombar(horizontal)">
                                      <p:cBhvr>
                                        <p:cTn id="21" dur="500"/>
                                        <p:tgtEl>
                                          <p:spTgt spid="564"/>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566"/>
                                        </p:tgtEl>
                                        <p:attrNameLst>
                                          <p:attrName>style.visibility</p:attrName>
                                        </p:attrNameLst>
                                      </p:cBhvr>
                                      <p:to>
                                        <p:strVal val="visible"/>
                                      </p:to>
                                    </p:set>
                                    <p:animEffect transition="in" filter="randombar(horizontal)">
                                      <p:cBhvr>
                                        <p:cTn id="24" dur="500"/>
                                        <p:tgtEl>
                                          <p:spTgt spid="566"/>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568"/>
                                        </p:tgtEl>
                                        <p:attrNameLst>
                                          <p:attrName>style.visibility</p:attrName>
                                        </p:attrNameLst>
                                      </p:cBhvr>
                                      <p:to>
                                        <p:strVal val="visible"/>
                                      </p:to>
                                    </p:set>
                                    <p:animEffect transition="in" filter="randombar(horizontal)">
                                      <p:cBhvr>
                                        <p:cTn id="27" dur="500"/>
                                        <p:tgtEl>
                                          <p:spTgt spid="568"/>
                                        </p:tgtEl>
                                      </p:cBhvr>
                                    </p:animEffect>
                                  </p:childTnLst>
                                </p:cTn>
                              </p:par>
                              <p:par>
                                <p:cTn id="28" presetID="14" presetClass="entr" presetSubtype="10" fill="hold" nodeType="withEffect">
                                  <p:stCondLst>
                                    <p:cond delay="0"/>
                                  </p:stCondLst>
                                  <p:childTnLst>
                                    <p:set>
                                      <p:cBhvr>
                                        <p:cTn id="29" dur="1" fill="hold">
                                          <p:stCondLst>
                                            <p:cond delay="0"/>
                                          </p:stCondLst>
                                        </p:cTn>
                                        <p:tgtEl>
                                          <p:spTgt spid="569"/>
                                        </p:tgtEl>
                                        <p:attrNameLst>
                                          <p:attrName>style.visibility</p:attrName>
                                        </p:attrNameLst>
                                      </p:cBhvr>
                                      <p:to>
                                        <p:strVal val="visible"/>
                                      </p:to>
                                    </p:set>
                                    <p:animEffect transition="in" filter="randombar(horizontal)">
                                      <p:cBhvr>
                                        <p:cTn id="30" dur="500"/>
                                        <p:tgtEl>
                                          <p:spTgt spid="569"/>
                                        </p:tgtEl>
                                      </p:cBhvr>
                                    </p:animEffect>
                                  </p:childTnLst>
                                </p:cTn>
                              </p:par>
                              <p:par>
                                <p:cTn id="31" presetID="14" presetClass="entr" presetSubtype="10" fill="hold" nodeType="withEffect">
                                  <p:stCondLst>
                                    <p:cond delay="0"/>
                                  </p:stCondLst>
                                  <p:childTnLst>
                                    <p:set>
                                      <p:cBhvr>
                                        <p:cTn id="32" dur="1" fill="hold">
                                          <p:stCondLst>
                                            <p:cond delay="0"/>
                                          </p:stCondLst>
                                        </p:cTn>
                                        <p:tgtEl>
                                          <p:spTgt spid="570"/>
                                        </p:tgtEl>
                                        <p:attrNameLst>
                                          <p:attrName>style.visibility</p:attrName>
                                        </p:attrNameLst>
                                      </p:cBhvr>
                                      <p:to>
                                        <p:strVal val="visible"/>
                                      </p:to>
                                    </p:set>
                                    <p:animEffect transition="in" filter="randombar(horizontal)">
                                      <p:cBhvr>
                                        <p:cTn id="33" dur="500"/>
                                        <p:tgtEl>
                                          <p:spTgt spid="570"/>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nodeType="clickEffect">
                                  <p:stCondLst>
                                    <p:cond delay="0"/>
                                  </p:stCondLst>
                                  <p:childTnLst>
                                    <p:set>
                                      <p:cBhvr>
                                        <p:cTn id="37" dur="1" fill="hold">
                                          <p:stCondLst>
                                            <p:cond delay="0"/>
                                          </p:stCondLst>
                                        </p:cTn>
                                        <p:tgtEl>
                                          <p:spTgt spid="559"/>
                                        </p:tgtEl>
                                        <p:attrNameLst>
                                          <p:attrName>style.visibility</p:attrName>
                                        </p:attrNameLst>
                                      </p:cBhvr>
                                      <p:to>
                                        <p:strVal val="visible"/>
                                      </p:to>
                                    </p:set>
                                    <p:animEffect transition="in" filter="randombar(horizontal)">
                                      <p:cBhvr>
                                        <p:cTn id="38" dur="500"/>
                                        <p:tgtEl>
                                          <p:spTgt spid="559"/>
                                        </p:tgtEl>
                                      </p:cBhvr>
                                    </p:animEffect>
                                  </p:childTnLst>
                                </p:cTn>
                              </p:par>
                              <p:par>
                                <p:cTn id="39" presetID="14" presetClass="entr" presetSubtype="10" fill="hold" nodeType="withEffect">
                                  <p:stCondLst>
                                    <p:cond delay="0"/>
                                  </p:stCondLst>
                                  <p:childTnLst>
                                    <p:set>
                                      <p:cBhvr>
                                        <p:cTn id="40" dur="1" fill="hold">
                                          <p:stCondLst>
                                            <p:cond delay="0"/>
                                          </p:stCondLst>
                                        </p:cTn>
                                        <p:tgtEl>
                                          <p:spTgt spid="560"/>
                                        </p:tgtEl>
                                        <p:attrNameLst>
                                          <p:attrName>style.visibility</p:attrName>
                                        </p:attrNameLst>
                                      </p:cBhvr>
                                      <p:to>
                                        <p:strVal val="visible"/>
                                      </p:to>
                                    </p:set>
                                    <p:animEffect transition="in" filter="randombar(horizontal)">
                                      <p:cBhvr>
                                        <p:cTn id="41" dur="500"/>
                                        <p:tgtEl>
                                          <p:spTgt spid="560"/>
                                        </p:tgtEl>
                                      </p:cBhvr>
                                    </p:animEffect>
                                  </p:childTnLst>
                                </p:cTn>
                              </p:par>
                              <p:par>
                                <p:cTn id="42" presetID="14" presetClass="entr" presetSubtype="10" fill="hold" nodeType="withEffect">
                                  <p:stCondLst>
                                    <p:cond delay="0"/>
                                  </p:stCondLst>
                                  <p:childTnLst>
                                    <p:set>
                                      <p:cBhvr>
                                        <p:cTn id="43" dur="1" fill="hold">
                                          <p:stCondLst>
                                            <p:cond delay="0"/>
                                          </p:stCondLst>
                                        </p:cTn>
                                        <p:tgtEl>
                                          <p:spTgt spid="561"/>
                                        </p:tgtEl>
                                        <p:attrNameLst>
                                          <p:attrName>style.visibility</p:attrName>
                                        </p:attrNameLst>
                                      </p:cBhvr>
                                      <p:to>
                                        <p:strVal val="visible"/>
                                      </p:to>
                                    </p:set>
                                    <p:animEffect transition="in" filter="randombar(horizontal)">
                                      <p:cBhvr>
                                        <p:cTn id="44" dur="500"/>
                                        <p:tgtEl>
                                          <p:spTgt spid="561"/>
                                        </p:tgtEl>
                                      </p:cBhvr>
                                    </p:animEffect>
                                  </p:childTnLst>
                                </p:cTn>
                              </p:par>
                              <p:par>
                                <p:cTn id="45" presetID="14" presetClass="entr" presetSubtype="10" fill="hold" nodeType="withEffect">
                                  <p:stCondLst>
                                    <p:cond delay="0"/>
                                  </p:stCondLst>
                                  <p:childTnLst>
                                    <p:set>
                                      <p:cBhvr>
                                        <p:cTn id="46" dur="1" fill="hold">
                                          <p:stCondLst>
                                            <p:cond delay="0"/>
                                          </p:stCondLst>
                                        </p:cTn>
                                        <p:tgtEl>
                                          <p:spTgt spid="562"/>
                                        </p:tgtEl>
                                        <p:attrNameLst>
                                          <p:attrName>style.visibility</p:attrName>
                                        </p:attrNameLst>
                                      </p:cBhvr>
                                      <p:to>
                                        <p:strVal val="visible"/>
                                      </p:to>
                                    </p:set>
                                    <p:animEffect transition="in" filter="randombar(horizontal)">
                                      <p:cBhvr>
                                        <p:cTn id="47" dur="500"/>
                                        <p:tgtEl>
                                          <p:spTgt spid="562"/>
                                        </p:tgtEl>
                                      </p:cBhvr>
                                    </p:animEffect>
                                  </p:childTnLst>
                                </p:cTn>
                              </p:par>
                              <p:par>
                                <p:cTn id="48" presetID="14" presetClass="entr" presetSubtype="10" fill="hold" nodeType="withEffect">
                                  <p:stCondLst>
                                    <p:cond delay="0"/>
                                  </p:stCondLst>
                                  <p:childTnLst>
                                    <p:set>
                                      <p:cBhvr>
                                        <p:cTn id="49" dur="1" fill="hold">
                                          <p:stCondLst>
                                            <p:cond delay="0"/>
                                          </p:stCondLst>
                                        </p:cTn>
                                        <p:tgtEl>
                                          <p:spTgt spid="563"/>
                                        </p:tgtEl>
                                        <p:attrNameLst>
                                          <p:attrName>style.visibility</p:attrName>
                                        </p:attrNameLst>
                                      </p:cBhvr>
                                      <p:to>
                                        <p:strVal val="visible"/>
                                      </p:to>
                                    </p:set>
                                    <p:animEffect transition="in" filter="randombar(horizontal)">
                                      <p:cBhvr>
                                        <p:cTn id="50" dur="500"/>
                                        <p:tgtEl>
                                          <p:spTgt spid="563"/>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565"/>
                                        </p:tgtEl>
                                        <p:attrNameLst>
                                          <p:attrName>style.visibility</p:attrName>
                                        </p:attrNameLst>
                                      </p:cBhvr>
                                      <p:to>
                                        <p:strVal val="visible"/>
                                      </p:to>
                                    </p:set>
                                    <p:animEffect transition="in" filter="randombar(horizontal)">
                                      <p:cBhvr>
                                        <p:cTn id="53" dur="500"/>
                                        <p:tgtEl>
                                          <p:spTgt spid="565"/>
                                        </p:tgtEl>
                                      </p:cBhvr>
                                    </p:animEffect>
                                  </p:childTnLst>
                                </p:cTn>
                              </p:par>
                              <p:par>
                                <p:cTn id="54" presetID="14" presetClass="entr" presetSubtype="10" fill="hold" nodeType="with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randombar(horizontal)">
                                      <p:cBhvr>
                                        <p:cTn id="56" dur="500"/>
                                        <p:tgtEl>
                                          <p:spTgt spid="4"/>
                                        </p:tgtEl>
                                      </p:cBhvr>
                                    </p:animEffect>
                                  </p:childTnLst>
                                </p:cTn>
                              </p:par>
                              <p:par>
                                <p:cTn id="57" presetID="14" presetClass="entr" presetSubtype="1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randombar(horizontal)">
                                      <p:cBhvr>
                                        <p:cTn id="59" dur="500"/>
                                        <p:tgtEl>
                                          <p:spTgt spid="5"/>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567"/>
                                        </p:tgtEl>
                                        <p:attrNameLst>
                                          <p:attrName>style.visibility</p:attrName>
                                        </p:attrNameLst>
                                      </p:cBhvr>
                                      <p:to>
                                        <p:strVal val="visible"/>
                                      </p:to>
                                    </p:set>
                                    <p:animEffect transition="in" filter="randombar(horizontal)">
                                      <p:cBhvr>
                                        <p:cTn id="62" dur="500"/>
                                        <p:tgtEl>
                                          <p:spTgt spid="5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 grpId="0" animBg="1"/>
      <p:bldP spid="565" grpId="0" animBg="1"/>
      <p:bldP spid="566" grpId="0"/>
      <p:bldP spid="567" grpId="0"/>
      <p:bldP spid="568" grpId="0"/>
      <p:bldP spid="2"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2">
          <a:extLst>
            <a:ext uri="{FF2B5EF4-FFF2-40B4-BE49-F238E27FC236}">
              <a16:creationId xmlns:a16="http://schemas.microsoft.com/office/drawing/2014/main" id="{1970F989-0648-4AEE-0A94-6DE53980971F}"/>
            </a:ext>
          </a:extLst>
        </p:cNvPr>
        <p:cNvGrpSpPr/>
        <p:nvPr/>
      </p:nvGrpSpPr>
      <p:grpSpPr>
        <a:xfrm>
          <a:off x="0" y="0"/>
          <a:ext cx="0" cy="0"/>
          <a:chOff x="0" y="0"/>
          <a:chExt cx="0" cy="0"/>
        </a:xfrm>
      </p:grpSpPr>
      <p:sp>
        <p:nvSpPr>
          <p:cNvPr id="433" name="Google Shape;433;p2">
            <a:extLst>
              <a:ext uri="{FF2B5EF4-FFF2-40B4-BE49-F238E27FC236}">
                <a16:creationId xmlns:a16="http://schemas.microsoft.com/office/drawing/2014/main" id="{E832E609-A9E1-949B-D420-75DA603FBE94}"/>
              </a:ext>
            </a:extLst>
          </p:cNvPr>
          <p:cNvSpPr txBox="1">
            <a:spLocks noGrp="1"/>
          </p:cNvSpPr>
          <p:nvPr>
            <p:ph type="title"/>
          </p:nvPr>
        </p:nvSpPr>
        <p:spPr>
          <a:xfrm>
            <a:off x="391106" y="256722"/>
            <a:ext cx="7886700" cy="740081"/>
          </a:xfrm>
          <a:prstGeom prst="rect">
            <a:avLst/>
          </a:prstGeom>
          <a:noFill/>
          <a:ln>
            <a:noFill/>
          </a:ln>
        </p:spPr>
        <p:txBody>
          <a:bodyPr spcFirstLastPara="1" wrap="square" lIns="68550" tIns="34275" rIns="68550" bIns="34275" anchor="ctr" anchorCtr="0">
            <a:normAutofit/>
          </a:bodyPr>
          <a:lstStyle/>
          <a:p>
            <a:pPr marL="0" lvl="0" indent="0" algn="l" rtl="0">
              <a:lnSpc>
                <a:spcPct val="90000"/>
              </a:lnSpc>
              <a:spcBef>
                <a:spcPts val="0"/>
              </a:spcBef>
              <a:spcAft>
                <a:spcPts val="0"/>
              </a:spcAft>
              <a:buSzPts val="4400"/>
              <a:buNone/>
            </a:pPr>
            <a:r>
              <a:rPr lang="fr-FR" sz="2800" b="1">
                <a:solidFill>
                  <a:srgbClr val="004AAD"/>
                </a:solidFill>
                <a:latin typeface="Cocomat pro"/>
                <a:ea typeface="Arial"/>
                <a:cs typeface="Arial"/>
                <a:sym typeface="Arial"/>
              </a:rPr>
              <a:t>Market size</a:t>
            </a:r>
            <a:endParaRPr sz="2800" b="1">
              <a:solidFill>
                <a:srgbClr val="004AAD"/>
              </a:solidFill>
              <a:latin typeface="Cocomat pro"/>
              <a:ea typeface="Arial"/>
              <a:cs typeface="Arial"/>
              <a:sym typeface="Arial"/>
            </a:endParaRPr>
          </a:p>
        </p:txBody>
      </p:sp>
      <p:cxnSp>
        <p:nvCxnSpPr>
          <p:cNvPr id="434" name="Google Shape;434;p2">
            <a:extLst>
              <a:ext uri="{FF2B5EF4-FFF2-40B4-BE49-F238E27FC236}">
                <a16:creationId xmlns:a16="http://schemas.microsoft.com/office/drawing/2014/main" id="{02525787-48C5-D796-B727-3575EC544D3F}"/>
              </a:ext>
            </a:extLst>
          </p:cNvPr>
          <p:cNvCxnSpPr/>
          <p:nvPr/>
        </p:nvCxnSpPr>
        <p:spPr>
          <a:xfrm>
            <a:off x="444031" y="917064"/>
            <a:ext cx="8036960" cy="0"/>
          </a:xfrm>
          <a:prstGeom prst="straightConnector1">
            <a:avLst/>
          </a:prstGeom>
          <a:noFill/>
          <a:ln w="28575" cap="flat" cmpd="sng">
            <a:solidFill>
              <a:srgbClr val="004AAD"/>
            </a:solidFill>
            <a:prstDash val="solid"/>
            <a:round/>
            <a:headEnd type="none" w="sm" len="sm"/>
            <a:tailEnd type="none" w="sm" len="sm"/>
          </a:ln>
        </p:spPr>
      </p:cxnSp>
      <p:pic>
        <p:nvPicPr>
          <p:cNvPr id="435" name="Google Shape;435;p2" title="Re-New (1).png">
            <a:extLst>
              <a:ext uri="{FF2B5EF4-FFF2-40B4-BE49-F238E27FC236}">
                <a16:creationId xmlns:a16="http://schemas.microsoft.com/office/drawing/2014/main" id="{40D197BB-787A-82B7-3C03-A540EA2AC451}"/>
              </a:ext>
            </a:extLst>
          </p:cNvPr>
          <p:cNvPicPr preferRelativeResize="0"/>
          <p:nvPr/>
        </p:nvPicPr>
        <p:blipFill rotWithShape="1">
          <a:blip r:embed="rId3">
            <a:alphaModFix/>
          </a:blip>
          <a:srcRect l="10831" t="16013" r="13656" b="13005"/>
          <a:stretch/>
        </p:blipFill>
        <p:spPr>
          <a:xfrm>
            <a:off x="8277806" y="39696"/>
            <a:ext cx="832267" cy="782355"/>
          </a:xfrm>
          <a:prstGeom prst="rect">
            <a:avLst/>
          </a:prstGeom>
          <a:noFill/>
          <a:ln>
            <a:noFill/>
          </a:ln>
        </p:spPr>
      </p:pic>
      <p:sp>
        <p:nvSpPr>
          <p:cNvPr id="443" name="Google Shape;443;p2">
            <a:extLst>
              <a:ext uri="{FF2B5EF4-FFF2-40B4-BE49-F238E27FC236}">
                <a16:creationId xmlns:a16="http://schemas.microsoft.com/office/drawing/2014/main" id="{6586F544-1BD7-68D1-739A-75B950261869}"/>
              </a:ext>
            </a:extLst>
          </p:cNvPr>
          <p:cNvSpPr txBox="1"/>
          <p:nvPr/>
        </p:nvSpPr>
        <p:spPr>
          <a:xfrm>
            <a:off x="2653818" y="2270401"/>
            <a:ext cx="1522765" cy="36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500"/>
              </a:spcBef>
              <a:spcAft>
                <a:spcPts val="0"/>
              </a:spcAft>
              <a:buClr>
                <a:srgbClr val="A58E7C"/>
              </a:buClr>
              <a:buSzPts val="2800"/>
              <a:buFont typeface="Arial"/>
              <a:buNone/>
            </a:pPr>
            <a:r>
              <a:rPr lang="fr-FR" b="1" i="0" u="none" strike="noStrike" cap="none" dirty="0">
                <a:solidFill>
                  <a:srgbClr val="478473"/>
                </a:solidFill>
                <a:latin typeface="Cocomat pro"/>
                <a:sym typeface="Arial"/>
              </a:rPr>
              <a:t>TAM = 60 000 </a:t>
            </a:r>
            <a:r>
              <a:rPr lang="fr-FR" sz="1200" b="1" i="0" u="none" strike="noStrike" cap="none" dirty="0">
                <a:solidFill>
                  <a:srgbClr val="004AAD"/>
                </a:solidFill>
                <a:latin typeface="Cocomat pro"/>
                <a:sym typeface="Arial"/>
              </a:rPr>
              <a:t>/ </a:t>
            </a:r>
            <a:r>
              <a:rPr lang="fr-FR" sz="1200" b="1" i="0" u="none" strike="noStrike" cap="none" dirty="0" err="1">
                <a:solidFill>
                  <a:srgbClr val="004AAD"/>
                </a:solidFill>
                <a:latin typeface="Cocomat pro"/>
                <a:sym typeface="Arial"/>
              </a:rPr>
              <a:t>year</a:t>
            </a:r>
            <a:endParaRPr b="0" i="0" u="none" strike="noStrike" cap="none" dirty="0">
              <a:solidFill>
                <a:srgbClr val="004AAD"/>
              </a:solidFill>
              <a:latin typeface="Cocomat pro"/>
              <a:sym typeface="Arial"/>
            </a:endParaRPr>
          </a:p>
          <a:p>
            <a:pPr marL="0" marR="0" lvl="0" indent="0" algn="l" rtl="0">
              <a:lnSpc>
                <a:spcPct val="100000"/>
              </a:lnSpc>
              <a:spcBef>
                <a:spcPts val="500"/>
              </a:spcBef>
              <a:spcAft>
                <a:spcPts val="0"/>
              </a:spcAft>
              <a:buClr>
                <a:srgbClr val="A58E7C"/>
              </a:buClr>
              <a:buSzPts val="2800"/>
              <a:buFont typeface="Arial"/>
              <a:buNone/>
            </a:pPr>
            <a:endParaRPr sz="1000" b="1" i="0" u="none" strike="noStrike" cap="none" dirty="0">
              <a:solidFill>
                <a:srgbClr val="004AAD"/>
              </a:solidFill>
              <a:latin typeface="Cocomat pro"/>
              <a:sym typeface="Arial"/>
            </a:endParaRPr>
          </a:p>
        </p:txBody>
      </p:sp>
      <p:sp>
        <p:nvSpPr>
          <p:cNvPr id="444" name="Google Shape;444;p2">
            <a:extLst>
              <a:ext uri="{FF2B5EF4-FFF2-40B4-BE49-F238E27FC236}">
                <a16:creationId xmlns:a16="http://schemas.microsoft.com/office/drawing/2014/main" id="{F7385526-330E-1D6D-3540-4695C1840253}"/>
              </a:ext>
            </a:extLst>
          </p:cNvPr>
          <p:cNvSpPr txBox="1"/>
          <p:nvPr/>
        </p:nvSpPr>
        <p:spPr>
          <a:xfrm>
            <a:off x="2653820" y="2729137"/>
            <a:ext cx="1390960" cy="36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500"/>
              </a:spcBef>
              <a:spcAft>
                <a:spcPts val="0"/>
              </a:spcAft>
              <a:buClr>
                <a:srgbClr val="A58E7C"/>
              </a:buClr>
              <a:buSzPts val="2800"/>
              <a:buFont typeface="Arial"/>
              <a:buNone/>
            </a:pPr>
            <a:r>
              <a:rPr lang="fr-FR" sz="1200" b="1" i="0" u="none" strike="noStrike" cap="none" dirty="0">
                <a:solidFill>
                  <a:srgbClr val="478473"/>
                </a:solidFill>
                <a:latin typeface="Cocomat pro"/>
                <a:sym typeface="Arial"/>
              </a:rPr>
              <a:t>SAM = 7 000 </a:t>
            </a:r>
            <a:r>
              <a:rPr lang="fr-FR" sz="1200" b="1" i="0" u="none" strike="noStrike" cap="none" dirty="0">
                <a:solidFill>
                  <a:srgbClr val="004AAD"/>
                </a:solidFill>
                <a:latin typeface="Cocomat pro"/>
                <a:sym typeface="Arial"/>
              </a:rPr>
              <a:t>/ </a:t>
            </a:r>
            <a:r>
              <a:rPr lang="fr-FR" sz="1200" b="1" i="0" u="none" strike="noStrike" cap="none" dirty="0" err="1">
                <a:solidFill>
                  <a:srgbClr val="004AAD"/>
                </a:solidFill>
                <a:latin typeface="Cocomat pro"/>
                <a:sym typeface="Arial"/>
              </a:rPr>
              <a:t>year</a:t>
            </a:r>
            <a:endParaRPr sz="1200" b="1" i="0" u="none" strike="noStrike" cap="none" dirty="0">
              <a:solidFill>
                <a:srgbClr val="004AAD"/>
              </a:solidFill>
              <a:latin typeface="Cocomat pro"/>
              <a:sym typeface="Arial"/>
            </a:endParaRPr>
          </a:p>
          <a:p>
            <a:pPr marL="0" marR="0" lvl="0" indent="0" algn="l" rtl="0">
              <a:lnSpc>
                <a:spcPct val="100000"/>
              </a:lnSpc>
              <a:spcBef>
                <a:spcPts val="500"/>
              </a:spcBef>
              <a:spcAft>
                <a:spcPts val="0"/>
              </a:spcAft>
              <a:buClr>
                <a:srgbClr val="A58E7C"/>
              </a:buClr>
              <a:buSzPts val="2800"/>
              <a:buFont typeface="Arial"/>
              <a:buNone/>
            </a:pPr>
            <a:endParaRPr sz="1200" b="1" i="0" u="none" strike="noStrike" cap="none" dirty="0">
              <a:solidFill>
                <a:srgbClr val="004AAD"/>
              </a:solidFill>
              <a:latin typeface="Cocomat pro"/>
              <a:sym typeface="Arial"/>
            </a:endParaRPr>
          </a:p>
        </p:txBody>
      </p:sp>
      <p:sp>
        <p:nvSpPr>
          <p:cNvPr id="445" name="Google Shape;445;p2">
            <a:extLst>
              <a:ext uri="{FF2B5EF4-FFF2-40B4-BE49-F238E27FC236}">
                <a16:creationId xmlns:a16="http://schemas.microsoft.com/office/drawing/2014/main" id="{F1C631F0-AB8D-2C16-90D5-B4C9ED38F4E4}"/>
              </a:ext>
            </a:extLst>
          </p:cNvPr>
          <p:cNvSpPr txBox="1"/>
          <p:nvPr/>
        </p:nvSpPr>
        <p:spPr>
          <a:xfrm>
            <a:off x="2653820" y="3187873"/>
            <a:ext cx="1390960" cy="36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500"/>
              </a:spcBef>
              <a:spcAft>
                <a:spcPts val="0"/>
              </a:spcAft>
              <a:buClr>
                <a:srgbClr val="A58E7C"/>
              </a:buClr>
              <a:buSzPts val="2800"/>
              <a:buFont typeface="Arial"/>
              <a:buNone/>
            </a:pPr>
            <a:r>
              <a:rPr lang="fr-FR" sz="1200" b="1" i="0" u="none" strike="noStrike" cap="none" dirty="0">
                <a:solidFill>
                  <a:srgbClr val="478473"/>
                </a:solidFill>
                <a:latin typeface="Cocomat pro"/>
                <a:sym typeface="Arial"/>
              </a:rPr>
              <a:t>SOM = 35</a:t>
            </a:r>
            <a:r>
              <a:rPr lang="fr-FR" sz="1200" b="1" i="0" u="none" strike="noStrike" cap="none" dirty="0">
                <a:solidFill>
                  <a:srgbClr val="004AAD"/>
                </a:solidFill>
                <a:latin typeface="Cocomat pro"/>
                <a:sym typeface="Arial"/>
              </a:rPr>
              <a:t> / </a:t>
            </a:r>
            <a:r>
              <a:rPr lang="fr-FR" sz="1200" b="1" i="0" u="none" strike="noStrike" cap="none" dirty="0" err="1">
                <a:solidFill>
                  <a:srgbClr val="004AAD"/>
                </a:solidFill>
                <a:latin typeface="Cocomat pro"/>
                <a:sym typeface="Arial"/>
              </a:rPr>
              <a:t>year</a:t>
            </a:r>
            <a:endParaRPr sz="1200" b="1" i="0" u="none" strike="noStrike" cap="none" dirty="0">
              <a:solidFill>
                <a:srgbClr val="004AAD"/>
              </a:solidFill>
              <a:latin typeface="Cocomat pro"/>
              <a:sym typeface="Arial"/>
            </a:endParaRPr>
          </a:p>
          <a:p>
            <a:pPr marL="0" marR="0" lvl="0" indent="0" algn="l" rtl="0">
              <a:lnSpc>
                <a:spcPct val="100000"/>
              </a:lnSpc>
              <a:spcBef>
                <a:spcPts val="500"/>
              </a:spcBef>
              <a:spcAft>
                <a:spcPts val="0"/>
              </a:spcAft>
              <a:buClr>
                <a:srgbClr val="A58E7C"/>
              </a:buClr>
              <a:buSzPts val="2800"/>
              <a:buFont typeface="Arial"/>
              <a:buNone/>
            </a:pPr>
            <a:endParaRPr sz="1200" b="1" i="0" u="none" strike="noStrike" cap="none" dirty="0">
              <a:solidFill>
                <a:srgbClr val="004AAD"/>
              </a:solidFill>
              <a:latin typeface="Cocomat pro"/>
              <a:sym typeface="Arial"/>
            </a:endParaRPr>
          </a:p>
        </p:txBody>
      </p:sp>
      <p:sp>
        <p:nvSpPr>
          <p:cNvPr id="446" name="Google Shape;446;p2">
            <a:extLst>
              <a:ext uri="{FF2B5EF4-FFF2-40B4-BE49-F238E27FC236}">
                <a16:creationId xmlns:a16="http://schemas.microsoft.com/office/drawing/2014/main" id="{47E08F7E-8887-15EA-23B5-6933F9AD7FAF}"/>
              </a:ext>
            </a:extLst>
          </p:cNvPr>
          <p:cNvSpPr txBox="1"/>
          <p:nvPr/>
        </p:nvSpPr>
        <p:spPr>
          <a:xfrm>
            <a:off x="444031" y="1042616"/>
            <a:ext cx="8089885" cy="390336"/>
          </a:xfrm>
          <a:prstGeom prst="rect">
            <a:avLst/>
          </a:prstGeom>
          <a:noFill/>
          <a:ln>
            <a:noFill/>
          </a:ln>
        </p:spPr>
        <p:txBody>
          <a:bodyPr spcFirstLastPara="1" wrap="square" lIns="68550" tIns="34275" rIns="68550" bIns="34275" anchor="ctr" anchorCtr="0">
            <a:noAutofit/>
          </a:bodyPr>
          <a:lstStyle>
            <a:defPPr marR="0" lvl="0" algn="l" rtl="0">
              <a:lnSpc>
                <a:spcPct val="100000"/>
              </a:lnSpc>
              <a:spcBef>
                <a:spcPts val="0"/>
              </a:spcBef>
              <a:spcAft>
                <a:spcPts val="0"/>
              </a:spcAft>
            </a:defPPr>
            <a:lvl1pPr marL="0" indent="0" algn="ctr">
              <a:lnSpc>
                <a:spcPct val="80000"/>
              </a:lnSpc>
              <a:buNone/>
              <a:defRPr sz="2200" i="1">
                <a:solidFill>
                  <a:srgbClr val="478473"/>
                </a:solidFill>
                <a:latin typeface="Cocomat pro"/>
              </a:defRPr>
            </a:lvl1pPr>
          </a:lstStyle>
          <a:p>
            <a:r>
              <a:rPr lang="fr-FR" sz="2000" dirty="0"/>
              <a:t>A large </a:t>
            </a:r>
            <a:r>
              <a:rPr lang="fr-FR" sz="2000" dirty="0" err="1"/>
              <a:t>opportunity</a:t>
            </a:r>
            <a:r>
              <a:rPr lang="fr-FR" sz="2000" dirty="0"/>
              <a:t> in France, and </a:t>
            </a:r>
            <a:r>
              <a:rPr lang="fr-FR" sz="2000" dirty="0" err="1"/>
              <a:t>also</a:t>
            </a:r>
            <a:r>
              <a:rPr lang="fr-FR" sz="2000" dirty="0"/>
              <a:t> </a:t>
            </a:r>
            <a:r>
              <a:rPr lang="fr-FR" sz="2000" dirty="0" err="1"/>
              <a:t>across</a:t>
            </a:r>
            <a:r>
              <a:rPr lang="fr-FR" sz="2000" dirty="0"/>
              <a:t> Europe </a:t>
            </a:r>
            <a:endParaRPr sz="2000" dirty="0"/>
          </a:p>
        </p:txBody>
      </p:sp>
      <p:sp>
        <p:nvSpPr>
          <p:cNvPr id="448" name="Google Shape;448;p2">
            <a:extLst>
              <a:ext uri="{FF2B5EF4-FFF2-40B4-BE49-F238E27FC236}">
                <a16:creationId xmlns:a16="http://schemas.microsoft.com/office/drawing/2014/main" id="{02DC3BEB-AF03-D5F1-C0DD-C7CCD2148FE8}"/>
              </a:ext>
            </a:extLst>
          </p:cNvPr>
          <p:cNvSpPr>
            <a:spLocks noChangeAspect="1"/>
          </p:cNvSpPr>
          <p:nvPr/>
        </p:nvSpPr>
        <p:spPr>
          <a:xfrm>
            <a:off x="444031" y="1909274"/>
            <a:ext cx="1969655" cy="1873617"/>
          </a:xfrm>
          <a:custGeom>
            <a:avLst/>
            <a:gdLst/>
            <a:ahLst/>
            <a:cxnLst/>
            <a:rect l="l" t="t" r="r" b="b"/>
            <a:pathLst>
              <a:path w="969105" h="921853" extrusionOk="0">
                <a:moveTo>
                  <a:pt x="963463" y="814945"/>
                </a:moveTo>
                <a:lnTo>
                  <a:pt x="963463" y="814945"/>
                </a:lnTo>
                <a:lnTo>
                  <a:pt x="961750" y="812472"/>
                </a:lnTo>
                <a:lnTo>
                  <a:pt x="963083" y="815040"/>
                </a:lnTo>
                <a:close/>
                <a:moveTo>
                  <a:pt x="968985" y="843955"/>
                </a:moveTo>
                <a:lnTo>
                  <a:pt x="968985" y="842148"/>
                </a:lnTo>
                <a:lnTo>
                  <a:pt x="967747" y="838724"/>
                </a:lnTo>
                <a:lnTo>
                  <a:pt x="967747" y="836916"/>
                </a:lnTo>
                <a:lnTo>
                  <a:pt x="967747" y="835204"/>
                </a:lnTo>
                <a:lnTo>
                  <a:pt x="967747" y="833873"/>
                </a:lnTo>
                <a:lnTo>
                  <a:pt x="967747" y="832636"/>
                </a:lnTo>
                <a:lnTo>
                  <a:pt x="967747" y="831399"/>
                </a:lnTo>
                <a:lnTo>
                  <a:pt x="966890" y="829592"/>
                </a:lnTo>
                <a:lnTo>
                  <a:pt x="966890" y="826929"/>
                </a:lnTo>
                <a:lnTo>
                  <a:pt x="966890" y="821698"/>
                </a:lnTo>
                <a:lnTo>
                  <a:pt x="966890" y="819986"/>
                </a:lnTo>
                <a:lnTo>
                  <a:pt x="966224" y="818464"/>
                </a:lnTo>
                <a:lnTo>
                  <a:pt x="964320" y="815610"/>
                </a:lnTo>
                <a:lnTo>
                  <a:pt x="965367" y="817988"/>
                </a:lnTo>
                <a:lnTo>
                  <a:pt x="965367" y="818559"/>
                </a:lnTo>
                <a:lnTo>
                  <a:pt x="965367" y="819795"/>
                </a:lnTo>
                <a:lnTo>
                  <a:pt x="963558" y="819035"/>
                </a:lnTo>
                <a:lnTo>
                  <a:pt x="962987" y="819035"/>
                </a:lnTo>
                <a:lnTo>
                  <a:pt x="962987" y="818274"/>
                </a:lnTo>
                <a:lnTo>
                  <a:pt x="962987" y="817608"/>
                </a:lnTo>
                <a:lnTo>
                  <a:pt x="962987" y="816942"/>
                </a:lnTo>
                <a:lnTo>
                  <a:pt x="962416" y="816942"/>
                </a:lnTo>
                <a:lnTo>
                  <a:pt x="962416" y="816181"/>
                </a:lnTo>
                <a:lnTo>
                  <a:pt x="962416" y="815706"/>
                </a:lnTo>
                <a:lnTo>
                  <a:pt x="962416" y="815230"/>
                </a:lnTo>
                <a:lnTo>
                  <a:pt x="962416" y="814469"/>
                </a:lnTo>
                <a:lnTo>
                  <a:pt x="962416" y="814469"/>
                </a:lnTo>
                <a:lnTo>
                  <a:pt x="962416" y="814469"/>
                </a:lnTo>
                <a:lnTo>
                  <a:pt x="962416" y="814469"/>
                </a:lnTo>
                <a:lnTo>
                  <a:pt x="962416" y="813898"/>
                </a:lnTo>
                <a:lnTo>
                  <a:pt x="962416" y="813898"/>
                </a:lnTo>
                <a:lnTo>
                  <a:pt x="962416" y="813898"/>
                </a:lnTo>
                <a:lnTo>
                  <a:pt x="962416" y="811045"/>
                </a:lnTo>
                <a:lnTo>
                  <a:pt x="962416" y="809809"/>
                </a:lnTo>
                <a:lnTo>
                  <a:pt x="962416" y="808762"/>
                </a:lnTo>
                <a:lnTo>
                  <a:pt x="964510" y="800392"/>
                </a:lnTo>
                <a:lnTo>
                  <a:pt x="964510" y="797729"/>
                </a:lnTo>
                <a:lnTo>
                  <a:pt x="963178" y="789549"/>
                </a:lnTo>
                <a:lnTo>
                  <a:pt x="963178" y="787837"/>
                </a:lnTo>
                <a:lnTo>
                  <a:pt x="962416" y="786981"/>
                </a:lnTo>
                <a:lnTo>
                  <a:pt x="962416" y="785935"/>
                </a:lnTo>
                <a:lnTo>
                  <a:pt x="962416" y="784983"/>
                </a:lnTo>
                <a:lnTo>
                  <a:pt x="962892" y="784223"/>
                </a:lnTo>
                <a:lnTo>
                  <a:pt x="962892" y="783557"/>
                </a:lnTo>
                <a:lnTo>
                  <a:pt x="961655" y="782796"/>
                </a:lnTo>
                <a:lnTo>
                  <a:pt x="961083" y="782320"/>
                </a:lnTo>
                <a:lnTo>
                  <a:pt x="960226" y="781084"/>
                </a:lnTo>
                <a:lnTo>
                  <a:pt x="958989" y="781655"/>
                </a:lnTo>
                <a:lnTo>
                  <a:pt x="956228" y="781655"/>
                </a:lnTo>
                <a:lnTo>
                  <a:pt x="955181" y="782320"/>
                </a:lnTo>
                <a:lnTo>
                  <a:pt x="955181" y="783462"/>
                </a:lnTo>
                <a:lnTo>
                  <a:pt x="955181" y="785079"/>
                </a:lnTo>
                <a:lnTo>
                  <a:pt x="955181" y="786505"/>
                </a:lnTo>
                <a:lnTo>
                  <a:pt x="955847" y="787266"/>
                </a:lnTo>
                <a:lnTo>
                  <a:pt x="955847" y="788027"/>
                </a:lnTo>
                <a:lnTo>
                  <a:pt x="955847" y="788598"/>
                </a:lnTo>
                <a:lnTo>
                  <a:pt x="955847" y="789074"/>
                </a:lnTo>
                <a:lnTo>
                  <a:pt x="954324" y="790690"/>
                </a:lnTo>
                <a:lnTo>
                  <a:pt x="954324" y="791356"/>
                </a:lnTo>
                <a:lnTo>
                  <a:pt x="954324" y="792212"/>
                </a:lnTo>
                <a:lnTo>
                  <a:pt x="954324" y="792973"/>
                </a:lnTo>
                <a:lnTo>
                  <a:pt x="954324" y="793829"/>
                </a:lnTo>
                <a:lnTo>
                  <a:pt x="954324" y="794590"/>
                </a:lnTo>
                <a:lnTo>
                  <a:pt x="952515" y="797063"/>
                </a:lnTo>
                <a:lnTo>
                  <a:pt x="953563" y="798490"/>
                </a:lnTo>
                <a:lnTo>
                  <a:pt x="954420" y="799916"/>
                </a:lnTo>
                <a:lnTo>
                  <a:pt x="954420" y="801438"/>
                </a:lnTo>
                <a:lnTo>
                  <a:pt x="953944" y="803150"/>
                </a:lnTo>
                <a:lnTo>
                  <a:pt x="954515" y="805148"/>
                </a:lnTo>
                <a:lnTo>
                  <a:pt x="953563" y="807716"/>
                </a:lnTo>
                <a:lnTo>
                  <a:pt x="951183" y="811806"/>
                </a:lnTo>
                <a:lnTo>
                  <a:pt x="951183" y="811806"/>
                </a:lnTo>
                <a:lnTo>
                  <a:pt x="950516" y="810094"/>
                </a:lnTo>
                <a:lnTo>
                  <a:pt x="950516" y="809333"/>
                </a:lnTo>
                <a:lnTo>
                  <a:pt x="950041" y="808762"/>
                </a:lnTo>
                <a:lnTo>
                  <a:pt x="950041" y="808287"/>
                </a:lnTo>
                <a:lnTo>
                  <a:pt x="948612" y="807526"/>
                </a:lnTo>
                <a:lnTo>
                  <a:pt x="945185" y="806575"/>
                </a:lnTo>
                <a:lnTo>
                  <a:pt x="944614" y="806575"/>
                </a:lnTo>
                <a:lnTo>
                  <a:pt x="943853" y="806575"/>
                </a:lnTo>
                <a:lnTo>
                  <a:pt x="942330" y="806575"/>
                </a:lnTo>
                <a:lnTo>
                  <a:pt x="940806" y="806575"/>
                </a:lnTo>
                <a:lnTo>
                  <a:pt x="940045" y="807145"/>
                </a:lnTo>
                <a:lnTo>
                  <a:pt x="936522" y="811045"/>
                </a:lnTo>
                <a:lnTo>
                  <a:pt x="936522" y="812852"/>
                </a:lnTo>
                <a:lnTo>
                  <a:pt x="934428" y="813898"/>
                </a:lnTo>
                <a:lnTo>
                  <a:pt x="927003" y="815515"/>
                </a:lnTo>
                <a:lnTo>
                  <a:pt x="922814" y="817608"/>
                </a:lnTo>
                <a:lnTo>
                  <a:pt x="920339" y="817608"/>
                </a:lnTo>
                <a:lnTo>
                  <a:pt x="920815" y="818179"/>
                </a:lnTo>
                <a:lnTo>
                  <a:pt x="920815" y="819510"/>
                </a:lnTo>
                <a:lnTo>
                  <a:pt x="920244" y="820651"/>
                </a:lnTo>
                <a:lnTo>
                  <a:pt x="919482" y="821603"/>
                </a:lnTo>
                <a:lnTo>
                  <a:pt x="918435" y="821603"/>
                </a:lnTo>
                <a:lnTo>
                  <a:pt x="917673" y="821603"/>
                </a:lnTo>
                <a:lnTo>
                  <a:pt x="917102" y="820937"/>
                </a:lnTo>
                <a:lnTo>
                  <a:pt x="916436" y="820937"/>
                </a:lnTo>
                <a:lnTo>
                  <a:pt x="915293" y="821508"/>
                </a:lnTo>
                <a:lnTo>
                  <a:pt x="915293" y="820747"/>
                </a:lnTo>
                <a:lnTo>
                  <a:pt x="915293" y="820747"/>
                </a:lnTo>
                <a:lnTo>
                  <a:pt x="915293" y="820747"/>
                </a:lnTo>
                <a:lnTo>
                  <a:pt x="914722" y="820747"/>
                </a:lnTo>
                <a:lnTo>
                  <a:pt x="914722" y="821413"/>
                </a:lnTo>
                <a:lnTo>
                  <a:pt x="915198" y="822269"/>
                </a:lnTo>
                <a:lnTo>
                  <a:pt x="915198" y="824171"/>
                </a:lnTo>
                <a:lnTo>
                  <a:pt x="915198" y="825027"/>
                </a:lnTo>
                <a:lnTo>
                  <a:pt x="913961" y="825027"/>
                </a:lnTo>
                <a:lnTo>
                  <a:pt x="912819" y="825598"/>
                </a:lnTo>
                <a:lnTo>
                  <a:pt x="911962" y="826644"/>
                </a:lnTo>
                <a:lnTo>
                  <a:pt x="911962" y="828831"/>
                </a:lnTo>
                <a:lnTo>
                  <a:pt x="911962" y="828831"/>
                </a:lnTo>
                <a:lnTo>
                  <a:pt x="911962" y="828831"/>
                </a:lnTo>
                <a:lnTo>
                  <a:pt x="912819" y="828831"/>
                </a:lnTo>
                <a:lnTo>
                  <a:pt x="912819" y="828831"/>
                </a:lnTo>
                <a:lnTo>
                  <a:pt x="912819" y="829592"/>
                </a:lnTo>
                <a:lnTo>
                  <a:pt x="912057" y="830734"/>
                </a:lnTo>
                <a:lnTo>
                  <a:pt x="912057" y="832636"/>
                </a:lnTo>
                <a:lnTo>
                  <a:pt x="911486" y="833207"/>
                </a:lnTo>
                <a:lnTo>
                  <a:pt x="909391" y="833207"/>
                </a:lnTo>
                <a:lnTo>
                  <a:pt x="909391" y="833207"/>
                </a:lnTo>
                <a:lnTo>
                  <a:pt x="909391" y="833207"/>
                </a:lnTo>
                <a:lnTo>
                  <a:pt x="909391" y="833682"/>
                </a:lnTo>
                <a:lnTo>
                  <a:pt x="909391" y="834253"/>
                </a:lnTo>
                <a:lnTo>
                  <a:pt x="909391" y="835014"/>
                </a:lnTo>
                <a:lnTo>
                  <a:pt x="909391" y="835014"/>
                </a:lnTo>
                <a:lnTo>
                  <a:pt x="908535" y="834538"/>
                </a:lnTo>
                <a:lnTo>
                  <a:pt x="908535" y="835109"/>
                </a:lnTo>
                <a:lnTo>
                  <a:pt x="907868" y="835109"/>
                </a:lnTo>
                <a:lnTo>
                  <a:pt x="907297" y="835109"/>
                </a:lnTo>
                <a:lnTo>
                  <a:pt x="906631" y="835109"/>
                </a:lnTo>
                <a:lnTo>
                  <a:pt x="906631" y="835965"/>
                </a:lnTo>
                <a:lnTo>
                  <a:pt x="906631" y="836916"/>
                </a:lnTo>
                <a:lnTo>
                  <a:pt x="906631" y="837868"/>
                </a:lnTo>
                <a:lnTo>
                  <a:pt x="907107" y="838628"/>
                </a:lnTo>
                <a:lnTo>
                  <a:pt x="906535" y="839294"/>
                </a:lnTo>
                <a:lnTo>
                  <a:pt x="909201" y="838248"/>
                </a:lnTo>
                <a:lnTo>
                  <a:pt x="910629" y="838248"/>
                </a:lnTo>
                <a:lnTo>
                  <a:pt x="912057" y="839389"/>
                </a:lnTo>
                <a:lnTo>
                  <a:pt x="910058" y="840626"/>
                </a:lnTo>
                <a:lnTo>
                  <a:pt x="910058" y="840626"/>
                </a:lnTo>
                <a:lnTo>
                  <a:pt x="910058" y="841292"/>
                </a:lnTo>
                <a:lnTo>
                  <a:pt x="910058" y="841292"/>
                </a:lnTo>
                <a:lnTo>
                  <a:pt x="910058" y="841292"/>
                </a:lnTo>
                <a:lnTo>
                  <a:pt x="911010" y="840531"/>
                </a:lnTo>
                <a:lnTo>
                  <a:pt x="911010" y="840531"/>
                </a:lnTo>
                <a:lnTo>
                  <a:pt x="911010" y="841196"/>
                </a:lnTo>
                <a:lnTo>
                  <a:pt x="911010" y="841196"/>
                </a:lnTo>
                <a:lnTo>
                  <a:pt x="913485" y="842433"/>
                </a:lnTo>
                <a:lnTo>
                  <a:pt x="913485" y="842433"/>
                </a:lnTo>
                <a:lnTo>
                  <a:pt x="914437" y="843194"/>
                </a:lnTo>
                <a:lnTo>
                  <a:pt x="914437" y="845762"/>
                </a:lnTo>
                <a:lnTo>
                  <a:pt x="913961" y="845762"/>
                </a:lnTo>
                <a:lnTo>
                  <a:pt x="913961" y="845762"/>
                </a:lnTo>
                <a:lnTo>
                  <a:pt x="913294" y="846237"/>
                </a:lnTo>
                <a:lnTo>
                  <a:pt x="912342" y="846713"/>
                </a:lnTo>
                <a:lnTo>
                  <a:pt x="909677" y="847189"/>
                </a:lnTo>
                <a:lnTo>
                  <a:pt x="909106" y="847189"/>
                </a:lnTo>
                <a:lnTo>
                  <a:pt x="908535" y="847189"/>
                </a:lnTo>
                <a:lnTo>
                  <a:pt x="908535" y="847189"/>
                </a:lnTo>
                <a:lnTo>
                  <a:pt x="906821" y="847189"/>
                </a:lnTo>
                <a:lnTo>
                  <a:pt x="906155" y="847189"/>
                </a:lnTo>
                <a:lnTo>
                  <a:pt x="906155" y="847950"/>
                </a:lnTo>
                <a:lnTo>
                  <a:pt x="906631" y="847950"/>
                </a:lnTo>
                <a:lnTo>
                  <a:pt x="907488" y="847950"/>
                </a:lnTo>
                <a:lnTo>
                  <a:pt x="908059" y="848425"/>
                </a:lnTo>
                <a:lnTo>
                  <a:pt x="907488" y="849472"/>
                </a:lnTo>
                <a:lnTo>
                  <a:pt x="908249" y="849472"/>
                </a:lnTo>
                <a:lnTo>
                  <a:pt x="908249" y="850328"/>
                </a:lnTo>
                <a:lnTo>
                  <a:pt x="908249" y="851184"/>
                </a:lnTo>
                <a:lnTo>
                  <a:pt x="907488" y="851184"/>
                </a:lnTo>
                <a:lnTo>
                  <a:pt x="907488" y="851849"/>
                </a:lnTo>
                <a:lnTo>
                  <a:pt x="909296" y="851849"/>
                </a:lnTo>
                <a:lnTo>
                  <a:pt x="909296" y="855273"/>
                </a:lnTo>
                <a:lnTo>
                  <a:pt x="908249" y="855939"/>
                </a:lnTo>
                <a:lnTo>
                  <a:pt x="907773" y="855939"/>
                </a:lnTo>
                <a:lnTo>
                  <a:pt x="907107" y="855939"/>
                </a:lnTo>
                <a:lnTo>
                  <a:pt x="908344" y="855939"/>
                </a:lnTo>
                <a:lnTo>
                  <a:pt x="908820" y="855939"/>
                </a:lnTo>
                <a:lnTo>
                  <a:pt x="908820" y="856415"/>
                </a:lnTo>
                <a:lnTo>
                  <a:pt x="908820" y="856415"/>
                </a:lnTo>
                <a:lnTo>
                  <a:pt x="908820" y="857271"/>
                </a:lnTo>
                <a:lnTo>
                  <a:pt x="910153" y="857271"/>
                </a:lnTo>
                <a:lnTo>
                  <a:pt x="911676" y="857271"/>
                </a:lnTo>
                <a:lnTo>
                  <a:pt x="912914" y="858032"/>
                </a:lnTo>
                <a:lnTo>
                  <a:pt x="913390" y="859078"/>
                </a:lnTo>
                <a:lnTo>
                  <a:pt x="913390" y="859078"/>
                </a:lnTo>
                <a:lnTo>
                  <a:pt x="915198" y="858602"/>
                </a:lnTo>
                <a:lnTo>
                  <a:pt x="915865" y="858602"/>
                </a:lnTo>
                <a:lnTo>
                  <a:pt x="916341" y="859458"/>
                </a:lnTo>
                <a:lnTo>
                  <a:pt x="917483" y="861932"/>
                </a:lnTo>
                <a:lnTo>
                  <a:pt x="918530" y="862692"/>
                </a:lnTo>
                <a:lnTo>
                  <a:pt x="918530" y="863263"/>
                </a:lnTo>
                <a:lnTo>
                  <a:pt x="918530" y="864404"/>
                </a:lnTo>
                <a:lnTo>
                  <a:pt x="918530" y="864404"/>
                </a:lnTo>
                <a:lnTo>
                  <a:pt x="916817" y="865356"/>
                </a:lnTo>
                <a:lnTo>
                  <a:pt x="916817" y="865356"/>
                </a:lnTo>
                <a:lnTo>
                  <a:pt x="915389" y="865356"/>
                </a:lnTo>
                <a:lnTo>
                  <a:pt x="914056" y="866402"/>
                </a:lnTo>
                <a:lnTo>
                  <a:pt x="913580" y="867353"/>
                </a:lnTo>
                <a:lnTo>
                  <a:pt x="914342" y="867924"/>
                </a:lnTo>
                <a:lnTo>
                  <a:pt x="913485" y="869541"/>
                </a:lnTo>
                <a:lnTo>
                  <a:pt x="912152" y="870016"/>
                </a:lnTo>
                <a:lnTo>
                  <a:pt x="908915" y="870016"/>
                </a:lnTo>
                <a:lnTo>
                  <a:pt x="910819" y="872204"/>
                </a:lnTo>
                <a:lnTo>
                  <a:pt x="910819" y="873440"/>
                </a:lnTo>
                <a:lnTo>
                  <a:pt x="910058" y="874867"/>
                </a:lnTo>
                <a:lnTo>
                  <a:pt x="910534" y="876008"/>
                </a:lnTo>
                <a:lnTo>
                  <a:pt x="911486" y="875343"/>
                </a:lnTo>
                <a:lnTo>
                  <a:pt x="912723" y="875343"/>
                </a:lnTo>
                <a:lnTo>
                  <a:pt x="915389" y="875343"/>
                </a:lnTo>
                <a:lnTo>
                  <a:pt x="916817" y="874867"/>
                </a:lnTo>
                <a:lnTo>
                  <a:pt x="919102" y="873631"/>
                </a:lnTo>
                <a:lnTo>
                  <a:pt x="920434" y="873631"/>
                </a:lnTo>
                <a:lnTo>
                  <a:pt x="921101" y="873631"/>
                </a:lnTo>
                <a:lnTo>
                  <a:pt x="921101" y="873631"/>
                </a:lnTo>
                <a:lnTo>
                  <a:pt x="921101" y="874201"/>
                </a:lnTo>
                <a:lnTo>
                  <a:pt x="921101" y="874962"/>
                </a:lnTo>
                <a:lnTo>
                  <a:pt x="921767" y="875533"/>
                </a:lnTo>
                <a:lnTo>
                  <a:pt x="921767" y="875533"/>
                </a:lnTo>
                <a:lnTo>
                  <a:pt x="921767" y="876104"/>
                </a:lnTo>
                <a:lnTo>
                  <a:pt x="921196" y="876864"/>
                </a:lnTo>
                <a:lnTo>
                  <a:pt x="921196" y="877340"/>
                </a:lnTo>
                <a:lnTo>
                  <a:pt x="921196" y="877340"/>
                </a:lnTo>
                <a:lnTo>
                  <a:pt x="920434" y="878577"/>
                </a:lnTo>
                <a:lnTo>
                  <a:pt x="920434" y="878577"/>
                </a:lnTo>
                <a:lnTo>
                  <a:pt x="920434" y="879147"/>
                </a:lnTo>
                <a:lnTo>
                  <a:pt x="920434" y="879718"/>
                </a:lnTo>
                <a:lnTo>
                  <a:pt x="920434" y="879718"/>
                </a:lnTo>
                <a:lnTo>
                  <a:pt x="919863" y="880193"/>
                </a:lnTo>
                <a:lnTo>
                  <a:pt x="917673" y="880859"/>
                </a:lnTo>
                <a:lnTo>
                  <a:pt x="918435" y="880859"/>
                </a:lnTo>
                <a:lnTo>
                  <a:pt x="919102" y="880859"/>
                </a:lnTo>
                <a:lnTo>
                  <a:pt x="919577" y="881430"/>
                </a:lnTo>
                <a:lnTo>
                  <a:pt x="919577" y="882286"/>
                </a:lnTo>
                <a:lnTo>
                  <a:pt x="917388" y="883618"/>
                </a:lnTo>
                <a:lnTo>
                  <a:pt x="916055" y="883618"/>
                </a:lnTo>
                <a:lnTo>
                  <a:pt x="914532" y="883618"/>
                </a:lnTo>
                <a:lnTo>
                  <a:pt x="914532" y="884283"/>
                </a:lnTo>
                <a:lnTo>
                  <a:pt x="915293" y="884759"/>
                </a:lnTo>
                <a:lnTo>
                  <a:pt x="915293" y="885615"/>
                </a:lnTo>
                <a:lnTo>
                  <a:pt x="915293" y="886471"/>
                </a:lnTo>
                <a:lnTo>
                  <a:pt x="914722" y="887232"/>
                </a:lnTo>
                <a:lnTo>
                  <a:pt x="913866" y="887708"/>
                </a:lnTo>
                <a:lnTo>
                  <a:pt x="912057" y="887708"/>
                </a:lnTo>
                <a:lnTo>
                  <a:pt x="911200" y="888183"/>
                </a:lnTo>
                <a:lnTo>
                  <a:pt x="912057" y="888183"/>
                </a:lnTo>
                <a:lnTo>
                  <a:pt x="912723" y="888183"/>
                </a:lnTo>
                <a:lnTo>
                  <a:pt x="913390" y="888183"/>
                </a:lnTo>
                <a:lnTo>
                  <a:pt x="914342" y="888183"/>
                </a:lnTo>
                <a:lnTo>
                  <a:pt x="914342" y="889039"/>
                </a:lnTo>
                <a:lnTo>
                  <a:pt x="914342" y="889039"/>
                </a:lnTo>
                <a:lnTo>
                  <a:pt x="915865" y="889039"/>
                </a:lnTo>
                <a:lnTo>
                  <a:pt x="918625" y="887993"/>
                </a:lnTo>
                <a:lnTo>
                  <a:pt x="920244" y="887993"/>
                </a:lnTo>
                <a:lnTo>
                  <a:pt x="919673" y="889705"/>
                </a:lnTo>
                <a:lnTo>
                  <a:pt x="920529" y="890656"/>
                </a:lnTo>
                <a:lnTo>
                  <a:pt x="922053" y="890656"/>
                </a:lnTo>
                <a:lnTo>
                  <a:pt x="923671" y="890656"/>
                </a:lnTo>
                <a:lnTo>
                  <a:pt x="927765" y="891797"/>
                </a:lnTo>
                <a:lnTo>
                  <a:pt x="929287" y="891797"/>
                </a:lnTo>
                <a:lnTo>
                  <a:pt x="928526" y="892749"/>
                </a:lnTo>
                <a:lnTo>
                  <a:pt x="927574" y="893319"/>
                </a:lnTo>
                <a:lnTo>
                  <a:pt x="926907" y="893890"/>
                </a:lnTo>
                <a:lnTo>
                  <a:pt x="926907" y="895127"/>
                </a:lnTo>
                <a:lnTo>
                  <a:pt x="926336" y="895127"/>
                </a:lnTo>
                <a:lnTo>
                  <a:pt x="922719" y="896743"/>
                </a:lnTo>
                <a:lnTo>
                  <a:pt x="921672" y="896173"/>
                </a:lnTo>
                <a:lnTo>
                  <a:pt x="921005" y="897409"/>
                </a:lnTo>
                <a:lnTo>
                  <a:pt x="921005" y="899216"/>
                </a:lnTo>
                <a:lnTo>
                  <a:pt x="920529" y="900358"/>
                </a:lnTo>
                <a:lnTo>
                  <a:pt x="921576" y="900358"/>
                </a:lnTo>
                <a:lnTo>
                  <a:pt x="921576" y="900928"/>
                </a:lnTo>
                <a:lnTo>
                  <a:pt x="921576" y="902641"/>
                </a:lnTo>
                <a:lnTo>
                  <a:pt x="921576" y="902641"/>
                </a:lnTo>
                <a:lnTo>
                  <a:pt x="922433" y="902641"/>
                </a:lnTo>
                <a:lnTo>
                  <a:pt x="923385" y="902641"/>
                </a:lnTo>
                <a:lnTo>
                  <a:pt x="923956" y="902641"/>
                </a:lnTo>
                <a:lnTo>
                  <a:pt x="924433" y="902641"/>
                </a:lnTo>
                <a:lnTo>
                  <a:pt x="925289" y="902641"/>
                </a:lnTo>
                <a:lnTo>
                  <a:pt x="925289" y="903211"/>
                </a:lnTo>
                <a:lnTo>
                  <a:pt x="924433" y="903782"/>
                </a:lnTo>
                <a:lnTo>
                  <a:pt x="925004" y="904258"/>
                </a:lnTo>
                <a:lnTo>
                  <a:pt x="926051" y="904258"/>
                </a:lnTo>
                <a:lnTo>
                  <a:pt x="926622" y="904258"/>
                </a:lnTo>
                <a:lnTo>
                  <a:pt x="926622" y="904258"/>
                </a:lnTo>
                <a:lnTo>
                  <a:pt x="926622" y="904258"/>
                </a:lnTo>
                <a:lnTo>
                  <a:pt x="926622" y="904258"/>
                </a:lnTo>
                <a:lnTo>
                  <a:pt x="928145" y="904258"/>
                </a:lnTo>
                <a:lnTo>
                  <a:pt x="928812" y="904733"/>
                </a:lnTo>
                <a:lnTo>
                  <a:pt x="929383" y="905304"/>
                </a:lnTo>
                <a:lnTo>
                  <a:pt x="930049" y="905875"/>
                </a:lnTo>
                <a:lnTo>
                  <a:pt x="931096" y="905875"/>
                </a:lnTo>
                <a:lnTo>
                  <a:pt x="932715" y="905875"/>
                </a:lnTo>
                <a:lnTo>
                  <a:pt x="934428" y="906350"/>
                </a:lnTo>
                <a:lnTo>
                  <a:pt x="935095" y="907016"/>
                </a:lnTo>
                <a:lnTo>
                  <a:pt x="935570" y="907682"/>
                </a:lnTo>
                <a:lnTo>
                  <a:pt x="935570" y="907682"/>
                </a:lnTo>
                <a:lnTo>
                  <a:pt x="935570" y="907682"/>
                </a:lnTo>
                <a:lnTo>
                  <a:pt x="936332" y="907682"/>
                </a:lnTo>
                <a:lnTo>
                  <a:pt x="936332" y="907682"/>
                </a:lnTo>
                <a:lnTo>
                  <a:pt x="936332" y="907682"/>
                </a:lnTo>
                <a:lnTo>
                  <a:pt x="936332" y="907682"/>
                </a:lnTo>
                <a:lnTo>
                  <a:pt x="936808" y="908252"/>
                </a:lnTo>
                <a:lnTo>
                  <a:pt x="938712" y="906731"/>
                </a:lnTo>
                <a:lnTo>
                  <a:pt x="939474" y="906731"/>
                </a:lnTo>
                <a:lnTo>
                  <a:pt x="939474" y="907301"/>
                </a:lnTo>
                <a:lnTo>
                  <a:pt x="938617" y="908538"/>
                </a:lnTo>
                <a:lnTo>
                  <a:pt x="939569" y="909299"/>
                </a:lnTo>
                <a:lnTo>
                  <a:pt x="941187" y="909964"/>
                </a:lnTo>
                <a:lnTo>
                  <a:pt x="942234" y="910916"/>
                </a:lnTo>
                <a:lnTo>
                  <a:pt x="941663" y="910916"/>
                </a:lnTo>
                <a:lnTo>
                  <a:pt x="941663" y="910916"/>
                </a:lnTo>
                <a:lnTo>
                  <a:pt x="940997" y="913198"/>
                </a:lnTo>
                <a:lnTo>
                  <a:pt x="942710" y="913959"/>
                </a:lnTo>
                <a:lnTo>
                  <a:pt x="944710" y="913959"/>
                </a:lnTo>
                <a:lnTo>
                  <a:pt x="945757" y="914435"/>
                </a:lnTo>
                <a:lnTo>
                  <a:pt x="947375" y="915862"/>
                </a:lnTo>
                <a:lnTo>
                  <a:pt x="948232" y="915862"/>
                </a:lnTo>
                <a:lnTo>
                  <a:pt x="949374" y="915291"/>
                </a:lnTo>
                <a:lnTo>
                  <a:pt x="949374" y="914530"/>
                </a:lnTo>
                <a:lnTo>
                  <a:pt x="949945" y="913294"/>
                </a:lnTo>
                <a:lnTo>
                  <a:pt x="950516" y="911772"/>
                </a:lnTo>
                <a:lnTo>
                  <a:pt x="950516" y="910440"/>
                </a:lnTo>
                <a:lnTo>
                  <a:pt x="949755" y="910916"/>
                </a:lnTo>
                <a:lnTo>
                  <a:pt x="948708" y="911962"/>
                </a:lnTo>
                <a:lnTo>
                  <a:pt x="947946" y="911962"/>
                </a:lnTo>
                <a:lnTo>
                  <a:pt x="947946" y="921854"/>
                </a:lnTo>
                <a:lnTo>
                  <a:pt x="948517" y="921378"/>
                </a:lnTo>
                <a:lnTo>
                  <a:pt x="948517" y="920713"/>
                </a:lnTo>
                <a:lnTo>
                  <a:pt x="948517" y="920047"/>
                </a:lnTo>
                <a:lnTo>
                  <a:pt x="947946" y="919476"/>
                </a:lnTo>
                <a:lnTo>
                  <a:pt x="947946" y="918810"/>
                </a:lnTo>
                <a:lnTo>
                  <a:pt x="949089" y="918810"/>
                </a:lnTo>
                <a:lnTo>
                  <a:pt x="950897" y="917574"/>
                </a:lnTo>
                <a:lnTo>
                  <a:pt x="951944" y="917574"/>
                </a:lnTo>
                <a:lnTo>
                  <a:pt x="951468" y="916908"/>
                </a:lnTo>
                <a:lnTo>
                  <a:pt x="952135" y="916337"/>
                </a:lnTo>
                <a:lnTo>
                  <a:pt x="952135" y="915481"/>
                </a:lnTo>
                <a:lnTo>
                  <a:pt x="952135" y="914815"/>
                </a:lnTo>
                <a:lnTo>
                  <a:pt x="951373" y="914815"/>
                </a:lnTo>
                <a:lnTo>
                  <a:pt x="951373" y="914245"/>
                </a:lnTo>
                <a:lnTo>
                  <a:pt x="951373" y="912342"/>
                </a:lnTo>
                <a:lnTo>
                  <a:pt x="951373" y="911676"/>
                </a:lnTo>
                <a:lnTo>
                  <a:pt x="952515" y="911676"/>
                </a:lnTo>
                <a:lnTo>
                  <a:pt x="953182" y="910820"/>
                </a:lnTo>
                <a:lnTo>
                  <a:pt x="953753" y="909964"/>
                </a:lnTo>
                <a:lnTo>
                  <a:pt x="954324" y="909489"/>
                </a:lnTo>
                <a:lnTo>
                  <a:pt x="955467" y="909489"/>
                </a:lnTo>
                <a:lnTo>
                  <a:pt x="956419" y="908823"/>
                </a:lnTo>
                <a:lnTo>
                  <a:pt x="957085" y="907777"/>
                </a:lnTo>
                <a:lnTo>
                  <a:pt x="957085" y="906540"/>
                </a:lnTo>
                <a:lnTo>
                  <a:pt x="956514" y="905684"/>
                </a:lnTo>
                <a:lnTo>
                  <a:pt x="955181" y="905684"/>
                </a:lnTo>
                <a:lnTo>
                  <a:pt x="952992" y="906540"/>
                </a:lnTo>
                <a:lnTo>
                  <a:pt x="952135" y="905970"/>
                </a:lnTo>
                <a:lnTo>
                  <a:pt x="952135" y="905114"/>
                </a:lnTo>
                <a:lnTo>
                  <a:pt x="952801" y="904258"/>
                </a:lnTo>
                <a:lnTo>
                  <a:pt x="952801" y="903497"/>
                </a:lnTo>
                <a:lnTo>
                  <a:pt x="954515" y="903497"/>
                </a:lnTo>
                <a:lnTo>
                  <a:pt x="955562" y="903497"/>
                </a:lnTo>
                <a:lnTo>
                  <a:pt x="956419" y="903497"/>
                </a:lnTo>
                <a:lnTo>
                  <a:pt x="956419" y="902165"/>
                </a:lnTo>
                <a:lnTo>
                  <a:pt x="956419" y="901690"/>
                </a:lnTo>
                <a:lnTo>
                  <a:pt x="957656" y="901690"/>
                </a:lnTo>
                <a:lnTo>
                  <a:pt x="958227" y="901214"/>
                </a:lnTo>
                <a:lnTo>
                  <a:pt x="958227" y="900168"/>
                </a:lnTo>
                <a:lnTo>
                  <a:pt x="958227" y="898646"/>
                </a:lnTo>
                <a:lnTo>
                  <a:pt x="957275" y="898646"/>
                </a:lnTo>
                <a:lnTo>
                  <a:pt x="957275" y="897790"/>
                </a:lnTo>
                <a:lnTo>
                  <a:pt x="957847" y="897029"/>
                </a:lnTo>
                <a:lnTo>
                  <a:pt x="958513" y="896458"/>
                </a:lnTo>
                <a:lnTo>
                  <a:pt x="958989" y="896458"/>
                </a:lnTo>
                <a:lnTo>
                  <a:pt x="958989" y="895983"/>
                </a:lnTo>
                <a:lnTo>
                  <a:pt x="958989" y="889515"/>
                </a:lnTo>
                <a:lnTo>
                  <a:pt x="958418" y="883523"/>
                </a:lnTo>
                <a:lnTo>
                  <a:pt x="958989" y="877435"/>
                </a:lnTo>
                <a:lnTo>
                  <a:pt x="958989" y="874296"/>
                </a:lnTo>
                <a:lnTo>
                  <a:pt x="958989" y="873440"/>
                </a:lnTo>
                <a:lnTo>
                  <a:pt x="960036" y="872489"/>
                </a:lnTo>
                <a:lnTo>
                  <a:pt x="964510" y="865926"/>
                </a:lnTo>
                <a:lnTo>
                  <a:pt x="965557" y="863739"/>
                </a:lnTo>
                <a:lnTo>
                  <a:pt x="966224" y="862597"/>
                </a:lnTo>
                <a:lnTo>
                  <a:pt x="968033" y="860885"/>
                </a:lnTo>
                <a:lnTo>
                  <a:pt x="968509" y="860124"/>
                </a:lnTo>
                <a:lnTo>
                  <a:pt x="968509" y="859458"/>
                </a:lnTo>
                <a:lnTo>
                  <a:pt x="968509" y="857841"/>
                </a:lnTo>
                <a:lnTo>
                  <a:pt x="968509" y="857176"/>
                </a:lnTo>
                <a:lnTo>
                  <a:pt x="968033" y="855083"/>
                </a:lnTo>
                <a:close/>
                <a:moveTo>
                  <a:pt x="750032" y="778611"/>
                </a:moveTo>
                <a:lnTo>
                  <a:pt x="749556" y="778611"/>
                </a:lnTo>
                <a:lnTo>
                  <a:pt x="749556" y="779181"/>
                </a:lnTo>
                <a:lnTo>
                  <a:pt x="747937" y="779181"/>
                </a:lnTo>
                <a:lnTo>
                  <a:pt x="747937" y="779181"/>
                </a:lnTo>
                <a:lnTo>
                  <a:pt x="747366" y="779181"/>
                </a:lnTo>
                <a:lnTo>
                  <a:pt x="745462" y="779181"/>
                </a:lnTo>
                <a:lnTo>
                  <a:pt x="744796" y="779181"/>
                </a:lnTo>
                <a:lnTo>
                  <a:pt x="744796" y="779657"/>
                </a:lnTo>
                <a:lnTo>
                  <a:pt x="746414" y="780513"/>
                </a:lnTo>
                <a:lnTo>
                  <a:pt x="747176" y="780513"/>
                </a:lnTo>
                <a:lnTo>
                  <a:pt x="748128" y="780513"/>
                </a:lnTo>
                <a:lnTo>
                  <a:pt x="749080" y="780513"/>
                </a:lnTo>
                <a:lnTo>
                  <a:pt x="750507" y="779847"/>
                </a:lnTo>
                <a:lnTo>
                  <a:pt x="750507" y="779181"/>
                </a:lnTo>
                <a:close/>
                <a:moveTo>
                  <a:pt x="256816" y="505346"/>
                </a:moveTo>
                <a:lnTo>
                  <a:pt x="255959" y="504394"/>
                </a:lnTo>
                <a:lnTo>
                  <a:pt x="255007" y="504394"/>
                </a:lnTo>
                <a:lnTo>
                  <a:pt x="254150" y="504394"/>
                </a:lnTo>
                <a:lnTo>
                  <a:pt x="253484" y="504394"/>
                </a:lnTo>
                <a:lnTo>
                  <a:pt x="251866" y="502682"/>
                </a:lnTo>
                <a:lnTo>
                  <a:pt x="249866" y="500970"/>
                </a:lnTo>
                <a:lnTo>
                  <a:pt x="247582" y="499829"/>
                </a:lnTo>
                <a:lnTo>
                  <a:pt x="245583" y="499829"/>
                </a:lnTo>
                <a:lnTo>
                  <a:pt x="247011" y="503063"/>
                </a:lnTo>
                <a:lnTo>
                  <a:pt x="247772" y="505346"/>
                </a:lnTo>
                <a:lnTo>
                  <a:pt x="247772" y="506297"/>
                </a:lnTo>
                <a:lnTo>
                  <a:pt x="247772" y="507153"/>
                </a:lnTo>
                <a:lnTo>
                  <a:pt x="248914" y="508960"/>
                </a:lnTo>
                <a:lnTo>
                  <a:pt x="250247" y="510672"/>
                </a:lnTo>
                <a:lnTo>
                  <a:pt x="251675" y="511623"/>
                </a:lnTo>
                <a:lnTo>
                  <a:pt x="255578" y="515998"/>
                </a:lnTo>
                <a:lnTo>
                  <a:pt x="256245" y="517330"/>
                </a:lnTo>
                <a:lnTo>
                  <a:pt x="256816" y="518567"/>
                </a:lnTo>
                <a:lnTo>
                  <a:pt x="257768" y="521896"/>
                </a:lnTo>
                <a:lnTo>
                  <a:pt x="258910" y="522371"/>
                </a:lnTo>
                <a:lnTo>
                  <a:pt x="259862" y="520945"/>
                </a:lnTo>
                <a:lnTo>
                  <a:pt x="260624" y="518472"/>
                </a:lnTo>
                <a:lnTo>
                  <a:pt x="261100" y="514382"/>
                </a:lnTo>
                <a:lnTo>
                  <a:pt x="261100" y="513621"/>
                </a:lnTo>
                <a:lnTo>
                  <a:pt x="260624" y="512765"/>
                </a:lnTo>
                <a:lnTo>
                  <a:pt x="258720" y="511623"/>
                </a:lnTo>
                <a:lnTo>
                  <a:pt x="258054" y="510957"/>
                </a:lnTo>
                <a:lnTo>
                  <a:pt x="258054" y="510197"/>
                </a:lnTo>
                <a:lnTo>
                  <a:pt x="258054" y="509531"/>
                </a:lnTo>
                <a:lnTo>
                  <a:pt x="257387" y="508770"/>
                </a:lnTo>
                <a:lnTo>
                  <a:pt x="257387" y="506867"/>
                </a:lnTo>
                <a:close/>
                <a:moveTo>
                  <a:pt x="241013" y="482043"/>
                </a:moveTo>
                <a:lnTo>
                  <a:pt x="241013" y="481472"/>
                </a:lnTo>
                <a:lnTo>
                  <a:pt x="241013" y="480901"/>
                </a:lnTo>
                <a:lnTo>
                  <a:pt x="241013" y="480330"/>
                </a:lnTo>
                <a:lnTo>
                  <a:pt x="241013" y="480330"/>
                </a:lnTo>
                <a:lnTo>
                  <a:pt x="239776" y="480330"/>
                </a:lnTo>
                <a:lnTo>
                  <a:pt x="235968" y="481282"/>
                </a:lnTo>
                <a:lnTo>
                  <a:pt x="235968" y="481852"/>
                </a:lnTo>
                <a:lnTo>
                  <a:pt x="236729" y="482423"/>
                </a:lnTo>
                <a:lnTo>
                  <a:pt x="239395" y="485467"/>
                </a:lnTo>
                <a:lnTo>
                  <a:pt x="240347" y="485467"/>
                </a:lnTo>
                <a:lnTo>
                  <a:pt x="243393" y="484325"/>
                </a:lnTo>
                <a:lnTo>
                  <a:pt x="249771" y="488415"/>
                </a:lnTo>
                <a:lnTo>
                  <a:pt x="252818" y="488986"/>
                </a:lnTo>
                <a:lnTo>
                  <a:pt x="252818" y="488986"/>
                </a:lnTo>
                <a:lnTo>
                  <a:pt x="252818" y="488986"/>
                </a:lnTo>
                <a:lnTo>
                  <a:pt x="253579" y="488986"/>
                </a:lnTo>
                <a:lnTo>
                  <a:pt x="254626" y="488986"/>
                </a:lnTo>
                <a:lnTo>
                  <a:pt x="253865" y="487274"/>
                </a:lnTo>
                <a:lnTo>
                  <a:pt x="252627" y="485752"/>
                </a:lnTo>
                <a:lnTo>
                  <a:pt x="251104" y="484801"/>
                </a:lnTo>
                <a:lnTo>
                  <a:pt x="244440" y="483659"/>
                </a:lnTo>
                <a:lnTo>
                  <a:pt x="243298" y="483184"/>
                </a:lnTo>
                <a:lnTo>
                  <a:pt x="243298" y="482423"/>
                </a:lnTo>
                <a:lnTo>
                  <a:pt x="244250" y="482423"/>
                </a:lnTo>
                <a:lnTo>
                  <a:pt x="244250" y="481852"/>
                </a:lnTo>
                <a:lnTo>
                  <a:pt x="242632" y="481852"/>
                </a:lnTo>
                <a:lnTo>
                  <a:pt x="240823" y="482708"/>
                </a:lnTo>
                <a:lnTo>
                  <a:pt x="239014" y="482708"/>
                </a:lnTo>
                <a:lnTo>
                  <a:pt x="237872" y="480711"/>
                </a:lnTo>
                <a:lnTo>
                  <a:pt x="238538" y="480711"/>
                </a:lnTo>
                <a:close/>
                <a:moveTo>
                  <a:pt x="186656" y="436007"/>
                </a:moveTo>
                <a:lnTo>
                  <a:pt x="184085" y="434961"/>
                </a:lnTo>
                <a:lnTo>
                  <a:pt x="182753" y="434961"/>
                </a:lnTo>
                <a:lnTo>
                  <a:pt x="181515" y="434961"/>
                </a:lnTo>
                <a:lnTo>
                  <a:pt x="181039" y="435912"/>
                </a:lnTo>
                <a:lnTo>
                  <a:pt x="181801" y="437624"/>
                </a:lnTo>
                <a:lnTo>
                  <a:pt x="187036" y="437624"/>
                </a:lnTo>
                <a:lnTo>
                  <a:pt x="188560" y="438195"/>
                </a:lnTo>
                <a:lnTo>
                  <a:pt x="187798" y="436958"/>
                </a:lnTo>
                <a:close/>
                <a:moveTo>
                  <a:pt x="196747" y="413179"/>
                </a:moveTo>
                <a:lnTo>
                  <a:pt x="195985" y="412514"/>
                </a:lnTo>
                <a:lnTo>
                  <a:pt x="193796" y="411277"/>
                </a:lnTo>
                <a:lnTo>
                  <a:pt x="193129" y="410516"/>
                </a:lnTo>
                <a:lnTo>
                  <a:pt x="193129" y="409185"/>
                </a:lnTo>
                <a:lnTo>
                  <a:pt x="193129" y="407853"/>
                </a:lnTo>
                <a:lnTo>
                  <a:pt x="193129" y="406807"/>
                </a:lnTo>
                <a:lnTo>
                  <a:pt x="191701" y="405951"/>
                </a:lnTo>
                <a:lnTo>
                  <a:pt x="190559" y="405951"/>
                </a:lnTo>
                <a:lnTo>
                  <a:pt x="186751" y="405951"/>
                </a:lnTo>
                <a:lnTo>
                  <a:pt x="187893" y="407377"/>
                </a:lnTo>
                <a:lnTo>
                  <a:pt x="188940" y="411087"/>
                </a:lnTo>
                <a:lnTo>
                  <a:pt x="189988" y="412514"/>
                </a:lnTo>
                <a:lnTo>
                  <a:pt x="191796" y="411657"/>
                </a:lnTo>
                <a:lnTo>
                  <a:pt x="193415" y="412799"/>
                </a:lnTo>
                <a:lnTo>
                  <a:pt x="194843" y="414986"/>
                </a:lnTo>
                <a:lnTo>
                  <a:pt x="195795" y="417174"/>
                </a:lnTo>
                <a:lnTo>
                  <a:pt x="196842" y="417840"/>
                </a:lnTo>
                <a:lnTo>
                  <a:pt x="196842" y="416508"/>
                </a:lnTo>
                <a:lnTo>
                  <a:pt x="196842" y="414606"/>
                </a:lnTo>
                <a:close/>
                <a:moveTo>
                  <a:pt x="133536" y="377511"/>
                </a:moveTo>
                <a:lnTo>
                  <a:pt x="132774" y="377511"/>
                </a:lnTo>
                <a:lnTo>
                  <a:pt x="130490" y="375133"/>
                </a:lnTo>
                <a:lnTo>
                  <a:pt x="130490" y="375133"/>
                </a:lnTo>
                <a:lnTo>
                  <a:pt x="128871" y="373897"/>
                </a:lnTo>
                <a:lnTo>
                  <a:pt x="125920" y="372280"/>
                </a:lnTo>
                <a:lnTo>
                  <a:pt x="125063" y="372280"/>
                </a:lnTo>
                <a:lnTo>
                  <a:pt x="124492" y="371709"/>
                </a:lnTo>
                <a:lnTo>
                  <a:pt x="124016" y="371709"/>
                </a:lnTo>
                <a:lnTo>
                  <a:pt x="124016" y="372280"/>
                </a:lnTo>
                <a:lnTo>
                  <a:pt x="123445" y="372851"/>
                </a:lnTo>
                <a:lnTo>
                  <a:pt x="123445" y="374182"/>
                </a:lnTo>
                <a:lnTo>
                  <a:pt x="124111" y="375799"/>
                </a:lnTo>
                <a:lnTo>
                  <a:pt x="124682" y="377416"/>
                </a:lnTo>
                <a:lnTo>
                  <a:pt x="124682" y="378938"/>
                </a:lnTo>
                <a:lnTo>
                  <a:pt x="125825" y="379699"/>
                </a:lnTo>
                <a:lnTo>
                  <a:pt x="129252" y="380745"/>
                </a:lnTo>
                <a:lnTo>
                  <a:pt x="134392" y="381221"/>
                </a:lnTo>
                <a:lnTo>
                  <a:pt x="136201" y="380745"/>
                </a:lnTo>
                <a:lnTo>
                  <a:pt x="136201" y="378938"/>
                </a:lnTo>
                <a:lnTo>
                  <a:pt x="135535" y="378177"/>
                </a:lnTo>
                <a:close/>
                <a:moveTo>
                  <a:pt x="5401" y="265561"/>
                </a:moveTo>
                <a:lnTo>
                  <a:pt x="5401" y="265086"/>
                </a:lnTo>
                <a:lnTo>
                  <a:pt x="4163" y="264420"/>
                </a:lnTo>
                <a:lnTo>
                  <a:pt x="2640" y="264895"/>
                </a:lnTo>
                <a:lnTo>
                  <a:pt x="-121" y="266417"/>
                </a:lnTo>
                <a:lnTo>
                  <a:pt x="-121" y="267083"/>
                </a:lnTo>
                <a:lnTo>
                  <a:pt x="1593" y="266607"/>
                </a:lnTo>
                <a:lnTo>
                  <a:pt x="2259" y="266607"/>
                </a:lnTo>
                <a:lnTo>
                  <a:pt x="2259" y="267558"/>
                </a:lnTo>
                <a:lnTo>
                  <a:pt x="1307" y="267558"/>
                </a:lnTo>
                <a:lnTo>
                  <a:pt x="1307" y="268319"/>
                </a:lnTo>
                <a:lnTo>
                  <a:pt x="2450" y="268319"/>
                </a:lnTo>
                <a:lnTo>
                  <a:pt x="5877" y="266512"/>
                </a:lnTo>
                <a:lnTo>
                  <a:pt x="5877" y="265561"/>
                </a:lnTo>
                <a:lnTo>
                  <a:pt x="5877" y="265561"/>
                </a:lnTo>
                <a:close/>
                <a:moveTo>
                  <a:pt x="871693" y="215245"/>
                </a:moveTo>
                <a:lnTo>
                  <a:pt x="861222" y="209633"/>
                </a:lnTo>
                <a:lnTo>
                  <a:pt x="859984" y="209633"/>
                </a:lnTo>
                <a:lnTo>
                  <a:pt x="856271" y="209633"/>
                </a:lnTo>
                <a:lnTo>
                  <a:pt x="850750" y="208017"/>
                </a:lnTo>
                <a:lnTo>
                  <a:pt x="849988" y="208017"/>
                </a:lnTo>
                <a:lnTo>
                  <a:pt x="848465" y="208873"/>
                </a:lnTo>
                <a:lnTo>
                  <a:pt x="847704" y="208873"/>
                </a:lnTo>
                <a:lnTo>
                  <a:pt x="847037" y="208873"/>
                </a:lnTo>
                <a:lnTo>
                  <a:pt x="845609" y="208397"/>
                </a:lnTo>
                <a:lnTo>
                  <a:pt x="844943" y="208397"/>
                </a:lnTo>
                <a:lnTo>
                  <a:pt x="844086" y="208397"/>
                </a:lnTo>
                <a:lnTo>
                  <a:pt x="843325" y="208397"/>
                </a:lnTo>
                <a:lnTo>
                  <a:pt x="842563" y="208397"/>
                </a:lnTo>
                <a:lnTo>
                  <a:pt x="842563" y="208397"/>
                </a:lnTo>
                <a:lnTo>
                  <a:pt x="841897" y="208397"/>
                </a:lnTo>
                <a:lnTo>
                  <a:pt x="841325" y="207921"/>
                </a:lnTo>
                <a:lnTo>
                  <a:pt x="840659" y="206590"/>
                </a:lnTo>
                <a:lnTo>
                  <a:pt x="840183" y="206019"/>
                </a:lnTo>
                <a:lnTo>
                  <a:pt x="838660" y="205258"/>
                </a:lnTo>
                <a:lnTo>
                  <a:pt x="835804" y="204688"/>
                </a:lnTo>
                <a:lnTo>
                  <a:pt x="834376" y="203832"/>
                </a:lnTo>
                <a:lnTo>
                  <a:pt x="833519" y="202690"/>
                </a:lnTo>
                <a:lnTo>
                  <a:pt x="831996" y="200312"/>
                </a:lnTo>
                <a:lnTo>
                  <a:pt x="831044" y="199361"/>
                </a:lnTo>
                <a:lnTo>
                  <a:pt x="831044" y="199361"/>
                </a:lnTo>
                <a:lnTo>
                  <a:pt x="831044" y="199361"/>
                </a:lnTo>
                <a:lnTo>
                  <a:pt x="831520" y="199361"/>
                </a:lnTo>
                <a:lnTo>
                  <a:pt x="831520" y="197934"/>
                </a:lnTo>
                <a:lnTo>
                  <a:pt x="830283" y="197934"/>
                </a:lnTo>
                <a:lnTo>
                  <a:pt x="827427" y="197934"/>
                </a:lnTo>
                <a:lnTo>
                  <a:pt x="827427" y="196793"/>
                </a:lnTo>
                <a:lnTo>
                  <a:pt x="826189" y="196793"/>
                </a:lnTo>
                <a:lnTo>
                  <a:pt x="824856" y="196793"/>
                </a:lnTo>
                <a:lnTo>
                  <a:pt x="824856" y="196793"/>
                </a:lnTo>
                <a:lnTo>
                  <a:pt x="823714" y="197459"/>
                </a:lnTo>
                <a:lnTo>
                  <a:pt x="823714" y="197934"/>
                </a:lnTo>
                <a:lnTo>
                  <a:pt x="823238" y="199456"/>
                </a:lnTo>
                <a:lnTo>
                  <a:pt x="823238" y="199456"/>
                </a:lnTo>
                <a:lnTo>
                  <a:pt x="822762" y="199456"/>
                </a:lnTo>
                <a:lnTo>
                  <a:pt x="821429" y="199456"/>
                </a:lnTo>
                <a:lnTo>
                  <a:pt x="820858" y="199456"/>
                </a:lnTo>
                <a:lnTo>
                  <a:pt x="820382" y="199932"/>
                </a:lnTo>
                <a:lnTo>
                  <a:pt x="819716" y="201358"/>
                </a:lnTo>
                <a:lnTo>
                  <a:pt x="819716" y="201358"/>
                </a:lnTo>
                <a:lnTo>
                  <a:pt x="819716" y="201358"/>
                </a:lnTo>
                <a:lnTo>
                  <a:pt x="817907" y="200502"/>
                </a:lnTo>
                <a:lnTo>
                  <a:pt x="812195" y="200502"/>
                </a:lnTo>
                <a:lnTo>
                  <a:pt x="811148" y="200502"/>
                </a:lnTo>
                <a:lnTo>
                  <a:pt x="810196" y="199932"/>
                </a:lnTo>
                <a:lnTo>
                  <a:pt x="807626" y="198125"/>
                </a:lnTo>
                <a:lnTo>
                  <a:pt x="807626" y="198125"/>
                </a:lnTo>
                <a:lnTo>
                  <a:pt x="805055" y="198981"/>
                </a:lnTo>
                <a:lnTo>
                  <a:pt x="805055" y="199551"/>
                </a:lnTo>
                <a:lnTo>
                  <a:pt x="805055" y="200122"/>
                </a:lnTo>
                <a:lnTo>
                  <a:pt x="805055" y="200598"/>
                </a:lnTo>
                <a:lnTo>
                  <a:pt x="802961" y="201929"/>
                </a:lnTo>
                <a:lnTo>
                  <a:pt x="801533" y="200693"/>
                </a:lnTo>
                <a:lnTo>
                  <a:pt x="800771" y="198029"/>
                </a:lnTo>
                <a:lnTo>
                  <a:pt x="800771" y="194415"/>
                </a:lnTo>
                <a:lnTo>
                  <a:pt x="799344" y="194415"/>
                </a:lnTo>
                <a:lnTo>
                  <a:pt x="795155" y="192132"/>
                </a:lnTo>
                <a:lnTo>
                  <a:pt x="794489" y="192132"/>
                </a:lnTo>
                <a:lnTo>
                  <a:pt x="792489" y="192132"/>
                </a:lnTo>
                <a:lnTo>
                  <a:pt x="789729" y="191466"/>
                </a:lnTo>
                <a:lnTo>
                  <a:pt x="789157" y="191466"/>
                </a:lnTo>
                <a:lnTo>
                  <a:pt x="789157" y="192893"/>
                </a:lnTo>
                <a:lnTo>
                  <a:pt x="789157" y="194510"/>
                </a:lnTo>
                <a:lnTo>
                  <a:pt x="789157" y="196127"/>
                </a:lnTo>
                <a:lnTo>
                  <a:pt x="788015" y="197649"/>
                </a:lnTo>
                <a:lnTo>
                  <a:pt x="787254" y="197649"/>
                </a:lnTo>
                <a:lnTo>
                  <a:pt x="784683" y="196698"/>
                </a:lnTo>
                <a:lnTo>
                  <a:pt x="781732" y="196698"/>
                </a:lnTo>
                <a:lnTo>
                  <a:pt x="780971" y="196698"/>
                </a:lnTo>
                <a:lnTo>
                  <a:pt x="780114" y="195366"/>
                </a:lnTo>
                <a:lnTo>
                  <a:pt x="780114" y="194130"/>
                </a:lnTo>
                <a:lnTo>
                  <a:pt x="780114" y="192798"/>
                </a:lnTo>
                <a:lnTo>
                  <a:pt x="780114" y="191181"/>
                </a:lnTo>
                <a:lnTo>
                  <a:pt x="780114" y="191181"/>
                </a:lnTo>
                <a:lnTo>
                  <a:pt x="779257" y="191752"/>
                </a:lnTo>
                <a:lnTo>
                  <a:pt x="779257" y="191752"/>
                </a:lnTo>
                <a:lnTo>
                  <a:pt x="779257" y="191752"/>
                </a:lnTo>
                <a:lnTo>
                  <a:pt x="779257" y="190991"/>
                </a:lnTo>
                <a:lnTo>
                  <a:pt x="779257" y="190991"/>
                </a:lnTo>
                <a:lnTo>
                  <a:pt x="779257" y="190515"/>
                </a:lnTo>
                <a:lnTo>
                  <a:pt x="778781" y="188613"/>
                </a:lnTo>
                <a:lnTo>
                  <a:pt x="778781" y="188613"/>
                </a:lnTo>
                <a:lnTo>
                  <a:pt x="777829" y="188613"/>
                </a:lnTo>
                <a:lnTo>
                  <a:pt x="777829" y="188613"/>
                </a:lnTo>
                <a:lnTo>
                  <a:pt x="777829" y="186806"/>
                </a:lnTo>
                <a:lnTo>
                  <a:pt x="773450" y="182526"/>
                </a:lnTo>
                <a:lnTo>
                  <a:pt x="772403" y="181194"/>
                </a:lnTo>
                <a:lnTo>
                  <a:pt x="771927" y="180053"/>
                </a:lnTo>
                <a:lnTo>
                  <a:pt x="771927" y="179102"/>
                </a:lnTo>
                <a:lnTo>
                  <a:pt x="773069" y="179102"/>
                </a:lnTo>
                <a:lnTo>
                  <a:pt x="773069" y="178341"/>
                </a:lnTo>
                <a:lnTo>
                  <a:pt x="773069" y="177770"/>
                </a:lnTo>
                <a:lnTo>
                  <a:pt x="769832" y="174346"/>
                </a:lnTo>
                <a:lnTo>
                  <a:pt x="769832" y="173680"/>
                </a:lnTo>
                <a:lnTo>
                  <a:pt x="769832" y="173680"/>
                </a:lnTo>
                <a:lnTo>
                  <a:pt x="769832" y="173109"/>
                </a:lnTo>
                <a:lnTo>
                  <a:pt x="769832" y="172349"/>
                </a:lnTo>
                <a:lnTo>
                  <a:pt x="769832" y="171492"/>
                </a:lnTo>
                <a:lnTo>
                  <a:pt x="768690" y="170351"/>
                </a:lnTo>
                <a:lnTo>
                  <a:pt x="762598" y="167307"/>
                </a:lnTo>
                <a:lnTo>
                  <a:pt x="761836" y="167307"/>
                </a:lnTo>
                <a:lnTo>
                  <a:pt x="761360" y="167307"/>
                </a:lnTo>
                <a:lnTo>
                  <a:pt x="760122" y="168163"/>
                </a:lnTo>
                <a:lnTo>
                  <a:pt x="759361" y="168163"/>
                </a:lnTo>
                <a:lnTo>
                  <a:pt x="757457" y="168163"/>
                </a:lnTo>
                <a:lnTo>
                  <a:pt x="755743" y="167212"/>
                </a:lnTo>
                <a:lnTo>
                  <a:pt x="752602" y="164834"/>
                </a:lnTo>
                <a:lnTo>
                  <a:pt x="752602" y="164834"/>
                </a:lnTo>
                <a:lnTo>
                  <a:pt x="750793" y="164073"/>
                </a:lnTo>
                <a:lnTo>
                  <a:pt x="748889" y="164073"/>
                </a:lnTo>
                <a:lnTo>
                  <a:pt x="745081" y="164549"/>
                </a:lnTo>
                <a:lnTo>
                  <a:pt x="745557" y="165405"/>
                </a:lnTo>
                <a:lnTo>
                  <a:pt x="743653" y="165405"/>
                </a:lnTo>
                <a:lnTo>
                  <a:pt x="743653" y="165405"/>
                </a:lnTo>
                <a:lnTo>
                  <a:pt x="743653" y="166071"/>
                </a:lnTo>
                <a:lnTo>
                  <a:pt x="743653" y="166737"/>
                </a:lnTo>
                <a:lnTo>
                  <a:pt x="743653" y="166737"/>
                </a:lnTo>
                <a:lnTo>
                  <a:pt x="742892" y="166737"/>
                </a:lnTo>
                <a:lnTo>
                  <a:pt x="742225" y="167783"/>
                </a:lnTo>
                <a:lnTo>
                  <a:pt x="741273" y="167783"/>
                </a:lnTo>
                <a:lnTo>
                  <a:pt x="735657" y="167783"/>
                </a:lnTo>
                <a:lnTo>
                  <a:pt x="734514" y="167783"/>
                </a:lnTo>
                <a:lnTo>
                  <a:pt x="733562" y="164930"/>
                </a:lnTo>
                <a:lnTo>
                  <a:pt x="732325" y="163598"/>
                </a:lnTo>
                <a:lnTo>
                  <a:pt x="728136" y="162647"/>
                </a:lnTo>
                <a:lnTo>
                  <a:pt x="726518" y="161886"/>
                </a:lnTo>
                <a:lnTo>
                  <a:pt x="725376" y="160745"/>
                </a:lnTo>
                <a:lnTo>
                  <a:pt x="723281" y="157986"/>
                </a:lnTo>
                <a:lnTo>
                  <a:pt x="719378" y="157986"/>
                </a:lnTo>
                <a:lnTo>
                  <a:pt x="717950" y="157035"/>
                </a:lnTo>
                <a:lnTo>
                  <a:pt x="717189" y="157035"/>
                </a:lnTo>
                <a:lnTo>
                  <a:pt x="716522" y="157035"/>
                </a:lnTo>
                <a:lnTo>
                  <a:pt x="715665" y="158176"/>
                </a:lnTo>
                <a:lnTo>
                  <a:pt x="714809" y="158176"/>
                </a:lnTo>
                <a:lnTo>
                  <a:pt x="713381" y="158176"/>
                </a:lnTo>
                <a:lnTo>
                  <a:pt x="711953" y="157511"/>
                </a:lnTo>
                <a:lnTo>
                  <a:pt x="710525" y="157511"/>
                </a:lnTo>
                <a:lnTo>
                  <a:pt x="708811" y="158367"/>
                </a:lnTo>
                <a:lnTo>
                  <a:pt x="708050" y="159413"/>
                </a:lnTo>
                <a:lnTo>
                  <a:pt x="708050" y="160935"/>
                </a:lnTo>
                <a:lnTo>
                  <a:pt x="708050" y="160935"/>
                </a:lnTo>
                <a:lnTo>
                  <a:pt x="706526" y="160935"/>
                </a:lnTo>
                <a:lnTo>
                  <a:pt x="704432" y="159983"/>
                </a:lnTo>
                <a:lnTo>
                  <a:pt x="703195" y="160554"/>
                </a:lnTo>
                <a:lnTo>
                  <a:pt x="701576" y="161791"/>
                </a:lnTo>
                <a:lnTo>
                  <a:pt x="699863" y="162837"/>
                </a:lnTo>
                <a:lnTo>
                  <a:pt x="698435" y="162837"/>
                </a:lnTo>
                <a:lnTo>
                  <a:pt x="698435" y="161886"/>
                </a:lnTo>
                <a:lnTo>
                  <a:pt x="698435" y="160935"/>
                </a:lnTo>
                <a:lnTo>
                  <a:pt x="698435" y="159983"/>
                </a:lnTo>
                <a:lnTo>
                  <a:pt x="698435" y="158937"/>
                </a:lnTo>
                <a:lnTo>
                  <a:pt x="698435" y="157986"/>
                </a:lnTo>
                <a:lnTo>
                  <a:pt x="695293" y="152279"/>
                </a:lnTo>
                <a:lnTo>
                  <a:pt x="694532" y="151613"/>
                </a:lnTo>
                <a:lnTo>
                  <a:pt x="694056" y="151138"/>
                </a:lnTo>
                <a:lnTo>
                  <a:pt x="691961" y="150377"/>
                </a:lnTo>
                <a:lnTo>
                  <a:pt x="691200" y="149901"/>
                </a:lnTo>
                <a:lnTo>
                  <a:pt x="691200" y="149901"/>
                </a:lnTo>
                <a:lnTo>
                  <a:pt x="691200" y="149901"/>
                </a:lnTo>
                <a:lnTo>
                  <a:pt x="691200" y="150472"/>
                </a:lnTo>
                <a:lnTo>
                  <a:pt x="691200" y="151043"/>
                </a:lnTo>
                <a:lnTo>
                  <a:pt x="690724" y="151043"/>
                </a:lnTo>
                <a:lnTo>
                  <a:pt x="689581" y="151043"/>
                </a:lnTo>
                <a:lnTo>
                  <a:pt x="689581" y="151043"/>
                </a:lnTo>
                <a:lnTo>
                  <a:pt x="689581" y="150091"/>
                </a:lnTo>
                <a:lnTo>
                  <a:pt x="689581" y="148665"/>
                </a:lnTo>
                <a:lnTo>
                  <a:pt x="689581" y="148665"/>
                </a:lnTo>
                <a:lnTo>
                  <a:pt x="689581" y="148665"/>
                </a:lnTo>
                <a:lnTo>
                  <a:pt x="689581" y="147143"/>
                </a:lnTo>
                <a:lnTo>
                  <a:pt x="688249" y="145621"/>
                </a:lnTo>
                <a:lnTo>
                  <a:pt x="686916" y="144290"/>
                </a:lnTo>
                <a:lnTo>
                  <a:pt x="685488" y="144290"/>
                </a:lnTo>
                <a:lnTo>
                  <a:pt x="682442" y="145146"/>
                </a:lnTo>
                <a:lnTo>
                  <a:pt x="680918" y="144670"/>
                </a:lnTo>
                <a:lnTo>
                  <a:pt x="679776" y="143814"/>
                </a:lnTo>
                <a:lnTo>
                  <a:pt x="678824" y="142863"/>
                </a:lnTo>
                <a:lnTo>
                  <a:pt x="675968" y="138773"/>
                </a:lnTo>
                <a:lnTo>
                  <a:pt x="675207" y="138012"/>
                </a:lnTo>
                <a:lnTo>
                  <a:pt x="672827" y="137346"/>
                </a:lnTo>
                <a:lnTo>
                  <a:pt x="671494" y="136585"/>
                </a:lnTo>
                <a:lnTo>
                  <a:pt x="669019" y="134207"/>
                </a:lnTo>
                <a:lnTo>
                  <a:pt x="667877" y="133542"/>
                </a:lnTo>
                <a:lnTo>
                  <a:pt x="666449" y="133542"/>
                </a:lnTo>
                <a:lnTo>
                  <a:pt x="663593" y="134588"/>
                </a:lnTo>
                <a:lnTo>
                  <a:pt x="662165" y="134588"/>
                </a:lnTo>
                <a:lnTo>
                  <a:pt x="660451" y="134588"/>
                </a:lnTo>
                <a:lnTo>
                  <a:pt x="659785" y="133827"/>
                </a:lnTo>
                <a:lnTo>
                  <a:pt x="659785" y="130022"/>
                </a:lnTo>
                <a:lnTo>
                  <a:pt x="659785" y="129356"/>
                </a:lnTo>
                <a:lnTo>
                  <a:pt x="659119" y="128310"/>
                </a:lnTo>
                <a:lnTo>
                  <a:pt x="659119" y="127169"/>
                </a:lnTo>
                <a:lnTo>
                  <a:pt x="659690" y="126503"/>
                </a:lnTo>
                <a:lnTo>
                  <a:pt x="659690" y="125932"/>
                </a:lnTo>
                <a:lnTo>
                  <a:pt x="659690" y="124696"/>
                </a:lnTo>
                <a:lnTo>
                  <a:pt x="659690" y="123840"/>
                </a:lnTo>
                <a:lnTo>
                  <a:pt x="659690" y="121652"/>
                </a:lnTo>
                <a:lnTo>
                  <a:pt x="658642" y="119750"/>
                </a:lnTo>
                <a:lnTo>
                  <a:pt x="655596" y="118514"/>
                </a:lnTo>
                <a:lnTo>
                  <a:pt x="654644" y="117087"/>
                </a:lnTo>
                <a:lnTo>
                  <a:pt x="654644" y="115470"/>
                </a:lnTo>
                <a:lnTo>
                  <a:pt x="657215" y="109097"/>
                </a:lnTo>
                <a:lnTo>
                  <a:pt x="657215" y="108051"/>
                </a:lnTo>
                <a:lnTo>
                  <a:pt x="657215" y="107195"/>
                </a:lnTo>
                <a:lnTo>
                  <a:pt x="657215" y="106244"/>
                </a:lnTo>
                <a:lnTo>
                  <a:pt x="658452" y="103485"/>
                </a:lnTo>
                <a:lnTo>
                  <a:pt x="658928" y="103485"/>
                </a:lnTo>
                <a:lnTo>
                  <a:pt x="659594" y="104246"/>
                </a:lnTo>
                <a:lnTo>
                  <a:pt x="659594" y="102534"/>
                </a:lnTo>
                <a:lnTo>
                  <a:pt x="659594" y="100347"/>
                </a:lnTo>
                <a:lnTo>
                  <a:pt x="659594" y="98539"/>
                </a:lnTo>
                <a:lnTo>
                  <a:pt x="659023" y="97778"/>
                </a:lnTo>
                <a:lnTo>
                  <a:pt x="656929" y="98254"/>
                </a:lnTo>
                <a:lnTo>
                  <a:pt x="656167" y="98254"/>
                </a:lnTo>
                <a:lnTo>
                  <a:pt x="656167" y="96732"/>
                </a:lnTo>
                <a:lnTo>
                  <a:pt x="654359" y="97588"/>
                </a:lnTo>
                <a:lnTo>
                  <a:pt x="647409" y="104722"/>
                </a:lnTo>
                <a:lnTo>
                  <a:pt x="647409" y="105483"/>
                </a:lnTo>
                <a:lnTo>
                  <a:pt x="647409" y="106529"/>
                </a:lnTo>
                <a:lnTo>
                  <a:pt x="647409" y="107100"/>
                </a:lnTo>
                <a:lnTo>
                  <a:pt x="647409" y="107670"/>
                </a:lnTo>
                <a:lnTo>
                  <a:pt x="647409" y="108336"/>
                </a:lnTo>
                <a:lnTo>
                  <a:pt x="646838" y="111570"/>
                </a:lnTo>
                <a:lnTo>
                  <a:pt x="646362" y="113187"/>
                </a:lnTo>
                <a:lnTo>
                  <a:pt x="645791" y="114423"/>
                </a:lnTo>
                <a:lnTo>
                  <a:pt x="645125" y="114899"/>
                </a:lnTo>
                <a:lnTo>
                  <a:pt x="642364" y="114899"/>
                </a:lnTo>
                <a:lnTo>
                  <a:pt x="632844" y="119465"/>
                </a:lnTo>
                <a:lnTo>
                  <a:pt x="630940" y="119465"/>
                </a:lnTo>
                <a:lnTo>
                  <a:pt x="630369" y="119465"/>
                </a:lnTo>
                <a:lnTo>
                  <a:pt x="620849" y="116801"/>
                </a:lnTo>
                <a:lnTo>
                  <a:pt x="616851" y="117372"/>
                </a:lnTo>
                <a:lnTo>
                  <a:pt x="615804" y="117372"/>
                </a:lnTo>
                <a:lnTo>
                  <a:pt x="614947" y="117372"/>
                </a:lnTo>
                <a:lnTo>
                  <a:pt x="611234" y="115375"/>
                </a:lnTo>
                <a:lnTo>
                  <a:pt x="611806" y="115375"/>
                </a:lnTo>
                <a:lnTo>
                  <a:pt x="611806" y="113948"/>
                </a:lnTo>
                <a:lnTo>
                  <a:pt x="611806" y="112331"/>
                </a:lnTo>
                <a:lnTo>
                  <a:pt x="611806" y="112331"/>
                </a:lnTo>
                <a:lnTo>
                  <a:pt x="611806" y="111095"/>
                </a:lnTo>
                <a:lnTo>
                  <a:pt x="611806" y="110333"/>
                </a:lnTo>
                <a:lnTo>
                  <a:pt x="612282" y="109763"/>
                </a:lnTo>
                <a:lnTo>
                  <a:pt x="613519" y="108621"/>
                </a:lnTo>
                <a:lnTo>
                  <a:pt x="615042" y="107575"/>
                </a:lnTo>
                <a:lnTo>
                  <a:pt x="616661" y="106719"/>
                </a:lnTo>
                <a:lnTo>
                  <a:pt x="616661" y="106053"/>
                </a:lnTo>
                <a:lnTo>
                  <a:pt x="616661" y="105292"/>
                </a:lnTo>
                <a:lnTo>
                  <a:pt x="616661" y="104246"/>
                </a:lnTo>
                <a:lnTo>
                  <a:pt x="615518" y="99871"/>
                </a:lnTo>
                <a:lnTo>
                  <a:pt x="614852" y="99871"/>
                </a:lnTo>
                <a:lnTo>
                  <a:pt x="614186" y="99871"/>
                </a:lnTo>
                <a:lnTo>
                  <a:pt x="612853" y="100442"/>
                </a:lnTo>
                <a:lnTo>
                  <a:pt x="611901" y="99966"/>
                </a:lnTo>
                <a:lnTo>
                  <a:pt x="611901" y="98064"/>
                </a:lnTo>
                <a:lnTo>
                  <a:pt x="613138" y="93974"/>
                </a:lnTo>
                <a:lnTo>
                  <a:pt x="613138" y="92166"/>
                </a:lnTo>
                <a:lnTo>
                  <a:pt x="613138" y="91310"/>
                </a:lnTo>
                <a:lnTo>
                  <a:pt x="613805" y="90264"/>
                </a:lnTo>
                <a:lnTo>
                  <a:pt x="615423" y="89028"/>
                </a:lnTo>
                <a:lnTo>
                  <a:pt x="616089" y="88362"/>
                </a:lnTo>
                <a:lnTo>
                  <a:pt x="616089" y="87221"/>
                </a:lnTo>
                <a:lnTo>
                  <a:pt x="616089" y="86555"/>
                </a:lnTo>
                <a:lnTo>
                  <a:pt x="615233" y="85889"/>
                </a:lnTo>
                <a:lnTo>
                  <a:pt x="614376" y="85318"/>
                </a:lnTo>
                <a:lnTo>
                  <a:pt x="613805" y="85318"/>
                </a:lnTo>
                <a:lnTo>
                  <a:pt x="612948" y="85318"/>
                </a:lnTo>
                <a:lnTo>
                  <a:pt x="612948" y="84843"/>
                </a:lnTo>
                <a:lnTo>
                  <a:pt x="612472" y="84843"/>
                </a:lnTo>
                <a:lnTo>
                  <a:pt x="611234" y="84272"/>
                </a:lnTo>
                <a:lnTo>
                  <a:pt x="609426" y="80372"/>
                </a:lnTo>
                <a:lnTo>
                  <a:pt x="608093" y="79136"/>
                </a:lnTo>
                <a:lnTo>
                  <a:pt x="606665" y="78375"/>
                </a:lnTo>
                <a:lnTo>
                  <a:pt x="604475" y="75902"/>
                </a:lnTo>
                <a:lnTo>
                  <a:pt x="603143" y="75331"/>
                </a:lnTo>
                <a:lnTo>
                  <a:pt x="601810" y="75331"/>
                </a:lnTo>
                <a:lnTo>
                  <a:pt x="597621" y="77138"/>
                </a:lnTo>
                <a:lnTo>
                  <a:pt x="595622" y="77138"/>
                </a:lnTo>
                <a:lnTo>
                  <a:pt x="594480" y="76568"/>
                </a:lnTo>
                <a:lnTo>
                  <a:pt x="593337" y="75807"/>
                </a:lnTo>
                <a:lnTo>
                  <a:pt x="591909" y="75046"/>
                </a:lnTo>
                <a:lnTo>
                  <a:pt x="589244" y="75046"/>
                </a:lnTo>
                <a:lnTo>
                  <a:pt x="586293" y="75046"/>
                </a:lnTo>
                <a:lnTo>
                  <a:pt x="585436" y="75046"/>
                </a:lnTo>
                <a:lnTo>
                  <a:pt x="584865" y="75617"/>
                </a:lnTo>
                <a:lnTo>
                  <a:pt x="583722" y="77614"/>
                </a:lnTo>
                <a:lnTo>
                  <a:pt x="583722" y="78470"/>
                </a:lnTo>
                <a:lnTo>
                  <a:pt x="583722" y="78470"/>
                </a:lnTo>
                <a:lnTo>
                  <a:pt x="583722" y="78470"/>
                </a:lnTo>
                <a:lnTo>
                  <a:pt x="583722" y="78470"/>
                </a:lnTo>
                <a:lnTo>
                  <a:pt x="583722" y="79136"/>
                </a:lnTo>
                <a:lnTo>
                  <a:pt x="581438" y="76948"/>
                </a:lnTo>
                <a:lnTo>
                  <a:pt x="580867" y="72763"/>
                </a:lnTo>
                <a:lnTo>
                  <a:pt x="580867" y="68008"/>
                </a:lnTo>
                <a:lnTo>
                  <a:pt x="580867" y="64013"/>
                </a:lnTo>
                <a:lnTo>
                  <a:pt x="579724" y="62015"/>
                </a:lnTo>
                <a:lnTo>
                  <a:pt x="578487" y="60779"/>
                </a:lnTo>
                <a:lnTo>
                  <a:pt x="576964" y="60018"/>
                </a:lnTo>
                <a:lnTo>
                  <a:pt x="575536" y="60018"/>
                </a:lnTo>
                <a:lnTo>
                  <a:pt x="571252" y="60018"/>
                </a:lnTo>
                <a:lnTo>
                  <a:pt x="570395" y="59352"/>
                </a:lnTo>
                <a:lnTo>
                  <a:pt x="571061" y="58211"/>
                </a:lnTo>
                <a:lnTo>
                  <a:pt x="571061" y="57450"/>
                </a:lnTo>
                <a:lnTo>
                  <a:pt x="571061" y="56879"/>
                </a:lnTo>
                <a:lnTo>
                  <a:pt x="570109" y="56879"/>
                </a:lnTo>
                <a:lnTo>
                  <a:pt x="567063" y="56879"/>
                </a:lnTo>
                <a:lnTo>
                  <a:pt x="566397" y="56879"/>
                </a:lnTo>
                <a:lnTo>
                  <a:pt x="565730" y="57545"/>
                </a:lnTo>
                <a:lnTo>
                  <a:pt x="564778" y="58306"/>
                </a:lnTo>
                <a:lnTo>
                  <a:pt x="561922" y="59352"/>
                </a:lnTo>
                <a:lnTo>
                  <a:pt x="560304" y="59352"/>
                </a:lnTo>
                <a:lnTo>
                  <a:pt x="559162" y="59352"/>
                </a:lnTo>
                <a:lnTo>
                  <a:pt x="556306" y="57830"/>
                </a:lnTo>
                <a:lnTo>
                  <a:pt x="555449" y="57164"/>
                </a:lnTo>
                <a:lnTo>
                  <a:pt x="554402" y="55833"/>
                </a:lnTo>
                <a:lnTo>
                  <a:pt x="554402" y="54691"/>
                </a:lnTo>
                <a:lnTo>
                  <a:pt x="554402" y="51362"/>
                </a:lnTo>
                <a:lnTo>
                  <a:pt x="552688" y="45560"/>
                </a:lnTo>
                <a:lnTo>
                  <a:pt x="552117" y="42517"/>
                </a:lnTo>
                <a:lnTo>
                  <a:pt x="553069" y="40805"/>
                </a:lnTo>
                <a:lnTo>
                  <a:pt x="552308" y="38331"/>
                </a:lnTo>
                <a:lnTo>
                  <a:pt x="551831" y="37381"/>
                </a:lnTo>
                <a:lnTo>
                  <a:pt x="550879" y="37381"/>
                </a:lnTo>
                <a:lnTo>
                  <a:pt x="550023" y="37381"/>
                </a:lnTo>
                <a:lnTo>
                  <a:pt x="549451" y="36715"/>
                </a:lnTo>
                <a:lnTo>
                  <a:pt x="548690" y="34812"/>
                </a:lnTo>
                <a:lnTo>
                  <a:pt x="547738" y="33100"/>
                </a:lnTo>
                <a:lnTo>
                  <a:pt x="547738" y="33100"/>
                </a:lnTo>
                <a:lnTo>
                  <a:pt x="546596" y="31198"/>
                </a:lnTo>
                <a:lnTo>
                  <a:pt x="545548" y="30056"/>
                </a:lnTo>
                <a:lnTo>
                  <a:pt x="543835" y="29581"/>
                </a:lnTo>
                <a:lnTo>
                  <a:pt x="538599" y="31198"/>
                </a:lnTo>
                <a:lnTo>
                  <a:pt x="535077" y="32339"/>
                </a:lnTo>
                <a:lnTo>
                  <a:pt x="533554" y="33290"/>
                </a:lnTo>
                <a:lnTo>
                  <a:pt x="532411" y="34527"/>
                </a:lnTo>
                <a:lnTo>
                  <a:pt x="530412" y="37951"/>
                </a:lnTo>
                <a:lnTo>
                  <a:pt x="529555" y="38617"/>
                </a:lnTo>
                <a:lnTo>
                  <a:pt x="528508" y="38617"/>
                </a:lnTo>
                <a:lnTo>
                  <a:pt x="528508" y="38617"/>
                </a:lnTo>
                <a:lnTo>
                  <a:pt x="523177" y="36144"/>
                </a:lnTo>
                <a:lnTo>
                  <a:pt x="521940" y="35098"/>
                </a:lnTo>
                <a:lnTo>
                  <a:pt x="521940" y="34527"/>
                </a:lnTo>
                <a:lnTo>
                  <a:pt x="521083" y="32434"/>
                </a:lnTo>
                <a:lnTo>
                  <a:pt x="521083" y="31674"/>
                </a:lnTo>
                <a:lnTo>
                  <a:pt x="518608" y="29391"/>
                </a:lnTo>
                <a:lnTo>
                  <a:pt x="518132" y="28630"/>
                </a:lnTo>
                <a:lnTo>
                  <a:pt x="518132" y="27869"/>
                </a:lnTo>
                <a:lnTo>
                  <a:pt x="518132" y="27298"/>
                </a:lnTo>
                <a:lnTo>
                  <a:pt x="517180" y="27298"/>
                </a:lnTo>
                <a:lnTo>
                  <a:pt x="516609" y="27298"/>
                </a:lnTo>
                <a:lnTo>
                  <a:pt x="515371" y="27298"/>
                </a:lnTo>
                <a:lnTo>
                  <a:pt x="514800" y="27298"/>
                </a:lnTo>
                <a:lnTo>
                  <a:pt x="513848" y="27298"/>
                </a:lnTo>
                <a:lnTo>
                  <a:pt x="513372" y="27298"/>
                </a:lnTo>
                <a:lnTo>
                  <a:pt x="513372" y="26632"/>
                </a:lnTo>
                <a:lnTo>
                  <a:pt x="512801" y="25301"/>
                </a:lnTo>
                <a:lnTo>
                  <a:pt x="512801" y="25301"/>
                </a:lnTo>
                <a:lnTo>
                  <a:pt x="512039" y="25301"/>
                </a:lnTo>
                <a:lnTo>
                  <a:pt x="512039" y="25301"/>
                </a:lnTo>
                <a:lnTo>
                  <a:pt x="512039" y="24825"/>
                </a:lnTo>
                <a:lnTo>
                  <a:pt x="512610" y="23684"/>
                </a:lnTo>
                <a:lnTo>
                  <a:pt x="512610" y="23018"/>
                </a:lnTo>
                <a:lnTo>
                  <a:pt x="511278" y="18358"/>
                </a:lnTo>
                <a:lnTo>
                  <a:pt x="511278" y="17406"/>
                </a:lnTo>
                <a:lnTo>
                  <a:pt x="512801" y="15884"/>
                </a:lnTo>
                <a:lnTo>
                  <a:pt x="512801" y="15314"/>
                </a:lnTo>
                <a:lnTo>
                  <a:pt x="512801" y="13221"/>
                </a:lnTo>
                <a:lnTo>
                  <a:pt x="511754" y="11699"/>
                </a:lnTo>
                <a:lnTo>
                  <a:pt x="509374" y="9036"/>
                </a:lnTo>
                <a:lnTo>
                  <a:pt x="508707" y="7039"/>
                </a:lnTo>
                <a:lnTo>
                  <a:pt x="508041" y="2378"/>
                </a:lnTo>
                <a:lnTo>
                  <a:pt x="507089" y="0"/>
                </a:lnTo>
                <a:lnTo>
                  <a:pt x="507089" y="0"/>
                </a:lnTo>
                <a:lnTo>
                  <a:pt x="506137" y="761"/>
                </a:lnTo>
                <a:lnTo>
                  <a:pt x="503471" y="1998"/>
                </a:lnTo>
                <a:lnTo>
                  <a:pt x="498140" y="3424"/>
                </a:lnTo>
                <a:lnTo>
                  <a:pt x="494142" y="2949"/>
                </a:lnTo>
                <a:lnTo>
                  <a:pt x="490905" y="2949"/>
                </a:lnTo>
                <a:lnTo>
                  <a:pt x="490239" y="2949"/>
                </a:lnTo>
                <a:lnTo>
                  <a:pt x="478910" y="6563"/>
                </a:lnTo>
                <a:lnTo>
                  <a:pt x="468344" y="7990"/>
                </a:lnTo>
                <a:lnTo>
                  <a:pt x="466059" y="9226"/>
                </a:lnTo>
                <a:lnTo>
                  <a:pt x="464916" y="9226"/>
                </a:lnTo>
                <a:lnTo>
                  <a:pt x="452255" y="14743"/>
                </a:lnTo>
                <a:lnTo>
                  <a:pt x="450256" y="16645"/>
                </a:lnTo>
                <a:lnTo>
                  <a:pt x="448352" y="19308"/>
                </a:lnTo>
                <a:lnTo>
                  <a:pt x="447210" y="20450"/>
                </a:lnTo>
                <a:lnTo>
                  <a:pt x="445972" y="20926"/>
                </a:lnTo>
                <a:lnTo>
                  <a:pt x="444544" y="20926"/>
                </a:lnTo>
                <a:lnTo>
                  <a:pt x="443973" y="20926"/>
                </a:lnTo>
                <a:lnTo>
                  <a:pt x="442355" y="22162"/>
                </a:lnTo>
                <a:lnTo>
                  <a:pt x="442355" y="24159"/>
                </a:lnTo>
                <a:lnTo>
                  <a:pt x="443402" y="27964"/>
                </a:lnTo>
                <a:lnTo>
                  <a:pt x="443878" y="30342"/>
                </a:lnTo>
                <a:lnTo>
                  <a:pt x="443878" y="32339"/>
                </a:lnTo>
                <a:lnTo>
                  <a:pt x="443117" y="33861"/>
                </a:lnTo>
                <a:lnTo>
                  <a:pt x="441784" y="38046"/>
                </a:lnTo>
                <a:lnTo>
                  <a:pt x="441784" y="39853"/>
                </a:lnTo>
                <a:lnTo>
                  <a:pt x="441784" y="41946"/>
                </a:lnTo>
                <a:lnTo>
                  <a:pt x="442545" y="46416"/>
                </a:lnTo>
                <a:lnTo>
                  <a:pt x="442545" y="51267"/>
                </a:lnTo>
                <a:lnTo>
                  <a:pt x="442545" y="52694"/>
                </a:lnTo>
                <a:lnTo>
                  <a:pt x="444354" y="55452"/>
                </a:lnTo>
                <a:lnTo>
                  <a:pt x="442355" y="57069"/>
                </a:lnTo>
                <a:lnTo>
                  <a:pt x="442355" y="61254"/>
                </a:lnTo>
                <a:lnTo>
                  <a:pt x="442355" y="65820"/>
                </a:lnTo>
                <a:lnTo>
                  <a:pt x="441117" y="69339"/>
                </a:lnTo>
                <a:lnTo>
                  <a:pt x="441117" y="70005"/>
                </a:lnTo>
                <a:lnTo>
                  <a:pt x="444735" y="72858"/>
                </a:lnTo>
                <a:lnTo>
                  <a:pt x="444735" y="73524"/>
                </a:lnTo>
                <a:lnTo>
                  <a:pt x="443688" y="73524"/>
                </a:lnTo>
                <a:lnTo>
                  <a:pt x="442260" y="73524"/>
                </a:lnTo>
                <a:lnTo>
                  <a:pt x="440832" y="76282"/>
                </a:lnTo>
                <a:lnTo>
                  <a:pt x="440356" y="80372"/>
                </a:lnTo>
                <a:lnTo>
                  <a:pt x="440356" y="83606"/>
                </a:lnTo>
                <a:lnTo>
                  <a:pt x="441022" y="84462"/>
                </a:lnTo>
                <a:lnTo>
                  <a:pt x="443878" y="85889"/>
                </a:lnTo>
                <a:lnTo>
                  <a:pt x="444449" y="87125"/>
                </a:lnTo>
                <a:lnTo>
                  <a:pt x="444925" y="88362"/>
                </a:lnTo>
                <a:lnTo>
                  <a:pt x="445972" y="89123"/>
                </a:lnTo>
                <a:lnTo>
                  <a:pt x="447305" y="89598"/>
                </a:lnTo>
                <a:lnTo>
                  <a:pt x="448543" y="89598"/>
                </a:lnTo>
                <a:lnTo>
                  <a:pt x="448543" y="90359"/>
                </a:lnTo>
                <a:lnTo>
                  <a:pt x="447210" y="90359"/>
                </a:lnTo>
                <a:lnTo>
                  <a:pt x="447210" y="91120"/>
                </a:lnTo>
                <a:lnTo>
                  <a:pt x="447210" y="91596"/>
                </a:lnTo>
                <a:lnTo>
                  <a:pt x="447686" y="91596"/>
                </a:lnTo>
                <a:lnTo>
                  <a:pt x="448352" y="91596"/>
                </a:lnTo>
                <a:lnTo>
                  <a:pt x="448352" y="92357"/>
                </a:lnTo>
                <a:lnTo>
                  <a:pt x="447781" y="92357"/>
                </a:lnTo>
                <a:lnTo>
                  <a:pt x="447210" y="92357"/>
                </a:lnTo>
                <a:lnTo>
                  <a:pt x="440641" y="89123"/>
                </a:lnTo>
                <a:lnTo>
                  <a:pt x="438357" y="89123"/>
                </a:lnTo>
                <a:lnTo>
                  <a:pt x="436072" y="92166"/>
                </a:lnTo>
                <a:lnTo>
                  <a:pt x="434644" y="97588"/>
                </a:lnTo>
                <a:lnTo>
                  <a:pt x="434073" y="98444"/>
                </a:lnTo>
                <a:lnTo>
                  <a:pt x="433311" y="99110"/>
                </a:lnTo>
                <a:lnTo>
                  <a:pt x="429789" y="103390"/>
                </a:lnTo>
                <a:lnTo>
                  <a:pt x="421221" y="110333"/>
                </a:lnTo>
                <a:lnTo>
                  <a:pt x="418556" y="113187"/>
                </a:lnTo>
                <a:lnTo>
                  <a:pt x="417032" y="113758"/>
                </a:lnTo>
                <a:lnTo>
                  <a:pt x="415414" y="115089"/>
                </a:lnTo>
                <a:lnTo>
                  <a:pt x="388188" y="123840"/>
                </a:lnTo>
                <a:lnTo>
                  <a:pt x="382571" y="123840"/>
                </a:lnTo>
                <a:lnTo>
                  <a:pt x="377430" y="125742"/>
                </a:lnTo>
                <a:lnTo>
                  <a:pt x="374765" y="127549"/>
                </a:lnTo>
                <a:lnTo>
                  <a:pt x="372480" y="128215"/>
                </a:lnTo>
                <a:lnTo>
                  <a:pt x="364293" y="133161"/>
                </a:lnTo>
                <a:lnTo>
                  <a:pt x="363627" y="134112"/>
                </a:lnTo>
                <a:lnTo>
                  <a:pt x="354964" y="138107"/>
                </a:lnTo>
                <a:lnTo>
                  <a:pt x="354298" y="138773"/>
                </a:lnTo>
                <a:lnTo>
                  <a:pt x="353631" y="138773"/>
                </a:lnTo>
                <a:lnTo>
                  <a:pt x="350299" y="141436"/>
                </a:lnTo>
                <a:lnTo>
                  <a:pt x="349347" y="142578"/>
                </a:lnTo>
                <a:lnTo>
                  <a:pt x="346682" y="151518"/>
                </a:lnTo>
                <a:lnTo>
                  <a:pt x="343255" y="157796"/>
                </a:lnTo>
                <a:lnTo>
                  <a:pt x="343255" y="158462"/>
                </a:lnTo>
                <a:lnTo>
                  <a:pt x="343255" y="159603"/>
                </a:lnTo>
                <a:lnTo>
                  <a:pt x="343255" y="160459"/>
                </a:lnTo>
                <a:lnTo>
                  <a:pt x="344111" y="161125"/>
                </a:lnTo>
                <a:lnTo>
                  <a:pt x="344111" y="161695"/>
                </a:lnTo>
                <a:lnTo>
                  <a:pt x="344683" y="162647"/>
                </a:lnTo>
                <a:lnTo>
                  <a:pt x="345920" y="163503"/>
                </a:lnTo>
                <a:lnTo>
                  <a:pt x="347443" y="163978"/>
                </a:lnTo>
                <a:lnTo>
                  <a:pt x="350014" y="163978"/>
                </a:lnTo>
                <a:lnTo>
                  <a:pt x="354678" y="165595"/>
                </a:lnTo>
                <a:lnTo>
                  <a:pt x="360200" y="166356"/>
                </a:lnTo>
                <a:lnTo>
                  <a:pt x="365626" y="165500"/>
                </a:lnTo>
                <a:lnTo>
                  <a:pt x="370291" y="162552"/>
                </a:lnTo>
                <a:lnTo>
                  <a:pt x="369148" y="164073"/>
                </a:lnTo>
                <a:lnTo>
                  <a:pt x="367911" y="165215"/>
                </a:lnTo>
                <a:lnTo>
                  <a:pt x="364865" y="166832"/>
                </a:lnTo>
                <a:lnTo>
                  <a:pt x="356678" y="168639"/>
                </a:lnTo>
                <a:lnTo>
                  <a:pt x="348491" y="170541"/>
                </a:lnTo>
                <a:lnTo>
                  <a:pt x="344111" y="173680"/>
                </a:lnTo>
                <a:lnTo>
                  <a:pt x="342493" y="176153"/>
                </a:lnTo>
                <a:lnTo>
                  <a:pt x="341922" y="176629"/>
                </a:lnTo>
                <a:lnTo>
                  <a:pt x="340399" y="177104"/>
                </a:lnTo>
                <a:lnTo>
                  <a:pt x="338590" y="178626"/>
                </a:lnTo>
                <a:lnTo>
                  <a:pt x="335544" y="180148"/>
                </a:lnTo>
                <a:lnTo>
                  <a:pt x="324977" y="182621"/>
                </a:lnTo>
                <a:lnTo>
                  <a:pt x="323264" y="184143"/>
                </a:lnTo>
                <a:lnTo>
                  <a:pt x="317076" y="180433"/>
                </a:lnTo>
                <a:lnTo>
                  <a:pt x="313744" y="179672"/>
                </a:lnTo>
                <a:lnTo>
                  <a:pt x="311745" y="178341"/>
                </a:lnTo>
                <a:lnTo>
                  <a:pt x="310602" y="177865"/>
                </a:lnTo>
                <a:lnTo>
                  <a:pt x="306128" y="177865"/>
                </a:lnTo>
                <a:lnTo>
                  <a:pt x="303272" y="176534"/>
                </a:lnTo>
                <a:lnTo>
                  <a:pt x="301654" y="176534"/>
                </a:lnTo>
                <a:lnTo>
                  <a:pt x="299274" y="177770"/>
                </a:lnTo>
                <a:lnTo>
                  <a:pt x="297656" y="177770"/>
                </a:lnTo>
                <a:lnTo>
                  <a:pt x="294799" y="176914"/>
                </a:lnTo>
                <a:lnTo>
                  <a:pt x="283471" y="176248"/>
                </a:lnTo>
                <a:lnTo>
                  <a:pt x="275665" y="173205"/>
                </a:lnTo>
                <a:lnTo>
                  <a:pt x="267002" y="172729"/>
                </a:lnTo>
                <a:lnTo>
                  <a:pt x="265860" y="173299"/>
                </a:lnTo>
                <a:lnTo>
                  <a:pt x="264812" y="174536"/>
                </a:lnTo>
                <a:lnTo>
                  <a:pt x="264241" y="175868"/>
                </a:lnTo>
                <a:lnTo>
                  <a:pt x="265003" y="176914"/>
                </a:lnTo>
                <a:lnTo>
                  <a:pt x="265003" y="177580"/>
                </a:lnTo>
                <a:lnTo>
                  <a:pt x="263670" y="177580"/>
                </a:lnTo>
                <a:lnTo>
                  <a:pt x="263004" y="177580"/>
                </a:lnTo>
                <a:lnTo>
                  <a:pt x="262433" y="176819"/>
                </a:lnTo>
                <a:lnTo>
                  <a:pt x="261766" y="176248"/>
                </a:lnTo>
                <a:lnTo>
                  <a:pt x="261005" y="176248"/>
                </a:lnTo>
                <a:lnTo>
                  <a:pt x="260338" y="176724"/>
                </a:lnTo>
                <a:lnTo>
                  <a:pt x="259767" y="176724"/>
                </a:lnTo>
                <a:lnTo>
                  <a:pt x="259767" y="175773"/>
                </a:lnTo>
                <a:lnTo>
                  <a:pt x="259767" y="175773"/>
                </a:lnTo>
                <a:lnTo>
                  <a:pt x="259767" y="175773"/>
                </a:lnTo>
                <a:lnTo>
                  <a:pt x="259767" y="175012"/>
                </a:lnTo>
                <a:lnTo>
                  <a:pt x="259767" y="173870"/>
                </a:lnTo>
                <a:lnTo>
                  <a:pt x="259767" y="171683"/>
                </a:lnTo>
                <a:lnTo>
                  <a:pt x="259196" y="170161"/>
                </a:lnTo>
                <a:lnTo>
                  <a:pt x="254150" y="163788"/>
                </a:lnTo>
                <a:lnTo>
                  <a:pt x="253198" y="161030"/>
                </a:lnTo>
                <a:lnTo>
                  <a:pt x="252056" y="159223"/>
                </a:lnTo>
                <a:lnTo>
                  <a:pt x="251199" y="157225"/>
                </a:lnTo>
                <a:lnTo>
                  <a:pt x="251199" y="154847"/>
                </a:lnTo>
                <a:lnTo>
                  <a:pt x="251675" y="154277"/>
                </a:lnTo>
                <a:lnTo>
                  <a:pt x="252246" y="154277"/>
                </a:lnTo>
                <a:lnTo>
                  <a:pt x="253674" y="154277"/>
                </a:lnTo>
                <a:lnTo>
                  <a:pt x="253674" y="153801"/>
                </a:lnTo>
                <a:lnTo>
                  <a:pt x="253674" y="152850"/>
                </a:lnTo>
                <a:lnTo>
                  <a:pt x="253674" y="151899"/>
                </a:lnTo>
                <a:lnTo>
                  <a:pt x="255293" y="150662"/>
                </a:lnTo>
                <a:lnTo>
                  <a:pt x="255293" y="148950"/>
                </a:lnTo>
                <a:lnTo>
                  <a:pt x="253865" y="145907"/>
                </a:lnTo>
                <a:lnTo>
                  <a:pt x="253865" y="144194"/>
                </a:lnTo>
                <a:lnTo>
                  <a:pt x="253865" y="143434"/>
                </a:lnTo>
                <a:lnTo>
                  <a:pt x="253294" y="143434"/>
                </a:lnTo>
                <a:lnTo>
                  <a:pt x="245392" y="142007"/>
                </a:lnTo>
                <a:lnTo>
                  <a:pt x="244155" y="142007"/>
                </a:lnTo>
                <a:lnTo>
                  <a:pt x="241109" y="142958"/>
                </a:lnTo>
                <a:lnTo>
                  <a:pt x="240156" y="143719"/>
                </a:lnTo>
                <a:lnTo>
                  <a:pt x="238538" y="146002"/>
                </a:lnTo>
                <a:lnTo>
                  <a:pt x="237491" y="146953"/>
                </a:lnTo>
                <a:lnTo>
                  <a:pt x="236349" y="147523"/>
                </a:lnTo>
                <a:lnTo>
                  <a:pt x="235587" y="147523"/>
                </a:lnTo>
                <a:lnTo>
                  <a:pt x="234159" y="146953"/>
                </a:lnTo>
                <a:lnTo>
                  <a:pt x="233398" y="146953"/>
                </a:lnTo>
                <a:lnTo>
                  <a:pt x="232731" y="146953"/>
                </a:lnTo>
                <a:lnTo>
                  <a:pt x="231779" y="147904"/>
                </a:lnTo>
                <a:lnTo>
                  <a:pt x="231208" y="147904"/>
                </a:lnTo>
                <a:lnTo>
                  <a:pt x="231208" y="147904"/>
                </a:lnTo>
                <a:lnTo>
                  <a:pt x="231208" y="147904"/>
                </a:lnTo>
                <a:lnTo>
                  <a:pt x="231208" y="147238"/>
                </a:lnTo>
                <a:lnTo>
                  <a:pt x="230161" y="147238"/>
                </a:lnTo>
                <a:lnTo>
                  <a:pt x="225210" y="145621"/>
                </a:lnTo>
                <a:lnTo>
                  <a:pt x="220832" y="144955"/>
                </a:lnTo>
                <a:lnTo>
                  <a:pt x="219404" y="144385"/>
                </a:lnTo>
                <a:lnTo>
                  <a:pt x="217975" y="144385"/>
                </a:lnTo>
                <a:lnTo>
                  <a:pt x="217975" y="143909"/>
                </a:lnTo>
                <a:lnTo>
                  <a:pt x="217975" y="142672"/>
                </a:lnTo>
                <a:lnTo>
                  <a:pt x="217975" y="142672"/>
                </a:lnTo>
                <a:lnTo>
                  <a:pt x="217404" y="142672"/>
                </a:lnTo>
                <a:lnTo>
                  <a:pt x="215500" y="142672"/>
                </a:lnTo>
                <a:lnTo>
                  <a:pt x="214739" y="142672"/>
                </a:lnTo>
                <a:lnTo>
                  <a:pt x="213406" y="141626"/>
                </a:lnTo>
                <a:lnTo>
                  <a:pt x="212835" y="141626"/>
                </a:lnTo>
                <a:lnTo>
                  <a:pt x="211026" y="141626"/>
                </a:lnTo>
                <a:lnTo>
                  <a:pt x="211026" y="142387"/>
                </a:lnTo>
                <a:lnTo>
                  <a:pt x="211026" y="141912"/>
                </a:lnTo>
                <a:lnTo>
                  <a:pt x="210550" y="144290"/>
                </a:lnTo>
                <a:lnTo>
                  <a:pt x="213406" y="145526"/>
                </a:lnTo>
                <a:lnTo>
                  <a:pt x="215595" y="145526"/>
                </a:lnTo>
                <a:lnTo>
                  <a:pt x="216167" y="146287"/>
                </a:lnTo>
                <a:lnTo>
                  <a:pt x="216167" y="147238"/>
                </a:lnTo>
                <a:lnTo>
                  <a:pt x="216643" y="148379"/>
                </a:lnTo>
                <a:lnTo>
                  <a:pt x="217119" y="149806"/>
                </a:lnTo>
                <a:lnTo>
                  <a:pt x="217119" y="151518"/>
                </a:lnTo>
                <a:lnTo>
                  <a:pt x="217119" y="154657"/>
                </a:lnTo>
                <a:lnTo>
                  <a:pt x="216643" y="155703"/>
                </a:lnTo>
                <a:lnTo>
                  <a:pt x="214834" y="157415"/>
                </a:lnTo>
                <a:lnTo>
                  <a:pt x="214834" y="158842"/>
                </a:lnTo>
                <a:lnTo>
                  <a:pt x="214834" y="159413"/>
                </a:lnTo>
                <a:lnTo>
                  <a:pt x="216548" y="161505"/>
                </a:lnTo>
                <a:lnTo>
                  <a:pt x="217214" y="162552"/>
                </a:lnTo>
                <a:lnTo>
                  <a:pt x="217214" y="163408"/>
                </a:lnTo>
                <a:lnTo>
                  <a:pt x="217214" y="164359"/>
                </a:lnTo>
                <a:lnTo>
                  <a:pt x="218166" y="166166"/>
                </a:lnTo>
                <a:lnTo>
                  <a:pt x="218166" y="166832"/>
                </a:lnTo>
                <a:lnTo>
                  <a:pt x="218166" y="167498"/>
                </a:lnTo>
                <a:lnTo>
                  <a:pt x="218166" y="168924"/>
                </a:lnTo>
                <a:lnTo>
                  <a:pt x="218166" y="172349"/>
                </a:lnTo>
                <a:lnTo>
                  <a:pt x="218166" y="173680"/>
                </a:lnTo>
                <a:lnTo>
                  <a:pt x="218832" y="174441"/>
                </a:lnTo>
                <a:lnTo>
                  <a:pt x="219594" y="174441"/>
                </a:lnTo>
                <a:lnTo>
                  <a:pt x="220451" y="174441"/>
                </a:lnTo>
                <a:lnTo>
                  <a:pt x="221403" y="174441"/>
                </a:lnTo>
                <a:lnTo>
                  <a:pt x="221403" y="174441"/>
                </a:lnTo>
                <a:lnTo>
                  <a:pt x="221403" y="174441"/>
                </a:lnTo>
                <a:lnTo>
                  <a:pt x="221403" y="175202"/>
                </a:lnTo>
                <a:lnTo>
                  <a:pt x="222735" y="175963"/>
                </a:lnTo>
                <a:lnTo>
                  <a:pt x="224163" y="177580"/>
                </a:lnTo>
                <a:lnTo>
                  <a:pt x="225401" y="178341"/>
                </a:lnTo>
                <a:lnTo>
                  <a:pt x="225972" y="176629"/>
                </a:lnTo>
                <a:lnTo>
                  <a:pt x="226448" y="176629"/>
                </a:lnTo>
                <a:lnTo>
                  <a:pt x="227305" y="178721"/>
                </a:lnTo>
                <a:lnTo>
                  <a:pt x="227305" y="179958"/>
                </a:lnTo>
                <a:lnTo>
                  <a:pt x="225972" y="179958"/>
                </a:lnTo>
                <a:lnTo>
                  <a:pt x="226448" y="181575"/>
                </a:lnTo>
                <a:lnTo>
                  <a:pt x="227210" y="182621"/>
                </a:lnTo>
                <a:lnTo>
                  <a:pt x="229114" y="184143"/>
                </a:lnTo>
                <a:lnTo>
                  <a:pt x="229114" y="184143"/>
                </a:lnTo>
                <a:lnTo>
                  <a:pt x="229114" y="184143"/>
                </a:lnTo>
                <a:lnTo>
                  <a:pt x="229114" y="184618"/>
                </a:lnTo>
                <a:lnTo>
                  <a:pt x="230066" y="185855"/>
                </a:lnTo>
                <a:lnTo>
                  <a:pt x="231113" y="189564"/>
                </a:lnTo>
                <a:lnTo>
                  <a:pt x="232160" y="190706"/>
                </a:lnTo>
                <a:lnTo>
                  <a:pt x="232731" y="188803"/>
                </a:lnTo>
                <a:lnTo>
                  <a:pt x="234159" y="188803"/>
                </a:lnTo>
                <a:lnTo>
                  <a:pt x="235873" y="189564"/>
                </a:lnTo>
                <a:lnTo>
                  <a:pt x="237205" y="190040"/>
                </a:lnTo>
                <a:lnTo>
                  <a:pt x="237205" y="190610"/>
                </a:lnTo>
                <a:lnTo>
                  <a:pt x="234825" y="189945"/>
                </a:lnTo>
                <a:lnTo>
                  <a:pt x="233683" y="189945"/>
                </a:lnTo>
                <a:lnTo>
                  <a:pt x="233112" y="190896"/>
                </a:lnTo>
                <a:lnTo>
                  <a:pt x="233112" y="192703"/>
                </a:lnTo>
                <a:lnTo>
                  <a:pt x="233112" y="194700"/>
                </a:lnTo>
                <a:lnTo>
                  <a:pt x="233112" y="196603"/>
                </a:lnTo>
                <a:lnTo>
                  <a:pt x="233683" y="198220"/>
                </a:lnTo>
                <a:lnTo>
                  <a:pt x="233683" y="197649"/>
                </a:lnTo>
                <a:lnTo>
                  <a:pt x="233683" y="197649"/>
                </a:lnTo>
                <a:lnTo>
                  <a:pt x="234540" y="198315"/>
                </a:lnTo>
                <a:lnTo>
                  <a:pt x="233873" y="198981"/>
                </a:lnTo>
                <a:lnTo>
                  <a:pt x="233873" y="199551"/>
                </a:lnTo>
                <a:lnTo>
                  <a:pt x="233398" y="200883"/>
                </a:lnTo>
                <a:lnTo>
                  <a:pt x="233398" y="202214"/>
                </a:lnTo>
                <a:lnTo>
                  <a:pt x="233398" y="203356"/>
                </a:lnTo>
                <a:lnTo>
                  <a:pt x="233398" y="204022"/>
                </a:lnTo>
                <a:lnTo>
                  <a:pt x="234349" y="204022"/>
                </a:lnTo>
                <a:lnTo>
                  <a:pt x="234349" y="205068"/>
                </a:lnTo>
                <a:lnTo>
                  <a:pt x="234349" y="206114"/>
                </a:lnTo>
                <a:lnTo>
                  <a:pt x="234349" y="208587"/>
                </a:lnTo>
                <a:lnTo>
                  <a:pt x="234349" y="209348"/>
                </a:lnTo>
                <a:lnTo>
                  <a:pt x="234825" y="210395"/>
                </a:lnTo>
                <a:lnTo>
                  <a:pt x="234825" y="210965"/>
                </a:lnTo>
                <a:lnTo>
                  <a:pt x="234825" y="210965"/>
                </a:lnTo>
                <a:lnTo>
                  <a:pt x="235301" y="209443"/>
                </a:lnTo>
                <a:lnTo>
                  <a:pt x="236539" y="208682"/>
                </a:lnTo>
                <a:lnTo>
                  <a:pt x="238062" y="208682"/>
                </a:lnTo>
                <a:lnTo>
                  <a:pt x="239300" y="209253"/>
                </a:lnTo>
                <a:lnTo>
                  <a:pt x="239300" y="209919"/>
                </a:lnTo>
                <a:lnTo>
                  <a:pt x="237681" y="209158"/>
                </a:lnTo>
                <a:lnTo>
                  <a:pt x="236825" y="209633"/>
                </a:lnTo>
                <a:lnTo>
                  <a:pt x="236825" y="211155"/>
                </a:lnTo>
                <a:lnTo>
                  <a:pt x="236063" y="216957"/>
                </a:lnTo>
                <a:lnTo>
                  <a:pt x="236063" y="217528"/>
                </a:lnTo>
                <a:lnTo>
                  <a:pt x="236825" y="217528"/>
                </a:lnTo>
                <a:lnTo>
                  <a:pt x="236825" y="218099"/>
                </a:lnTo>
                <a:lnTo>
                  <a:pt x="236825" y="218955"/>
                </a:lnTo>
                <a:lnTo>
                  <a:pt x="236825" y="220096"/>
                </a:lnTo>
                <a:lnTo>
                  <a:pt x="236253" y="219240"/>
                </a:lnTo>
                <a:lnTo>
                  <a:pt x="236253" y="220286"/>
                </a:lnTo>
                <a:lnTo>
                  <a:pt x="235682" y="225042"/>
                </a:lnTo>
                <a:lnTo>
                  <a:pt x="235206" y="226183"/>
                </a:lnTo>
                <a:lnTo>
                  <a:pt x="234540" y="227135"/>
                </a:lnTo>
                <a:lnTo>
                  <a:pt x="233588" y="227135"/>
                </a:lnTo>
                <a:lnTo>
                  <a:pt x="233588" y="227896"/>
                </a:lnTo>
                <a:lnTo>
                  <a:pt x="235206" y="227896"/>
                </a:lnTo>
                <a:lnTo>
                  <a:pt x="235968" y="229512"/>
                </a:lnTo>
                <a:lnTo>
                  <a:pt x="235968" y="231890"/>
                </a:lnTo>
                <a:lnTo>
                  <a:pt x="235968" y="234649"/>
                </a:lnTo>
                <a:lnTo>
                  <a:pt x="236539" y="237027"/>
                </a:lnTo>
                <a:lnTo>
                  <a:pt x="238919" y="239214"/>
                </a:lnTo>
                <a:lnTo>
                  <a:pt x="239490" y="241497"/>
                </a:lnTo>
                <a:lnTo>
                  <a:pt x="239490" y="242163"/>
                </a:lnTo>
                <a:lnTo>
                  <a:pt x="240347" y="242638"/>
                </a:lnTo>
                <a:lnTo>
                  <a:pt x="242536" y="243304"/>
                </a:lnTo>
                <a:lnTo>
                  <a:pt x="242536" y="243304"/>
                </a:lnTo>
                <a:lnTo>
                  <a:pt x="242536" y="243875"/>
                </a:lnTo>
                <a:lnTo>
                  <a:pt x="242536" y="244541"/>
                </a:lnTo>
                <a:lnTo>
                  <a:pt x="242536" y="245016"/>
                </a:lnTo>
                <a:lnTo>
                  <a:pt x="242536" y="245016"/>
                </a:lnTo>
                <a:lnTo>
                  <a:pt x="242536" y="245016"/>
                </a:lnTo>
                <a:lnTo>
                  <a:pt x="242536" y="245016"/>
                </a:lnTo>
                <a:lnTo>
                  <a:pt x="245107" y="245016"/>
                </a:lnTo>
                <a:lnTo>
                  <a:pt x="246535" y="245777"/>
                </a:lnTo>
                <a:lnTo>
                  <a:pt x="247582" y="247489"/>
                </a:lnTo>
                <a:lnTo>
                  <a:pt x="245202" y="246633"/>
                </a:lnTo>
                <a:lnTo>
                  <a:pt x="238062" y="248155"/>
                </a:lnTo>
                <a:lnTo>
                  <a:pt x="232826" y="247489"/>
                </a:lnTo>
                <a:lnTo>
                  <a:pt x="232255" y="247489"/>
                </a:lnTo>
                <a:lnTo>
                  <a:pt x="232255" y="247489"/>
                </a:lnTo>
                <a:lnTo>
                  <a:pt x="229114" y="249201"/>
                </a:lnTo>
                <a:lnTo>
                  <a:pt x="223878" y="250057"/>
                </a:lnTo>
                <a:lnTo>
                  <a:pt x="219118" y="250057"/>
                </a:lnTo>
                <a:lnTo>
                  <a:pt x="216262" y="249296"/>
                </a:lnTo>
                <a:lnTo>
                  <a:pt x="214834" y="247584"/>
                </a:lnTo>
                <a:lnTo>
                  <a:pt x="214834" y="246538"/>
                </a:lnTo>
                <a:lnTo>
                  <a:pt x="216548" y="243875"/>
                </a:lnTo>
                <a:lnTo>
                  <a:pt x="216072" y="243209"/>
                </a:lnTo>
                <a:lnTo>
                  <a:pt x="216072" y="242638"/>
                </a:lnTo>
                <a:lnTo>
                  <a:pt x="216072" y="242638"/>
                </a:lnTo>
                <a:lnTo>
                  <a:pt x="216072" y="242163"/>
                </a:lnTo>
                <a:lnTo>
                  <a:pt x="209313" y="243494"/>
                </a:lnTo>
                <a:lnTo>
                  <a:pt x="209313" y="244255"/>
                </a:lnTo>
                <a:lnTo>
                  <a:pt x="206838" y="244255"/>
                </a:lnTo>
                <a:lnTo>
                  <a:pt x="206266" y="244255"/>
                </a:lnTo>
                <a:lnTo>
                  <a:pt x="206266" y="245587"/>
                </a:lnTo>
                <a:lnTo>
                  <a:pt x="206266" y="245587"/>
                </a:lnTo>
                <a:lnTo>
                  <a:pt x="205314" y="245587"/>
                </a:lnTo>
                <a:lnTo>
                  <a:pt x="205314" y="246538"/>
                </a:lnTo>
                <a:lnTo>
                  <a:pt x="204838" y="247489"/>
                </a:lnTo>
                <a:lnTo>
                  <a:pt x="204838" y="248250"/>
                </a:lnTo>
                <a:lnTo>
                  <a:pt x="205505" y="249487"/>
                </a:lnTo>
                <a:lnTo>
                  <a:pt x="206742" y="252435"/>
                </a:lnTo>
                <a:lnTo>
                  <a:pt x="207313" y="253006"/>
                </a:lnTo>
                <a:lnTo>
                  <a:pt x="208075" y="253006"/>
                </a:lnTo>
                <a:lnTo>
                  <a:pt x="208741" y="253006"/>
                </a:lnTo>
                <a:lnTo>
                  <a:pt x="209408" y="253672"/>
                </a:lnTo>
                <a:lnTo>
                  <a:pt x="209884" y="254813"/>
                </a:lnTo>
                <a:lnTo>
                  <a:pt x="209027" y="254147"/>
                </a:lnTo>
                <a:lnTo>
                  <a:pt x="209027" y="254147"/>
                </a:lnTo>
                <a:lnTo>
                  <a:pt x="209027" y="253672"/>
                </a:lnTo>
                <a:lnTo>
                  <a:pt x="208551" y="253672"/>
                </a:lnTo>
                <a:lnTo>
                  <a:pt x="208551" y="255289"/>
                </a:lnTo>
                <a:lnTo>
                  <a:pt x="209598" y="257096"/>
                </a:lnTo>
                <a:lnTo>
                  <a:pt x="209598" y="257857"/>
                </a:lnTo>
                <a:lnTo>
                  <a:pt x="211407" y="259093"/>
                </a:lnTo>
                <a:lnTo>
                  <a:pt x="209408" y="260425"/>
                </a:lnTo>
                <a:lnTo>
                  <a:pt x="208741" y="261186"/>
                </a:lnTo>
                <a:lnTo>
                  <a:pt x="208741" y="258998"/>
                </a:lnTo>
                <a:lnTo>
                  <a:pt x="208741" y="257667"/>
                </a:lnTo>
                <a:lnTo>
                  <a:pt x="207123" y="255098"/>
                </a:lnTo>
                <a:lnTo>
                  <a:pt x="207123" y="255098"/>
                </a:lnTo>
                <a:lnTo>
                  <a:pt x="207123" y="254052"/>
                </a:lnTo>
                <a:lnTo>
                  <a:pt x="206266" y="254052"/>
                </a:lnTo>
                <a:lnTo>
                  <a:pt x="205695" y="253386"/>
                </a:lnTo>
                <a:lnTo>
                  <a:pt x="205695" y="252340"/>
                </a:lnTo>
                <a:lnTo>
                  <a:pt x="205695" y="251294"/>
                </a:lnTo>
                <a:lnTo>
                  <a:pt x="204362" y="248726"/>
                </a:lnTo>
                <a:lnTo>
                  <a:pt x="204362" y="248250"/>
                </a:lnTo>
                <a:lnTo>
                  <a:pt x="201221" y="248250"/>
                </a:lnTo>
                <a:lnTo>
                  <a:pt x="198270" y="249201"/>
                </a:lnTo>
                <a:lnTo>
                  <a:pt x="198841" y="250628"/>
                </a:lnTo>
                <a:lnTo>
                  <a:pt x="198841" y="251389"/>
                </a:lnTo>
                <a:lnTo>
                  <a:pt x="199317" y="251960"/>
                </a:lnTo>
                <a:lnTo>
                  <a:pt x="198460" y="251104"/>
                </a:lnTo>
                <a:lnTo>
                  <a:pt x="197699" y="251104"/>
                </a:lnTo>
                <a:lnTo>
                  <a:pt x="196937" y="251674"/>
                </a:lnTo>
                <a:lnTo>
                  <a:pt x="196176" y="252816"/>
                </a:lnTo>
                <a:lnTo>
                  <a:pt x="196747" y="253291"/>
                </a:lnTo>
                <a:lnTo>
                  <a:pt x="196747" y="253291"/>
                </a:lnTo>
                <a:lnTo>
                  <a:pt x="196747" y="253957"/>
                </a:lnTo>
                <a:lnTo>
                  <a:pt x="195795" y="254528"/>
                </a:lnTo>
                <a:lnTo>
                  <a:pt x="195128" y="253957"/>
                </a:lnTo>
                <a:lnTo>
                  <a:pt x="195128" y="252720"/>
                </a:lnTo>
                <a:lnTo>
                  <a:pt x="195128" y="251294"/>
                </a:lnTo>
                <a:lnTo>
                  <a:pt x="195128" y="252530"/>
                </a:lnTo>
                <a:lnTo>
                  <a:pt x="195128" y="253482"/>
                </a:lnTo>
                <a:lnTo>
                  <a:pt x="194652" y="254242"/>
                </a:lnTo>
                <a:lnTo>
                  <a:pt x="193891" y="254718"/>
                </a:lnTo>
                <a:lnTo>
                  <a:pt x="193891" y="253576"/>
                </a:lnTo>
                <a:lnTo>
                  <a:pt x="193891" y="252530"/>
                </a:lnTo>
                <a:lnTo>
                  <a:pt x="193891" y="251674"/>
                </a:lnTo>
                <a:lnTo>
                  <a:pt x="193129" y="251674"/>
                </a:lnTo>
                <a:lnTo>
                  <a:pt x="193129" y="251104"/>
                </a:lnTo>
                <a:lnTo>
                  <a:pt x="193129" y="248821"/>
                </a:lnTo>
                <a:lnTo>
                  <a:pt x="193129" y="248250"/>
                </a:lnTo>
                <a:lnTo>
                  <a:pt x="191701" y="249011"/>
                </a:lnTo>
                <a:lnTo>
                  <a:pt x="190368" y="250438"/>
                </a:lnTo>
                <a:lnTo>
                  <a:pt x="189131" y="251199"/>
                </a:lnTo>
                <a:lnTo>
                  <a:pt x="187893" y="250343"/>
                </a:lnTo>
                <a:lnTo>
                  <a:pt x="189797" y="248250"/>
                </a:lnTo>
                <a:lnTo>
                  <a:pt x="189797" y="247679"/>
                </a:lnTo>
                <a:lnTo>
                  <a:pt x="189797" y="247109"/>
                </a:lnTo>
                <a:lnTo>
                  <a:pt x="189797" y="246633"/>
                </a:lnTo>
                <a:lnTo>
                  <a:pt x="190273" y="246633"/>
                </a:lnTo>
                <a:lnTo>
                  <a:pt x="190273" y="245872"/>
                </a:lnTo>
                <a:lnTo>
                  <a:pt x="189416" y="245872"/>
                </a:lnTo>
                <a:lnTo>
                  <a:pt x="188750" y="245872"/>
                </a:lnTo>
                <a:lnTo>
                  <a:pt x="188274" y="245206"/>
                </a:lnTo>
                <a:lnTo>
                  <a:pt x="188274" y="243970"/>
                </a:lnTo>
                <a:lnTo>
                  <a:pt x="187417" y="245872"/>
                </a:lnTo>
                <a:lnTo>
                  <a:pt x="185704" y="247489"/>
                </a:lnTo>
                <a:lnTo>
                  <a:pt x="183705" y="248821"/>
                </a:lnTo>
                <a:lnTo>
                  <a:pt x="181991" y="249487"/>
                </a:lnTo>
                <a:lnTo>
                  <a:pt x="181325" y="248155"/>
                </a:lnTo>
                <a:lnTo>
                  <a:pt x="179897" y="248155"/>
                </a:lnTo>
                <a:lnTo>
                  <a:pt x="176946" y="249011"/>
                </a:lnTo>
                <a:lnTo>
                  <a:pt x="178278" y="249677"/>
                </a:lnTo>
                <a:lnTo>
                  <a:pt x="178850" y="249677"/>
                </a:lnTo>
                <a:lnTo>
                  <a:pt x="178850" y="250343"/>
                </a:lnTo>
                <a:lnTo>
                  <a:pt x="177898" y="251389"/>
                </a:lnTo>
                <a:lnTo>
                  <a:pt x="173423" y="254242"/>
                </a:lnTo>
                <a:lnTo>
                  <a:pt x="172281" y="254242"/>
                </a:lnTo>
                <a:lnTo>
                  <a:pt x="171615" y="254718"/>
                </a:lnTo>
                <a:lnTo>
                  <a:pt x="171043" y="255384"/>
                </a:lnTo>
                <a:lnTo>
                  <a:pt x="169520" y="257857"/>
                </a:lnTo>
                <a:lnTo>
                  <a:pt x="168283" y="259188"/>
                </a:lnTo>
                <a:lnTo>
                  <a:pt x="167140" y="259188"/>
                </a:lnTo>
                <a:lnTo>
                  <a:pt x="164570" y="259188"/>
                </a:lnTo>
                <a:lnTo>
                  <a:pt x="164570" y="259949"/>
                </a:lnTo>
                <a:lnTo>
                  <a:pt x="164570" y="261376"/>
                </a:lnTo>
                <a:lnTo>
                  <a:pt x="164570" y="262327"/>
                </a:lnTo>
                <a:lnTo>
                  <a:pt x="163713" y="261566"/>
                </a:lnTo>
                <a:lnTo>
                  <a:pt x="163142" y="260805"/>
                </a:lnTo>
                <a:lnTo>
                  <a:pt x="162571" y="260235"/>
                </a:lnTo>
                <a:lnTo>
                  <a:pt x="161905" y="260235"/>
                </a:lnTo>
                <a:lnTo>
                  <a:pt x="157716" y="260235"/>
                </a:lnTo>
                <a:lnTo>
                  <a:pt x="158287" y="259759"/>
                </a:lnTo>
                <a:lnTo>
                  <a:pt x="158287" y="259188"/>
                </a:lnTo>
                <a:lnTo>
                  <a:pt x="158287" y="258523"/>
                </a:lnTo>
                <a:lnTo>
                  <a:pt x="158287" y="257667"/>
                </a:lnTo>
                <a:lnTo>
                  <a:pt x="154574" y="255764"/>
                </a:lnTo>
                <a:lnTo>
                  <a:pt x="152956" y="254623"/>
                </a:lnTo>
                <a:lnTo>
                  <a:pt x="152099" y="254147"/>
                </a:lnTo>
                <a:lnTo>
                  <a:pt x="152099" y="254147"/>
                </a:lnTo>
                <a:lnTo>
                  <a:pt x="152099" y="253482"/>
                </a:lnTo>
                <a:lnTo>
                  <a:pt x="152099" y="253006"/>
                </a:lnTo>
                <a:lnTo>
                  <a:pt x="152099" y="253006"/>
                </a:lnTo>
                <a:lnTo>
                  <a:pt x="152099" y="252530"/>
                </a:lnTo>
                <a:lnTo>
                  <a:pt x="152099" y="251769"/>
                </a:lnTo>
                <a:lnTo>
                  <a:pt x="151433" y="248726"/>
                </a:lnTo>
                <a:lnTo>
                  <a:pt x="147149" y="245016"/>
                </a:lnTo>
                <a:lnTo>
                  <a:pt x="146673" y="244065"/>
                </a:lnTo>
                <a:lnTo>
                  <a:pt x="145721" y="242924"/>
                </a:lnTo>
                <a:lnTo>
                  <a:pt x="144483" y="241878"/>
                </a:lnTo>
                <a:lnTo>
                  <a:pt x="143532" y="241212"/>
                </a:lnTo>
                <a:lnTo>
                  <a:pt x="143532" y="240641"/>
                </a:lnTo>
                <a:lnTo>
                  <a:pt x="143532" y="240641"/>
                </a:lnTo>
                <a:lnTo>
                  <a:pt x="144198" y="240070"/>
                </a:lnTo>
                <a:lnTo>
                  <a:pt x="144198" y="237978"/>
                </a:lnTo>
                <a:lnTo>
                  <a:pt x="142865" y="237502"/>
                </a:lnTo>
                <a:lnTo>
                  <a:pt x="139533" y="237502"/>
                </a:lnTo>
                <a:lnTo>
                  <a:pt x="137820" y="236836"/>
                </a:lnTo>
                <a:lnTo>
                  <a:pt x="136963" y="236075"/>
                </a:lnTo>
                <a:lnTo>
                  <a:pt x="136963" y="235409"/>
                </a:lnTo>
                <a:lnTo>
                  <a:pt x="138105" y="234554"/>
                </a:lnTo>
                <a:lnTo>
                  <a:pt x="138581" y="234554"/>
                </a:lnTo>
                <a:lnTo>
                  <a:pt x="139248" y="234554"/>
                </a:lnTo>
                <a:lnTo>
                  <a:pt x="139248" y="234554"/>
                </a:lnTo>
                <a:lnTo>
                  <a:pt x="138772" y="234554"/>
                </a:lnTo>
                <a:lnTo>
                  <a:pt x="139343" y="233888"/>
                </a:lnTo>
                <a:lnTo>
                  <a:pt x="138676" y="233317"/>
                </a:lnTo>
                <a:lnTo>
                  <a:pt x="137915" y="233317"/>
                </a:lnTo>
                <a:lnTo>
                  <a:pt x="137249" y="233317"/>
                </a:lnTo>
                <a:lnTo>
                  <a:pt x="136582" y="233888"/>
                </a:lnTo>
                <a:lnTo>
                  <a:pt x="135535" y="233888"/>
                </a:lnTo>
                <a:lnTo>
                  <a:pt x="134202" y="235790"/>
                </a:lnTo>
                <a:lnTo>
                  <a:pt x="132013" y="240260"/>
                </a:lnTo>
                <a:lnTo>
                  <a:pt x="131537" y="240260"/>
                </a:lnTo>
                <a:lnTo>
                  <a:pt x="131537" y="239500"/>
                </a:lnTo>
                <a:lnTo>
                  <a:pt x="132965" y="237692"/>
                </a:lnTo>
                <a:lnTo>
                  <a:pt x="133441" y="236836"/>
                </a:lnTo>
                <a:lnTo>
                  <a:pt x="134297" y="234268"/>
                </a:lnTo>
                <a:lnTo>
                  <a:pt x="134297" y="233507"/>
                </a:lnTo>
                <a:lnTo>
                  <a:pt x="133345" y="232746"/>
                </a:lnTo>
                <a:lnTo>
                  <a:pt x="133345" y="232081"/>
                </a:lnTo>
                <a:lnTo>
                  <a:pt x="133821" y="231130"/>
                </a:lnTo>
                <a:lnTo>
                  <a:pt x="133821" y="230083"/>
                </a:lnTo>
                <a:lnTo>
                  <a:pt x="133345" y="229132"/>
                </a:lnTo>
                <a:lnTo>
                  <a:pt x="132489" y="228656"/>
                </a:lnTo>
                <a:lnTo>
                  <a:pt x="131727" y="228656"/>
                </a:lnTo>
                <a:lnTo>
                  <a:pt x="130490" y="230178"/>
                </a:lnTo>
                <a:lnTo>
                  <a:pt x="129823" y="230178"/>
                </a:lnTo>
                <a:lnTo>
                  <a:pt x="129157" y="230939"/>
                </a:lnTo>
                <a:lnTo>
                  <a:pt x="127538" y="232271"/>
                </a:lnTo>
                <a:lnTo>
                  <a:pt x="125635" y="234744"/>
                </a:lnTo>
                <a:lnTo>
                  <a:pt x="125063" y="235695"/>
                </a:lnTo>
                <a:lnTo>
                  <a:pt x="125063" y="236931"/>
                </a:lnTo>
                <a:lnTo>
                  <a:pt x="125063" y="236361"/>
                </a:lnTo>
                <a:lnTo>
                  <a:pt x="125063" y="235600"/>
                </a:lnTo>
                <a:lnTo>
                  <a:pt x="125920" y="234554"/>
                </a:lnTo>
                <a:lnTo>
                  <a:pt x="126396" y="232746"/>
                </a:lnTo>
                <a:lnTo>
                  <a:pt x="126396" y="227515"/>
                </a:lnTo>
                <a:lnTo>
                  <a:pt x="125920" y="226088"/>
                </a:lnTo>
                <a:lnTo>
                  <a:pt x="124873" y="226088"/>
                </a:lnTo>
                <a:lnTo>
                  <a:pt x="122874" y="228561"/>
                </a:lnTo>
                <a:lnTo>
                  <a:pt x="122303" y="228561"/>
                </a:lnTo>
                <a:lnTo>
                  <a:pt x="121827" y="228561"/>
                </a:lnTo>
                <a:lnTo>
                  <a:pt x="121065" y="229227"/>
                </a:lnTo>
                <a:lnTo>
                  <a:pt x="115544" y="231320"/>
                </a:lnTo>
                <a:lnTo>
                  <a:pt x="115067" y="231320"/>
                </a:lnTo>
                <a:lnTo>
                  <a:pt x="114401" y="232081"/>
                </a:lnTo>
                <a:lnTo>
                  <a:pt x="113830" y="232081"/>
                </a:lnTo>
                <a:lnTo>
                  <a:pt x="111450" y="232081"/>
                </a:lnTo>
                <a:lnTo>
                  <a:pt x="111450" y="232081"/>
                </a:lnTo>
                <a:lnTo>
                  <a:pt x="111450" y="232081"/>
                </a:lnTo>
                <a:lnTo>
                  <a:pt x="111450" y="232081"/>
                </a:lnTo>
                <a:lnTo>
                  <a:pt x="111450" y="232081"/>
                </a:lnTo>
                <a:lnTo>
                  <a:pt x="110593" y="232081"/>
                </a:lnTo>
                <a:lnTo>
                  <a:pt x="108309" y="230749"/>
                </a:lnTo>
                <a:lnTo>
                  <a:pt x="106214" y="230749"/>
                </a:lnTo>
                <a:lnTo>
                  <a:pt x="105548" y="230749"/>
                </a:lnTo>
                <a:lnTo>
                  <a:pt x="105548" y="230749"/>
                </a:lnTo>
                <a:lnTo>
                  <a:pt x="105548" y="231605"/>
                </a:lnTo>
                <a:lnTo>
                  <a:pt x="104120" y="234173"/>
                </a:lnTo>
                <a:lnTo>
                  <a:pt x="102216" y="235029"/>
                </a:lnTo>
                <a:lnTo>
                  <a:pt x="101550" y="235885"/>
                </a:lnTo>
                <a:lnTo>
                  <a:pt x="101550" y="237502"/>
                </a:lnTo>
                <a:lnTo>
                  <a:pt x="103834" y="240356"/>
                </a:lnTo>
                <a:lnTo>
                  <a:pt x="104786" y="241022"/>
                </a:lnTo>
                <a:lnTo>
                  <a:pt x="101359" y="241592"/>
                </a:lnTo>
                <a:lnTo>
                  <a:pt x="101359" y="242258"/>
                </a:lnTo>
                <a:lnTo>
                  <a:pt x="101359" y="243780"/>
                </a:lnTo>
                <a:lnTo>
                  <a:pt x="102026" y="246158"/>
                </a:lnTo>
                <a:lnTo>
                  <a:pt x="101074" y="246158"/>
                </a:lnTo>
                <a:lnTo>
                  <a:pt x="99170" y="246158"/>
                </a:lnTo>
                <a:lnTo>
                  <a:pt x="97551" y="246158"/>
                </a:lnTo>
                <a:lnTo>
                  <a:pt x="97551" y="244446"/>
                </a:lnTo>
                <a:lnTo>
                  <a:pt x="95171" y="245111"/>
                </a:lnTo>
                <a:lnTo>
                  <a:pt x="94315" y="245111"/>
                </a:lnTo>
                <a:lnTo>
                  <a:pt x="93648" y="245111"/>
                </a:lnTo>
                <a:lnTo>
                  <a:pt x="92125" y="243685"/>
                </a:lnTo>
                <a:lnTo>
                  <a:pt x="91364" y="243685"/>
                </a:lnTo>
                <a:lnTo>
                  <a:pt x="88317" y="243685"/>
                </a:lnTo>
                <a:lnTo>
                  <a:pt x="87080" y="243685"/>
                </a:lnTo>
                <a:lnTo>
                  <a:pt x="86223" y="242448"/>
                </a:lnTo>
                <a:lnTo>
                  <a:pt x="86223" y="243590"/>
                </a:lnTo>
                <a:lnTo>
                  <a:pt x="86223" y="244065"/>
                </a:lnTo>
                <a:lnTo>
                  <a:pt x="86223" y="244065"/>
                </a:lnTo>
                <a:lnTo>
                  <a:pt x="85461" y="243494"/>
                </a:lnTo>
                <a:lnTo>
                  <a:pt x="84890" y="244541"/>
                </a:lnTo>
                <a:lnTo>
                  <a:pt x="84890" y="246443"/>
                </a:lnTo>
                <a:lnTo>
                  <a:pt x="84890" y="248250"/>
                </a:lnTo>
                <a:lnTo>
                  <a:pt x="84319" y="247679"/>
                </a:lnTo>
                <a:lnTo>
                  <a:pt x="84319" y="247679"/>
                </a:lnTo>
                <a:lnTo>
                  <a:pt x="84319" y="247109"/>
                </a:lnTo>
                <a:lnTo>
                  <a:pt x="84319" y="247109"/>
                </a:lnTo>
                <a:lnTo>
                  <a:pt x="84319" y="249106"/>
                </a:lnTo>
                <a:lnTo>
                  <a:pt x="84319" y="249962"/>
                </a:lnTo>
                <a:lnTo>
                  <a:pt x="84319" y="250533"/>
                </a:lnTo>
                <a:lnTo>
                  <a:pt x="83843" y="251199"/>
                </a:lnTo>
                <a:lnTo>
                  <a:pt x="84319" y="251864"/>
                </a:lnTo>
                <a:lnTo>
                  <a:pt x="83843" y="252626"/>
                </a:lnTo>
                <a:lnTo>
                  <a:pt x="82986" y="251484"/>
                </a:lnTo>
                <a:lnTo>
                  <a:pt x="81082" y="250248"/>
                </a:lnTo>
                <a:lnTo>
                  <a:pt x="80225" y="249106"/>
                </a:lnTo>
                <a:lnTo>
                  <a:pt x="80225" y="248535"/>
                </a:lnTo>
                <a:lnTo>
                  <a:pt x="80225" y="248535"/>
                </a:lnTo>
                <a:lnTo>
                  <a:pt x="80892" y="247965"/>
                </a:lnTo>
                <a:lnTo>
                  <a:pt x="79559" y="247965"/>
                </a:lnTo>
                <a:lnTo>
                  <a:pt x="78607" y="247965"/>
                </a:lnTo>
                <a:lnTo>
                  <a:pt x="76798" y="249772"/>
                </a:lnTo>
                <a:lnTo>
                  <a:pt x="76798" y="248631"/>
                </a:lnTo>
                <a:lnTo>
                  <a:pt x="76798" y="247679"/>
                </a:lnTo>
                <a:lnTo>
                  <a:pt x="76798" y="246919"/>
                </a:lnTo>
                <a:lnTo>
                  <a:pt x="76132" y="246443"/>
                </a:lnTo>
                <a:lnTo>
                  <a:pt x="76132" y="245682"/>
                </a:lnTo>
                <a:lnTo>
                  <a:pt x="76132" y="245682"/>
                </a:lnTo>
                <a:lnTo>
                  <a:pt x="76132" y="245111"/>
                </a:lnTo>
                <a:lnTo>
                  <a:pt x="75371" y="245111"/>
                </a:lnTo>
                <a:lnTo>
                  <a:pt x="75371" y="244636"/>
                </a:lnTo>
                <a:lnTo>
                  <a:pt x="75371" y="243875"/>
                </a:lnTo>
                <a:lnTo>
                  <a:pt x="75371" y="242924"/>
                </a:lnTo>
                <a:lnTo>
                  <a:pt x="74894" y="242924"/>
                </a:lnTo>
                <a:lnTo>
                  <a:pt x="72610" y="243590"/>
                </a:lnTo>
                <a:lnTo>
                  <a:pt x="71182" y="244446"/>
                </a:lnTo>
                <a:lnTo>
                  <a:pt x="70420" y="244446"/>
                </a:lnTo>
                <a:lnTo>
                  <a:pt x="69468" y="244446"/>
                </a:lnTo>
                <a:lnTo>
                  <a:pt x="69468" y="245397"/>
                </a:lnTo>
                <a:lnTo>
                  <a:pt x="69468" y="246158"/>
                </a:lnTo>
                <a:lnTo>
                  <a:pt x="69468" y="246728"/>
                </a:lnTo>
                <a:lnTo>
                  <a:pt x="68992" y="247204"/>
                </a:lnTo>
                <a:lnTo>
                  <a:pt x="68992" y="247204"/>
                </a:lnTo>
                <a:lnTo>
                  <a:pt x="68992" y="246443"/>
                </a:lnTo>
                <a:lnTo>
                  <a:pt x="68992" y="245967"/>
                </a:lnTo>
                <a:lnTo>
                  <a:pt x="68992" y="245967"/>
                </a:lnTo>
                <a:lnTo>
                  <a:pt x="68516" y="246538"/>
                </a:lnTo>
                <a:lnTo>
                  <a:pt x="67374" y="245872"/>
                </a:lnTo>
                <a:lnTo>
                  <a:pt x="65851" y="245872"/>
                </a:lnTo>
                <a:lnTo>
                  <a:pt x="64328" y="245872"/>
                </a:lnTo>
                <a:lnTo>
                  <a:pt x="63090" y="246348"/>
                </a:lnTo>
                <a:lnTo>
                  <a:pt x="61948" y="247204"/>
                </a:lnTo>
                <a:lnTo>
                  <a:pt x="60805" y="248345"/>
                </a:lnTo>
                <a:lnTo>
                  <a:pt x="60805" y="249391"/>
                </a:lnTo>
                <a:lnTo>
                  <a:pt x="62043" y="249391"/>
                </a:lnTo>
                <a:lnTo>
                  <a:pt x="62043" y="250152"/>
                </a:lnTo>
                <a:lnTo>
                  <a:pt x="61186" y="250152"/>
                </a:lnTo>
                <a:lnTo>
                  <a:pt x="59663" y="249582"/>
                </a:lnTo>
                <a:lnTo>
                  <a:pt x="58901" y="249582"/>
                </a:lnTo>
                <a:lnTo>
                  <a:pt x="58140" y="249582"/>
                </a:lnTo>
                <a:lnTo>
                  <a:pt x="56141" y="250723"/>
                </a:lnTo>
                <a:lnTo>
                  <a:pt x="54618" y="250723"/>
                </a:lnTo>
                <a:lnTo>
                  <a:pt x="55093" y="248535"/>
                </a:lnTo>
                <a:lnTo>
                  <a:pt x="53856" y="247109"/>
                </a:lnTo>
                <a:lnTo>
                  <a:pt x="52142" y="247109"/>
                </a:lnTo>
                <a:lnTo>
                  <a:pt x="50429" y="247775"/>
                </a:lnTo>
                <a:lnTo>
                  <a:pt x="48525" y="248916"/>
                </a:lnTo>
                <a:lnTo>
                  <a:pt x="46716" y="248916"/>
                </a:lnTo>
                <a:lnTo>
                  <a:pt x="46716" y="249677"/>
                </a:lnTo>
                <a:lnTo>
                  <a:pt x="46716" y="249677"/>
                </a:lnTo>
                <a:lnTo>
                  <a:pt x="47668" y="250248"/>
                </a:lnTo>
                <a:lnTo>
                  <a:pt x="46050" y="250248"/>
                </a:lnTo>
                <a:lnTo>
                  <a:pt x="43955" y="251294"/>
                </a:lnTo>
                <a:lnTo>
                  <a:pt x="42432" y="251294"/>
                </a:lnTo>
                <a:lnTo>
                  <a:pt x="37292" y="251294"/>
                </a:lnTo>
                <a:lnTo>
                  <a:pt x="37292" y="251864"/>
                </a:lnTo>
                <a:lnTo>
                  <a:pt x="37863" y="251864"/>
                </a:lnTo>
                <a:lnTo>
                  <a:pt x="37863" y="252530"/>
                </a:lnTo>
                <a:lnTo>
                  <a:pt x="37863" y="252530"/>
                </a:lnTo>
                <a:lnTo>
                  <a:pt x="39672" y="253291"/>
                </a:lnTo>
                <a:lnTo>
                  <a:pt x="38434" y="253291"/>
                </a:lnTo>
                <a:lnTo>
                  <a:pt x="35388" y="252530"/>
                </a:lnTo>
                <a:lnTo>
                  <a:pt x="34531" y="253101"/>
                </a:lnTo>
                <a:lnTo>
                  <a:pt x="34531" y="254528"/>
                </a:lnTo>
                <a:lnTo>
                  <a:pt x="36054" y="256620"/>
                </a:lnTo>
                <a:lnTo>
                  <a:pt x="35293" y="256620"/>
                </a:lnTo>
                <a:lnTo>
                  <a:pt x="33103" y="255384"/>
                </a:lnTo>
                <a:lnTo>
                  <a:pt x="31770" y="255384"/>
                </a:lnTo>
                <a:lnTo>
                  <a:pt x="29771" y="255384"/>
                </a:lnTo>
                <a:lnTo>
                  <a:pt x="28533" y="255384"/>
                </a:lnTo>
                <a:lnTo>
                  <a:pt x="27486" y="256145"/>
                </a:lnTo>
                <a:lnTo>
                  <a:pt x="27486" y="256906"/>
                </a:lnTo>
                <a:lnTo>
                  <a:pt x="26725" y="256906"/>
                </a:lnTo>
                <a:lnTo>
                  <a:pt x="26059" y="256906"/>
                </a:lnTo>
                <a:lnTo>
                  <a:pt x="24916" y="258618"/>
                </a:lnTo>
                <a:lnTo>
                  <a:pt x="23202" y="261661"/>
                </a:lnTo>
                <a:lnTo>
                  <a:pt x="22631" y="264515"/>
                </a:lnTo>
                <a:lnTo>
                  <a:pt x="24250" y="265751"/>
                </a:lnTo>
                <a:lnTo>
                  <a:pt x="24250" y="265561"/>
                </a:lnTo>
                <a:lnTo>
                  <a:pt x="23012" y="266037"/>
                </a:lnTo>
                <a:lnTo>
                  <a:pt x="22250" y="267368"/>
                </a:lnTo>
                <a:lnTo>
                  <a:pt x="22250" y="269175"/>
                </a:lnTo>
                <a:lnTo>
                  <a:pt x="22250" y="271078"/>
                </a:lnTo>
                <a:lnTo>
                  <a:pt x="23393" y="273741"/>
                </a:lnTo>
                <a:lnTo>
                  <a:pt x="23393" y="275073"/>
                </a:lnTo>
                <a:lnTo>
                  <a:pt x="22155" y="275073"/>
                </a:lnTo>
                <a:lnTo>
                  <a:pt x="22631" y="277070"/>
                </a:lnTo>
                <a:lnTo>
                  <a:pt x="23202" y="278116"/>
                </a:lnTo>
                <a:lnTo>
                  <a:pt x="24059" y="278116"/>
                </a:lnTo>
                <a:lnTo>
                  <a:pt x="27391" y="278116"/>
                </a:lnTo>
                <a:lnTo>
                  <a:pt x="27962" y="278116"/>
                </a:lnTo>
                <a:lnTo>
                  <a:pt x="27962" y="276690"/>
                </a:lnTo>
                <a:lnTo>
                  <a:pt x="27962" y="276690"/>
                </a:lnTo>
                <a:lnTo>
                  <a:pt x="29200" y="276690"/>
                </a:lnTo>
                <a:lnTo>
                  <a:pt x="31485" y="277641"/>
                </a:lnTo>
                <a:lnTo>
                  <a:pt x="32627" y="277641"/>
                </a:lnTo>
                <a:lnTo>
                  <a:pt x="33960" y="277641"/>
                </a:lnTo>
                <a:lnTo>
                  <a:pt x="35959" y="276594"/>
                </a:lnTo>
                <a:lnTo>
                  <a:pt x="39195" y="275833"/>
                </a:lnTo>
                <a:lnTo>
                  <a:pt x="43289" y="273170"/>
                </a:lnTo>
                <a:lnTo>
                  <a:pt x="45384" y="272314"/>
                </a:lnTo>
                <a:lnTo>
                  <a:pt x="49858" y="271649"/>
                </a:lnTo>
                <a:lnTo>
                  <a:pt x="51095" y="271078"/>
                </a:lnTo>
                <a:lnTo>
                  <a:pt x="53189" y="269936"/>
                </a:lnTo>
                <a:lnTo>
                  <a:pt x="54332" y="269936"/>
                </a:lnTo>
                <a:lnTo>
                  <a:pt x="48049" y="273741"/>
                </a:lnTo>
                <a:lnTo>
                  <a:pt x="47287" y="274312"/>
                </a:lnTo>
                <a:lnTo>
                  <a:pt x="43575" y="278877"/>
                </a:lnTo>
                <a:lnTo>
                  <a:pt x="43575" y="279448"/>
                </a:lnTo>
                <a:lnTo>
                  <a:pt x="44431" y="279448"/>
                </a:lnTo>
                <a:lnTo>
                  <a:pt x="45384" y="279448"/>
                </a:lnTo>
                <a:lnTo>
                  <a:pt x="46145" y="278972"/>
                </a:lnTo>
                <a:lnTo>
                  <a:pt x="46716" y="278497"/>
                </a:lnTo>
                <a:lnTo>
                  <a:pt x="47192" y="279162"/>
                </a:lnTo>
                <a:lnTo>
                  <a:pt x="47192" y="279162"/>
                </a:lnTo>
                <a:lnTo>
                  <a:pt x="47192" y="279162"/>
                </a:lnTo>
                <a:lnTo>
                  <a:pt x="47192" y="279162"/>
                </a:lnTo>
                <a:lnTo>
                  <a:pt x="48620" y="279162"/>
                </a:lnTo>
                <a:lnTo>
                  <a:pt x="50715" y="277736"/>
                </a:lnTo>
                <a:lnTo>
                  <a:pt x="51666" y="278211"/>
                </a:lnTo>
                <a:lnTo>
                  <a:pt x="51666" y="277736"/>
                </a:lnTo>
                <a:lnTo>
                  <a:pt x="51666" y="277736"/>
                </a:lnTo>
                <a:lnTo>
                  <a:pt x="51666" y="277260"/>
                </a:lnTo>
                <a:lnTo>
                  <a:pt x="52142" y="277260"/>
                </a:lnTo>
                <a:lnTo>
                  <a:pt x="52142" y="278021"/>
                </a:lnTo>
                <a:lnTo>
                  <a:pt x="52999" y="278021"/>
                </a:lnTo>
                <a:lnTo>
                  <a:pt x="52999" y="278687"/>
                </a:lnTo>
                <a:lnTo>
                  <a:pt x="54046" y="278687"/>
                </a:lnTo>
                <a:lnTo>
                  <a:pt x="55569" y="277641"/>
                </a:lnTo>
                <a:lnTo>
                  <a:pt x="56712" y="277641"/>
                </a:lnTo>
                <a:lnTo>
                  <a:pt x="55379" y="279067"/>
                </a:lnTo>
                <a:lnTo>
                  <a:pt x="54713" y="279543"/>
                </a:lnTo>
                <a:lnTo>
                  <a:pt x="54713" y="279543"/>
                </a:lnTo>
                <a:lnTo>
                  <a:pt x="54713" y="279543"/>
                </a:lnTo>
                <a:lnTo>
                  <a:pt x="54141" y="279543"/>
                </a:lnTo>
                <a:lnTo>
                  <a:pt x="54141" y="279543"/>
                </a:lnTo>
                <a:lnTo>
                  <a:pt x="53570" y="280399"/>
                </a:lnTo>
                <a:lnTo>
                  <a:pt x="56426" y="280399"/>
                </a:lnTo>
                <a:lnTo>
                  <a:pt x="56426" y="280399"/>
                </a:lnTo>
                <a:lnTo>
                  <a:pt x="56426" y="281445"/>
                </a:lnTo>
                <a:lnTo>
                  <a:pt x="57283" y="281445"/>
                </a:lnTo>
                <a:lnTo>
                  <a:pt x="58140" y="281445"/>
                </a:lnTo>
                <a:lnTo>
                  <a:pt x="58806" y="280589"/>
                </a:lnTo>
                <a:lnTo>
                  <a:pt x="58806" y="281826"/>
                </a:lnTo>
                <a:lnTo>
                  <a:pt x="59568" y="281826"/>
                </a:lnTo>
                <a:lnTo>
                  <a:pt x="61567" y="281826"/>
                </a:lnTo>
                <a:lnTo>
                  <a:pt x="61567" y="282587"/>
                </a:lnTo>
                <a:lnTo>
                  <a:pt x="56236" y="283728"/>
                </a:lnTo>
                <a:lnTo>
                  <a:pt x="54808" y="283157"/>
                </a:lnTo>
                <a:lnTo>
                  <a:pt x="55855" y="283157"/>
                </a:lnTo>
                <a:lnTo>
                  <a:pt x="55855" y="283157"/>
                </a:lnTo>
                <a:lnTo>
                  <a:pt x="55855" y="283157"/>
                </a:lnTo>
                <a:lnTo>
                  <a:pt x="51476" y="283157"/>
                </a:lnTo>
                <a:lnTo>
                  <a:pt x="48335" y="284109"/>
                </a:lnTo>
                <a:lnTo>
                  <a:pt x="46716" y="284109"/>
                </a:lnTo>
                <a:lnTo>
                  <a:pt x="46145" y="284109"/>
                </a:lnTo>
                <a:lnTo>
                  <a:pt x="46145" y="284109"/>
                </a:lnTo>
                <a:lnTo>
                  <a:pt x="45479" y="284109"/>
                </a:lnTo>
                <a:lnTo>
                  <a:pt x="39576" y="284109"/>
                </a:lnTo>
                <a:lnTo>
                  <a:pt x="37768" y="283252"/>
                </a:lnTo>
                <a:lnTo>
                  <a:pt x="38624" y="279638"/>
                </a:lnTo>
                <a:lnTo>
                  <a:pt x="37482" y="279067"/>
                </a:lnTo>
                <a:lnTo>
                  <a:pt x="36721" y="279923"/>
                </a:lnTo>
                <a:lnTo>
                  <a:pt x="35483" y="282967"/>
                </a:lnTo>
                <a:lnTo>
                  <a:pt x="35483" y="282967"/>
                </a:lnTo>
                <a:lnTo>
                  <a:pt x="35483" y="284299"/>
                </a:lnTo>
                <a:lnTo>
                  <a:pt x="34626" y="284299"/>
                </a:lnTo>
                <a:lnTo>
                  <a:pt x="33864" y="284299"/>
                </a:lnTo>
                <a:lnTo>
                  <a:pt x="33389" y="284299"/>
                </a:lnTo>
                <a:lnTo>
                  <a:pt x="33960" y="284299"/>
                </a:lnTo>
                <a:lnTo>
                  <a:pt x="33198" y="284299"/>
                </a:lnTo>
                <a:lnTo>
                  <a:pt x="33198" y="285345"/>
                </a:lnTo>
                <a:lnTo>
                  <a:pt x="33198" y="286391"/>
                </a:lnTo>
                <a:lnTo>
                  <a:pt x="37196" y="286391"/>
                </a:lnTo>
                <a:lnTo>
                  <a:pt x="37958" y="286391"/>
                </a:lnTo>
                <a:lnTo>
                  <a:pt x="37958" y="287342"/>
                </a:lnTo>
                <a:lnTo>
                  <a:pt x="37958" y="287342"/>
                </a:lnTo>
                <a:lnTo>
                  <a:pt x="37387" y="287342"/>
                </a:lnTo>
                <a:lnTo>
                  <a:pt x="37387" y="288484"/>
                </a:lnTo>
                <a:lnTo>
                  <a:pt x="37387" y="289245"/>
                </a:lnTo>
                <a:lnTo>
                  <a:pt x="37863" y="290101"/>
                </a:lnTo>
                <a:lnTo>
                  <a:pt x="38529" y="291242"/>
                </a:lnTo>
                <a:lnTo>
                  <a:pt x="38529" y="291813"/>
                </a:lnTo>
                <a:lnTo>
                  <a:pt x="37958" y="293905"/>
                </a:lnTo>
                <a:lnTo>
                  <a:pt x="39672" y="293335"/>
                </a:lnTo>
                <a:lnTo>
                  <a:pt x="40814" y="291528"/>
                </a:lnTo>
                <a:lnTo>
                  <a:pt x="41766" y="289245"/>
                </a:lnTo>
                <a:lnTo>
                  <a:pt x="42718" y="287533"/>
                </a:lnTo>
                <a:lnTo>
                  <a:pt x="44526" y="286867"/>
                </a:lnTo>
                <a:lnTo>
                  <a:pt x="48049" y="289150"/>
                </a:lnTo>
                <a:lnTo>
                  <a:pt x="49667" y="288484"/>
                </a:lnTo>
                <a:lnTo>
                  <a:pt x="49667" y="289150"/>
                </a:lnTo>
                <a:lnTo>
                  <a:pt x="49667" y="289720"/>
                </a:lnTo>
                <a:lnTo>
                  <a:pt x="50143" y="290196"/>
                </a:lnTo>
                <a:lnTo>
                  <a:pt x="50143" y="290196"/>
                </a:lnTo>
                <a:lnTo>
                  <a:pt x="52904" y="290862"/>
                </a:lnTo>
                <a:lnTo>
                  <a:pt x="53856" y="291813"/>
                </a:lnTo>
                <a:lnTo>
                  <a:pt x="53856" y="294000"/>
                </a:lnTo>
                <a:lnTo>
                  <a:pt x="53856" y="294666"/>
                </a:lnTo>
                <a:lnTo>
                  <a:pt x="54808" y="295808"/>
                </a:lnTo>
                <a:lnTo>
                  <a:pt x="54808" y="296949"/>
                </a:lnTo>
                <a:lnTo>
                  <a:pt x="54237" y="299707"/>
                </a:lnTo>
                <a:lnTo>
                  <a:pt x="54237" y="300468"/>
                </a:lnTo>
                <a:lnTo>
                  <a:pt x="53285" y="300468"/>
                </a:lnTo>
                <a:lnTo>
                  <a:pt x="49572" y="299327"/>
                </a:lnTo>
                <a:lnTo>
                  <a:pt x="28343" y="304082"/>
                </a:lnTo>
                <a:lnTo>
                  <a:pt x="28343" y="304082"/>
                </a:lnTo>
                <a:lnTo>
                  <a:pt x="27772" y="303417"/>
                </a:lnTo>
                <a:lnTo>
                  <a:pt x="27772" y="303417"/>
                </a:lnTo>
                <a:lnTo>
                  <a:pt x="27772" y="303417"/>
                </a:lnTo>
                <a:lnTo>
                  <a:pt x="27772" y="304178"/>
                </a:lnTo>
                <a:lnTo>
                  <a:pt x="27772" y="304844"/>
                </a:lnTo>
                <a:lnTo>
                  <a:pt x="27772" y="305509"/>
                </a:lnTo>
                <a:lnTo>
                  <a:pt x="27772" y="306080"/>
                </a:lnTo>
                <a:lnTo>
                  <a:pt x="27772" y="306080"/>
                </a:lnTo>
                <a:lnTo>
                  <a:pt x="32722" y="307507"/>
                </a:lnTo>
                <a:lnTo>
                  <a:pt x="34912" y="307507"/>
                </a:lnTo>
                <a:lnTo>
                  <a:pt x="36054" y="307507"/>
                </a:lnTo>
                <a:lnTo>
                  <a:pt x="38053" y="309504"/>
                </a:lnTo>
                <a:lnTo>
                  <a:pt x="38910" y="309029"/>
                </a:lnTo>
                <a:lnTo>
                  <a:pt x="39672" y="307982"/>
                </a:lnTo>
                <a:lnTo>
                  <a:pt x="40624" y="307982"/>
                </a:lnTo>
                <a:lnTo>
                  <a:pt x="41290" y="307982"/>
                </a:lnTo>
                <a:lnTo>
                  <a:pt x="47097" y="312643"/>
                </a:lnTo>
                <a:lnTo>
                  <a:pt x="50238" y="316733"/>
                </a:lnTo>
                <a:lnTo>
                  <a:pt x="51286" y="318540"/>
                </a:lnTo>
                <a:lnTo>
                  <a:pt x="51857" y="321203"/>
                </a:lnTo>
                <a:lnTo>
                  <a:pt x="52904" y="323676"/>
                </a:lnTo>
                <a:lnTo>
                  <a:pt x="52904" y="325388"/>
                </a:lnTo>
                <a:lnTo>
                  <a:pt x="52904" y="326054"/>
                </a:lnTo>
                <a:lnTo>
                  <a:pt x="52904" y="326054"/>
                </a:lnTo>
                <a:lnTo>
                  <a:pt x="52238" y="326054"/>
                </a:lnTo>
                <a:lnTo>
                  <a:pt x="52238" y="326054"/>
                </a:lnTo>
                <a:lnTo>
                  <a:pt x="52238" y="328717"/>
                </a:lnTo>
                <a:lnTo>
                  <a:pt x="61757" y="328717"/>
                </a:lnTo>
                <a:lnTo>
                  <a:pt x="63376" y="328717"/>
                </a:lnTo>
                <a:lnTo>
                  <a:pt x="64423" y="328147"/>
                </a:lnTo>
                <a:lnTo>
                  <a:pt x="66517" y="326054"/>
                </a:lnTo>
                <a:lnTo>
                  <a:pt x="66517" y="325388"/>
                </a:lnTo>
                <a:lnTo>
                  <a:pt x="62519" y="325388"/>
                </a:lnTo>
                <a:lnTo>
                  <a:pt x="62519" y="324723"/>
                </a:lnTo>
                <a:lnTo>
                  <a:pt x="62519" y="324723"/>
                </a:lnTo>
                <a:lnTo>
                  <a:pt x="62519" y="324723"/>
                </a:lnTo>
                <a:lnTo>
                  <a:pt x="61567" y="324057"/>
                </a:lnTo>
                <a:lnTo>
                  <a:pt x="61567" y="322820"/>
                </a:lnTo>
                <a:lnTo>
                  <a:pt x="62424" y="322820"/>
                </a:lnTo>
                <a:lnTo>
                  <a:pt x="63661" y="324913"/>
                </a:lnTo>
                <a:lnTo>
                  <a:pt x="64328" y="324247"/>
                </a:lnTo>
                <a:lnTo>
                  <a:pt x="64994" y="324247"/>
                </a:lnTo>
                <a:lnTo>
                  <a:pt x="65660" y="324247"/>
                </a:lnTo>
                <a:lnTo>
                  <a:pt x="66422" y="324247"/>
                </a:lnTo>
                <a:lnTo>
                  <a:pt x="66422" y="323581"/>
                </a:lnTo>
                <a:lnTo>
                  <a:pt x="65660" y="322820"/>
                </a:lnTo>
                <a:lnTo>
                  <a:pt x="64708" y="321489"/>
                </a:lnTo>
                <a:lnTo>
                  <a:pt x="64708" y="319967"/>
                </a:lnTo>
                <a:lnTo>
                  <a:pt x="65470" y="318825"/>
                </a:lnTo>
                <a:lnTo>
                  <a:pt x="65470" y="320442"/>
                </a:lnTo>
                <a:lnTo>
                  <a:pt x="66136" y="321964"/>
                </a:lnTo>
                <a:lnTo>
                  <a:pt x="66898" y="323105"/>
                </a:lnTo>
                <a:lnTo>
                  <a:pt x="67755" y="323105"/>
                </a:lnTo>
                <a:lnTo>
                  <a:pt x="68802" y="323105"/>
                </a:lnTo>
                <a:lnTo>
                  <a:pt x="69659" y="323105"/>
                </a:lnTo>
                <a:lnTo>
                  <a:pt x="71563" y="324627"/>
                </a:lnTo>
                <a:lnTo>
                  <a:pt x="71563" y="323771"/>
                </a:lnTo>
                <a:lnTo>
                  <a:pt x="72134" y="323771"/>
                </a:lnTo>
                <a:lnTo>
                  <a:pt x="72800" y="323771"/>
                </a:lnTo>
                <a:lnTo>
                  <a:pt x="73562" y="323771"/>
                </a:lnTo>
                <a:lnTo>
                  <a:pt x="73562" y="324627"/>
                </a:lnTo>
                <a:lnTo>
                  <a:pt x="73562" y="324627"/>
                </a:lnTo>
                <a:lnTo>
                  <a:pt x="72991" y="324627"/>
                </a:lnTo>
                <a:lnTo>
                  <a:pt x="72324" y="324627"/>
                </a:lnTo>
                <a:lnTo>
                  <a:pt x="73657" y="324627"/>
                </a:lnTo>
                <a:lnTo>
                  <a:pt x="75180" y="323011"/>
                </a:lnTo>
                <a:lnTo>
                  <a:pt x="75180" y="321489"/>
                </a:lnTo>
                <a:lnTo>
                  <a:pt x="74514" y="319491"/>
                </a:lnTo>
                <a:lnTo>
                  <a:pt x="76323" y="319491"/>
                </a:lnTo>
                <a:lnTo>
                  <a:pt x="78036" y="320633"/>
                </a:lnTo>
                <a:lnTo>
                  <a:pt x="79274" y="322059"/>
                </a:lnTo>
                <a:lnTo>
                  <a:pt x="79274" y="323201"/>
                </a:lnTo>
                <a:lnTo>
                  <a:pt x="80130" y="323201"/>
                </a:lnTo>
                <a:lnTo>
                  <a:pt x="80130" y="323201"/>
                </a:lnTo>
                <a:lnTo>
                  <a:pt x="81558" y="323201"/>
                </a:lnTo>
                <a:lnTo>
                  <a:pt x="81558" y="324342"/>
                </a:lnTo>
                <a:lnTo>
                  <a:pt x="81558" y="324913"/>
                </a:lnTo>
                <a:lnTo>
                  <a:pt x="81558" y="324913"/>
                </a:lnTo>
                <a:lnTo>
                  <a:pt x="82034" y="325483"/>
                </a:lnTo>
                <a:lnTo>
                  <a:pt x="83272" y="327766"/>
                </a:lnTo>
                <a:lnTo>
                  <a:pt x="83272" y="327766"/>
                </a:lnTo>
                <a:lnTo>
                  <a:pt x="84509" y="327766"/>
                </a:lnTo>
                <a:lnTo>
                  <a:pt x="85937" y="327766"/>
                </a:lnTo>
                <a:lnTo>
                  <a:pt x="87365" y="327766"/>
                </a:lnTo>
                <a:lnTo>
                  <a:pt x="88317" y="328622"/>
                </a:lnTo>
                <a:lnTo>
                  <a:pt x="91744" y="326720"/>
                </a:lnTo>
                <a:lnTo>
                  <a:pt x="92316" y="326720"/>
                </a:lnTo>
                <a:lnTo>
                  <a:pt x="92887" y="328052"/>
                </a:lnTo>
                <a:lnTo>
                  <a:pt x="94124" y="328527"/>
                </a:lnTo>
                <a:lnTo>
                  <a:pt x="96695" y="328527"/>
                </a:lnTo>
                <a:lnTo>
                  <a:pt x="96695" y="328527"/>
                </a:lnTo>
                <a:lnTo>
                  <a:pt x="97456" y="329383"/>
                </a:lnTo>
                <a:lnTo>
                  <a:pt x="97932" y="329383"/>
                </a:lnTo>
                <a:lnTo>
                  <a:pt x="100217" y="329383"/>
                </a:lnTo>
                <a:lnTo>
                  <a:pt x="102502" y="330049"/>
                </a:lnTo>
                <a:lnTo>
                  <a:pt x="103644" y="330049"/>
                </a:lnTo>
                <a:lnTo>
                  <a:pt x="104310" y="329383"/>
                </a:lnTo>
                <a:lnTo>
                  <a:pt x="104310" y="330144"/>
                </a:lnTo>
                <a:lnTo>
                  <a:pt x="104310" y="330620"/>
                </a:lnTo>
                <a:lnTo>
                  <a:pt x="104977" y="331476"/>
                </a:lnTo>
                <a:lnTo>
                  <a:pt x="105929" y="333473"/>
                </a:lnTo>
                <a:lnTo>
                  <a:pt x="107928" y="335946"/>
                </a:lnTo>
                <a:lnTo>
                  <a:pt x="107928" y="336517"/>
                </a:lnTo>
                <a:lnTo>
                  <a:pt x="108880" y="336517"/>
                </a:lnTo>
                <a:lnTo>
                  <a:pt x="114306" y="335185"/>
                </a:lnTo>
                <a:lnTo>
                  <a:pt x="114306" y="334519"/>
                </a:lnTo>
                <a:lnTo>
                  <a:pt x="114306" y="334044"/>
                </a:lnTo>
                <a:lnTo>
                  <a:pt x="114306" y="334044"/>
                </a:lnTo>
                <a:lnTo>
                  <a:pt x="113830" y="334044"/>
                </a:lnTo>
                <a:lnTo>
                  <a:pt x="115163" y="334044"/>
                </a:lnTo>
                <a:lnTo>
                  <a:pt x="117162" y="332902"/>
                </a:lnTo>
                <a:lnTo>
                  <a:pt x="118971" y="331190"/>
                </a:lnTo>
                <a:lnTo>
                  <a:pt x="120398" y="329478"/>
                </a:lnTo>
                <a:lnTo>
                  <a:pt x="120398" y="330144"/>
                </a:lnTo>
                <a:lnTo>
                  <a:pt x="119637" y="330905"/>
                </a:lnTo>
                <a:lnTo>
                  <a:pt x="118971" y="332046"/>
                </a:lnTo>
                <a:lnTo>
                  <a:pt x="118114" y="334234"/>
                </a:lnTo>
                <a:lnTo>
                  <a:pt x="118114" y="334234"/>
                </a:lnTo>
                <a:lnTo>
                  <a:pt x="116972" y="334234"/>
                </a:lnTo>
                <a:lnTo>
                  <a:pt x="116972" y="334234"/>
                </a:lnTo>
                <a:lnTo>
                  <a:pt x="116972" y="335661"/>
                </a:lnTo>
                <a:lnTo>
                  <a:pt x="116972" y="335661"/>
                </a:lnTo>
                <a:lnTo>
                  <a:pt x="116400" y="335661"/>
                </a:lnTo>
                <a:lnTo>
                  <a:pt x="116400" y="336327"/>
                </a:lnTo>
                <a:lnTo>
                  <a:pt x="119161" y="336327"/>
                </a:lnTo>
                <a:lnTo>
                  <a:pt x="120303" y="336802"/>
                </a:lnTo>
                <a:lnTo>
                  <a:pt x="121351" y="337373"/>
                </a:lnTo>
                <a:lnTo>
                  <a:pt x="121351" y="338039"/>
                </a:lnTo>
                <a:lnTo>
                  <a:pt x="119637" y="341653"/>
                </a:lnTo>
                <a:lnTo>
                  <a:pt x="118495" y="341653"/>
                </a:lnTo>
                <a:lnTo>
                  <a:pt x="117257" y="342128"/>
                </a:lnTo>
                <a:lnTo>
                  <a:pt x="119066" y="342128"/>
                </a:lnTo>
                <a:lnTo>
                  <a:pt x="121922" y="342890"/>
                </a:lnTo>
                <a:lnTo>
                  <a:pt x="123635" y="343365"/>
                </a:lnTo>
                <a:lnTo>
                  <a:pt x="125635" y="345648"/>
                </a:lnTo>
                <a:lnTo>
                  <a:pt x="126110" y="345648"/>
                </a:lnTo>
                <a:lnTo>
                  <a:pt x="126682" y="345648"/>
                </a:lnTo>
                <a:lnTo>
                  <a:pt x="126682" y="344792"/>
                </a:lnTo>
                <a:lnTo>
                  <a:pt x="126682" y="343841"/>
                </a:lnTo>
                <a:lnTo>
                  <a:pt x="127538" y="343365"/>
                </a:lnTo>
                <a:lnTo>
                  <a:pt x="126872" y="342319"/>
                </a:lnTo>
                <a:lnTo>
                  <a:pt x="126872" y="342319"/>
                </a:lnTo>
                <a:lnTo>
                  <a:pt x="127729" y="342319"/>
                </a:lnTo>
                <a:lnTo>
                  <a:pt x="128300" y="341653"/>
                </a:lnTo>
                <a:lnTo>
                  <a:pt x="128776" y="341653"/>
                </a:lnTo>
                <a:lnTo>
                  <a:pt x="129538" y="342224"/>
                </a:lnTo>
                <a:lnTo>
                  <a:pt x="129538" y="342224"/>
                </a:lnTo>
                <a:lnTo>
                  <a:pt x="129538" y="342224"/>
                </a:lnTo>
                <a:lnTo>
                  <a:pt x="129538" y="340892"/>
                </a:lnTo>
                <a:lnTo>
                  <a:pt x="129538" y="339846"/>
                </a:lnTo>
                <a:lnTo>
                  <a:pt x="128871" y="339180"/>
                </a:lnTo>
                <a:lnTo>
                  <a:pt x="127919" y="339180"/>
                </a:lnTo>
                <a:lnTo>
                  <a:pt x="128966" y="339180"/>
                </a:lnTo>
                <a:lnTo>
                  <a:pt x="129918" y="339180"/>
                </a:lnTo>
                <a:lnTo>
                  <a:pt x="130585" y="339180"/>
                </a:lnTo>
                <a:lnTo>
                  <a:pt x="131156" y="338229"/>
                </a:lnTo>
                <a:lnTo>
                  <a:pt x="131156" y="338229"/>
                </a:lnTo>
                <a:lnTo>
                  <a:pt x="131156" y="340892"/>
                </a:lnTo>
                <a:lnTo>
                  <a:pt x="131156" y="340892"/>
                </a:lnTo>
                <a:lnTo>
                  <a:pt x="131918" y="340892"/>
                </a:lnTo>
                <a:lnTo>
                  <a:pt x="131918" y="340892"/>
                </a:lnTo>
                <a:lnTo>
                  <a:pt x="131918" y="342509"/>
                </a:lnTo>
                <a:lnTo>
                  <a:pt x="131918" y="343080"/>
                </a:lnTo>
                <a:lnTo>
                  <a:pt x="131918" y="343555"/>
                </a:lnTo>
                <a:lnTo>
                  <a:pt x="126967" y="345838"/>
                </a:lnTo>
                <a:lnTo>
                  <a:pt x="126206" y="348596"/>
                </a:lnTo>
                <a:lnTo>
                  <a:pt x="126206" y="349928"/>
                </a:lnTo>
                <a:lnTo>
                  <a:pt x="126206" y="350499"/>
                </a:lnTo>
                <a:lnTo>
                  <a:pt x="126872" y="350499"/>
                </a:lnTo>
                <a:lnTo>
                  <a:pt x="127538" y="350499"/>
                </a:lnTo>
                <a:lnTo>
                  <a:pt x="128205" y="350499"/>
                </a:lnTo>
                <a:lnTo>
                  <a:pt x="129157" y="351640"/>
                </a:lnTo>
                <a:lnTo>
                  <a:pt x="129823" y="352876"/>
                </a:lnTo>
                <a:lnTo>
                  <a:pt x="130299" y="354588"/>
                </a:lnTo>
                <a:lnTo>
                  <a:pt x="130299" y="356871"/>
                </a:lnTo>
                <a:lnTo>
                  <a:pt x="130299" y="358203"/>
                </a:lnTo>
                <a:lnTo>
                  <a:pt x="129633" y="359820"/>
                </a:lnTo>
                <a:lnTo>
                  <a:pt x="129633" y="361722"/>
                </a:lnTo>
                <a:lnTo>
                  <a:pt x="130394" y="364576"/>
                </a:lnTo>
                <a:lnTo>
                  <a:pt x="130394" y="364576"/>
                </a:lnTo>
                <a:lnTo>
                  <a:pt x="130870" y="364100"/>
                </a:lnTo>
                <a:lnTo>
                  <a:pt x="132203" y="364100"/>
                </a:lnTo>
                <a:lnTo>
                  <a:pt x="133155" y="364100"/>
                </a:lnTo>
                <a:lnTo>
                  <a:pt x="131632" y="362388"/>
                </a:lnTo>
                <a:lnTo>
                  <a:pt x="130585" y="360105"/>
                </a:lnTo>
                <a:lnTo>
                  <a:pt x="130585" y="357347"/>
                </a:lnTo>
                <a:lnTo>
                  <a:pt x="131251" y="354018"/>
                </a:lnTo>
                <a:lnTo>
                  <a:pt x="131251" y="354018"/>
                </a:lnTo>
                <a:lnTo>
                  <a:pt x="131251" y="354018"/>
                </a:lnTo>
                <a:lnTo>
                  <a:pt x="131251" y="354018"/>
                </a:lnTo>
                <a:lnTo>
                  <a:pt x="131822" y="352972"/>
                </a:lnTo>
                <a:lnTo>
                  <a:pt x="132584" y="352972"/>
                </a:lnTo>
                <a:lnTo>
                  <a:pt x="133345" y="353447"/>
                </a:lnTo>
                <a:lnTo>
                  <a:pt x="133917" y="354018"/>
                </a:lnTo>
                <a:lnTo>
                  <a:pt x="133917" y="354018"/>
                </a:lnTo>
                <a:lnTo>
                  <a:pt x="133441" y="354018"/>
                </a:lnTo>
                <a:lnTo>
                  <a:pt x="134392" y="354588"/>
                </a:lnTo>
                <a:lnTo>
                  <a:pt x="135440" y="354588"/>
                </a:lnTo>
                <a:lnTo>
                  <a:pt x="137534" y="353447"/>
                </a:lnTo>
                <a:lnTo>
                  <a:pt x="137534" y="353447"/>
                </a:lnTo>
                <a:lnTo>
                  <a:pt x="138010" y="353447"/>
                </a:lnTo>
                <a:lnTo>
                  <a:pt x="138867" y="353447"/>
                </a:lnTo>
                <a:lnTo>
                  <a:pt x="138867" y="352211"/>
                </a:lnTo>
                <a:lnTo>
                  <a:pt x="138867" y="351069"/>
                </a:lnTo>
                <a:lnTo>
                  <a:pt x="138867" y="351069"/>
                </a:lnTo>
                <a:lnTo>
                  <a:pt x="138867" y="352591"/>
                </a:lnTo>
                <a:lnTo>
                  <a:pt x="138867" y="353828"/>
                </a:lnTo>
                <a:lnTo>
                  <a:pt x="139438" y="353828"/>
                </a:lnTo>
                <a:lnTo>
                  <a:pt x="139438" y="353162"/>
                </a:lnTo>
                <a:lnTo>
                  <a:pt x="139438" y="351925"/>
                </a:lnTo>
                <a:lnTo>
                  <a:pt x="140295" y="352686"/>
                </a:lnTo>
                <a:lnTo>
                  <a:pt x="141056" y="353732"/>
                </a:lnTo>
                <a:lnTo>
                  <a:pt x="141628" y="354303"/>
                </a:lnTo>
                <a:lnTo>
                  <a:pt x="142199" y="354303"/>
                </a:lnTo>
                <a:lnTo>
                  <a:pt x="142865" y="355350"/>
                </a:lnTo>
                <a:lnTo>
                  <a:pt x="142865" y="355350"/>
                </a:lnTo>
                <a:lnTo>
                  <a:pt x="142865" y="355350"/>
                </a:lnTo>
                <a:lnTo>
                  <a:pt x="142865" y="355350"/>
                </a:lnTo>
                <a:lnTo>
                  <a:pt x="142865" y="354684"/>
                </a:lnTo>
                <a:lnTo>
                  <a:pt x="142103" y="354018"/>
                </a:lnTo>
                <a:lnTo>
                  <a:pt x="141437" y="353067"/>
                </a:lnTo>
                <a:lnTo>
                  <a:pt x="140771" y="351925"/>
                </a:lnTo>
                <a:lnTo>
                  <a:pt x="140771" y="350974"/>
                </a:lnTo>
                <a:lnTo>
                  <a:pt x="140771" y="348026"/>
                </a:lnTo>
                <a:lnTo>
                  <a:pt x="140771" y="346789"/>
                </a:lnTo>
                <a:lnTo>
                  <a:pt x="140771" y="346028"/>
                </a:lnTo>
                <a:lnTo>
                  <a:pt x="141247" y="346028"/>
                </a:lnTo>
                <a:lnTo>
                  <a:pt x="141247" y="347170"/>
                </a:lnTo>
                <a:lnTo>
                  <a:pt x="141247" y="348121"/>
                </a:lnTo>
                <a:lnTo>
                  <a:pt x="142008" y="348596"/>
                </a:lnTo>
                <a:lnTo>
                  <a:pt x="142960" y="348596"/>
                </a:lnTo>
                <a:lnTo>
                  <a:pt x="142389" y="349072"/>
                </a:lnTo>
                <a:lnTo>
                  <a:pt x="142389" y="349738"/>
                </a:lnTo>
                <a:lnTo>
                  <a:pt x="142389" y="350784"/>
                </a:lnTo>
                <a:lnTo>
                  <a:pt x="142389" y="351925"/>
                </a:lnTo>
                <a:lnTo>
                  <a:pt x="142389" y="351925"/>
                </a:lnTo>
                <a:lnTo>
                  <a:pt x="142389" y="351925"/>
                </a:lnTo>
                <a:lnTo>
                  <a:pt x="142389" y="351925"/>
                </a:lnTo>
                <a:lnTo>
                  <a:pt x="143246" y="351925"/>
                </a:lnTo>
                <a:lnTo>
                  <a:pt x="143246" y="351164"/>
                </a:lnTo>
                <a:lnTo>
                  <a:pt x="142770" y="351164"/>
                </a:lnTo>
                <a:lnTo>
                  <a:pt x="142770" y="351164"/>
                </a:lnTo>
                <a:lnTo>
                  <a:pt x="148196" y="351164"/>
                </a:lnTo>
                <a:lnTo>
                  <a:pt x="149529" y="350594"/>
                </a:lnTo>
                <a:lnTo>
                  <a:pt x="150100" y="349452"/>
                </a:lnTo>
                <a:lnTo>
                  <a:pt x="150766" y="348691"/>
                </a:lnTo>
                <a:lnTo>
                  <a:pt x="154194" y="348691"/>
                </a:lnTo>
                <a:lnTo>
                  <a:pt x="155526" y="348121"/>
                </a:lnTo>
                <a:lnTo>
                  <a:pt x="154574" y="347455"/>
                </a:lnTo>
                <a:lnTo>
                  <a:pt x="156669" y="347455"/>
                </a:lnTo>
                <a:lnTo>
                  <a:pt x="157430" y="347931"/>
                </a:lnTo>
                <a:lnTo>
                  <a:pt x="158192" y="349072"/>
                </a:lnTo>
                <a:lnTo>
                  <a:pt x="156859" y="348596"/>
                </a:lnTo>
                <a:lnTo>
                  <a:pt x="155526" y="348596"/>
                </a:lnTo>
                <a:lnTo>
                  <a:pt x="158858" y="350784"/>
                </a:lnTo>
                <a:lnTo>
                  <a:pt x="158858" y="350784"/>
                </a:lnTo>
                <a:lnTo>
                  <a:pt x="159620" y="350784"/>
                </a:lnTo>
                <a:lnTo>
                  <a:pt x="159620" y="350784"/>
                </a:lnTo>
                <a:lnTo>
                  <a:pt x="159620" y="350308"/>
                </a:lnTo>
                <a:lnTo>
                  <a:pt x="158668" y="349643"/>
                </a:lnTo>
                <a:lnTo>
                  <a:pt x="159525" y="349643"/>
                </a:lnTo>
                <a:lnTo>
                  <a:pt x="159525" y="349167"/>
                </a:lnTo>
                <a:lnTo>
                  <a:pt x="159525" y="348596"/>
                </a:lnTo>
                <a:lnTo>
                  <a:pt x="158953" y="347931"/>
                </a:lnTo>
                <a:lnTo>
                  <a:pt x="158953" y="347265"/>
                </a:lnTo>
                <a:lnTo>
                  <a:pt x="160381" y="349262"/>
                </a:lnTo>
                <a:lnTo>
                  <a:pt x="160381" y="351069"/>
                </a:lnTo>
                <a:lnTo>
                  <a:pt x="157811" y="354588"/>
                </a:lnTo>
                <a:lnTo>
                  <a:pt x="158287" y="355254"/>
                </a:lnTo>
                <a:lnTo>
                  <a:pt x="156859" y="356206"/>
                </a:lnTo>
                <a:lnTo>
                  <a:pt x="155146" y="356206"/>
                </a:lnTo>
                <a:lnTo>
                  <a:pt x="153432" y="355635"/>
                </a:lnTo>
                <a:lnTo>
                  <a:pt x="152385" y="354398"/>
                </a:lnTo>
                <a:lnTo>
                  <a:pt x="152385" y="355825"/>
                </a:lnTo>
                <a:lnTo>
                  <a:pt x="152385" y="356491"/>
                </a:lnTo>
                <a:lnTo>
                  <a:pt x="151718" y="355920"/>
                </a:lnTo>
                <a:lnTo>
                  <a:pt x="151243" y="355920"/>
                </a:lnTo>
                <a:lnTo>
                  <a:pt x="151243" y="355920"/>
                </a:lnTo>
                <a:lnTo>
                  <a:pt x="151243" y="356491"/>
                </a:lnTo>
                <a:lnTo>
                  <a:pt x="151243" y="356491"/>
                </a:lnTo>
                <a:lnTo>
                  <a:pt x="150290" y="354494"/>
                </a:lnTo>
                <a:lnTo>
                  <a:pt x="148482" y="354494"/>
                </a:lnTo>
                <a:lnTo>
                  <a:pt x="147339" y="355350"/>
                </a:lnTo>
                <a:lnTo>
                  <a:pt x="148482" y="355350"/>
                </a:lnTo>
                <a:lnTo>
                  <a:pt x="148482" y="356015"/>
                </a:lnTo>
                <a:lnTo>
                  <a:pt x="149434" y="356015"/>
                </a:lnTo>
                <a:lnTo>
                  <a:pt x="150100" y="356015"/>
                </a:lnTo>
                <a:lnTo>
                  <a:pt x="150100" y="356586"/>
                </a:lnTo>
                <a:lnTo>
                  <a:pt x="150100" y="356586"/>
                </a:lnTo>
                <a:lnTo>
                  <a:pt x="151052" y="358488"/>
                </a:lnTo>
                <a:lnTo>
                  <a:pt x="151052" y="358488"/>
                </a:lnTo>
                <a:lnTo>
                  <a:pt x="151909" y="359344"/>
                </a:lnTo>
                <a:lnTo>
                  <a:pt x="152766" y="359344"/>
                </a:lnTo>
                <a:lnTo>
                  <a:pt x="155050" y="359344"/>
                </a:lnTo>
                <a:lnTo>
                  <a:pt x="158477" y="358203"/>
                </a:lnTo>
                <a:lnTo>
                  <a:pt x="159525" y="358203"/>
                </a:lnTo>
                <a:lnTo>
                  <a:pt x="161809" y="358964"/>
                </a:lnTo>
                <a:lnTo>
                  <a:pt x="162666" y="358964"/>
                </a:lnTo>
                <a:lnTo>
                  <a:pt x="162666" y="356586"/>
                </a:lnTo>
                <a:lnTo>
                  <a:pt x="163428" y="357157"/>
                </a:lnTo>
                <a:lnTo>
                  <a:pt x="165808" y="357157"/>
                </a:lnTo>
                <a:lnTo>
                  <a:pt x="165808" y="356491"/>
                </a:lnTo>
                <a:lnTo>
                  <a:pt x="165808" y="356491"/>
                </a:lnTo>
                <a:lnTo>
                  <a:pt x="165808" y="356491"/>
                </a:lnTo>
                <a:lnTo>
                  <a:pt x="165236" y="356491"/>
                </a:lnTo>
                <a:lnTo>
                  <a:pt x="166379" y="356491"/>
                </a:lnTo>
                <a:lnTo>
                  <a:pt x="168283" y="356491"/>
                </a:lnTo>
                <a:lnTo>
                  <a:pt x="169330" y="355445"/>
                </a:lnTo>
                <a:lnTo>
                  <a:pt x="168759" y="356776"/>
                </a:lnTo>
                <a:lnTo>
                  <a:pt x="167807" y="357918"/>
                </a:lnTo>
                <a:lnTo>
                  <a:pt x="166664" y="358583"/>
                </a:lnTo>
                <a:lnTo>
                  <a:pt x="165617" y="358583"/>
                </a:lnTo>
                <a:lnTo>
                  <a:pt x="166284" y="359249"/>
                </a:lnTo>
                <a:lnTo>
                  <a:pt x="166760" y="359249"/>
                </a:lnTo>
                <a:lnTo>
                  <a:pt x="166760" y="359249"/>
                </a:lnTo>
                <a:lnTo>
                  <a:pt x="167331" y="359249"/>
                </a:lnTo>
                <a:lnTo>
                  <a:pt x="169806" y="359249"/>
                </a:lnTo>
                <a:lnTo>
                  <a:pt x="171995" y="358583"/>
                </a:lnTo>
                <a:lnTo>
                  <a:pt x="172852" y="358583"/>
                </a:lnTo>
                <a:lnTo>
                  <a:pt x="173899" y="358583"/>
                </a:lnTo>
                <a:lnTo>
                  <a:pt x="178850" y="360581"/>
                </a:lnTo>
                <a:lnTo>
                  <a:pt x="180087" y="360581"/>
                </a:lnTo>
                <a:lnTo>
                  <a:pt x="181896" y="360581"/>
                </a:lnTo>
                <a:lnTo>
                  <a:pt x="182943" y="360581"/>
                </a:lnTo>
                <a:lnTo>
                  <a:pt x="181610" y="360581"/>
                </a:lnTo>
                <a:lnTo>
                  <a:pt x="179135" y="361247"/>
                </a:lnTo>
                <a:lnTo>
                  <a:pt x="175042" y="361247"/>
                </a:lnTo>
                <a:lnTo>
                  <a:pt x="174280" y="361817"/>
                </a:lnTo>
                <a:lnTo>
                  <a:pt x="175232" y="363149"/>
                </a:lnTo>
                <a:lnTo>
                  <a:pt x="174661" y="364956"/>
                </a:lnTo>
                <a:lnTo>
                  <a:pt x="175518" y="365527"/>
                </a:lnTo>
                <a:lnTo>
                  <a:pt x="176755" y="365527"/>
                </a:lnTo>
                <a:lnTo>
                  <a:pt x="177802" y="366288"/>
                </a:lnTo>
                <a:lnTo>
                  <a:pt x="177231" y="367619"/>
                </a:lnTo>
                <a:lnTo>
                  <a:pt x="178278" y="368095"/>
                </a:lnTo>
                <a:lnTo>
                  <a:pt x="179897" y="368095"/>
                </a:lnTo>
                <a:lnTo>
                  <a:pt x="180944" y="368095"/>
                </a:lnTo>
                <a:lnTo>
                  <a:pt x="180944" y="368761"/>
                </a:lnTo>
                <a:lnTo>
                  <a:pt x="178659" y="370092"/>
                </a:lnTo>
                <a:lnTo>
                  <a:pt x="177993" y="370758"/>
                </a:lnTo>
                <a:lnTo>
                  <a:pt x="176755" y="370187"/>
                </a:lnTo>
                <a:lnTo>
                  <a:pt x="176755" y="370187"/>
                </a:lnTo>
                <a:lnTo>
                  <a:pt x="176755" y="370187"/>
                </a:lnTo>
                <a:lnTo>
                  <a:pt x="176755" y="369617"/>
                </a:lnTo>
                <a:lnTo>
                  <a:pt x="175613" y="369617"/>
                </a:lnTo>
                <a:lnTo>
                  <a:pt x="174946" y="369617"/>
                </a:lnTo>
                <a:lnTo>
                  <a:pt x="174280" y="369617"/>
                </a:lnTo>
                <a:lnTo>
                  <a:pt x="169044" y="372755"/>
                </a:lnTo>
                <a:lnTo>
                  <a:pt x="171805" y="374468"/>
                </a:lnTo>
                <a:lnTo>
                  <a:pt x="172471" y="375989"/>
                </a:lnTo>
                <a:lnTo>
                  <a:pt x="172471" y="378843"/>
                </a:lnTo>
                <a:lnTo>
                  <a:pt x="172947" y="378843"/>
                </a:lnTo>
                <a:lnTo>
                  <a:pt x="172947" y="377892"/>
                </a:lnTo>
                <a:lnTo>
                  <a:pt x="172947" y="377892"/>
                </a:lnTo>
                <a:lnTo>
                  <a:pt x="172947" y="377131"/>
                </a:lnTo>
                <a:lnTo>
                  <a:pt x="172947" y="377131"/>
                </a:lnTo>
                <a:lnTo>
                  <a:pt x="172947" y="377131"/>
                </a:lnTo>
                <a:lnTo>
                  <a:pt x="172947" y="377131"/>
                </a:lnTo>
                <a:lnTo>
                  <a:pt x="173994" y="378462"/>
                </a:lnTo>
                <a:lnTo>
                  <a:pt x="175327" y="379794"/>
                </a:lnTo>
                <a:lnTo>
                  <a:pt x="175899" y="381031"/>
                </a:lnTo>
                <a:lnTo>
                  <a:pt x="174756" y="382362"/>
                </a:lnTo>
                <a:lnTo>
                  <a:pt x="173233" y="382362"/>
                </a:lnTo>
                <a:lnTo>
                  <a:pt x="170472" y="381031"/>
                </a:lnTo>
                <a:lnTo>
                  <a:pt x="168949" y="381031"/>
                </a:lnTo>
                <a:lnTo>
                  <a:pt x="168949" y="379699"/>
                </a:lnTo>
                <a:lnTo>
                  <a:pt x="175137" y="383028"/>
                </a:lnTo>
                <a:lnTo>
                  <a:pt x="177041" y="383028"/>
                </a:lnTo>
                <a:lnTo>
                  <a:pt x="177041" y="382172"/>
                </a:lnTo>
                <a:lnTo>
                  <a:pt x="177041" y="381506"/>
                </a:lnTo>
                <a:lnTo>
                  <a:pt x="177612" y="381031"/>
                </a:lnTo>
                <a:lnTo>
                  <a:pt x="179802" y="381031"/>
                </a:lnTo>
                <a:lnTo>
                  <a:pt x="180849" y="381696"/>
                </a:lnTo>
                <a:lnTo>
                  <a:pt x="182467" y="383503"/>
                </a:lnTo>
                <a:lnTo>
                  <a:pt x="183419" y="384455"/>
                </a:lnTo>
                <a:lnTo>
                  <a:pt x="184656" y="384455"/>
                </a:lnTo>
                <a:lnTo>
                  <a:pt x="185894" y="384455"/>
                </a:lnTo>
                <a:lnTo>
                  <a:pt x="187132" y="384455"/>
                </a:lnTo>
                <a:lnTo>
                  <a:pt x="188750" y="382933"/>
                </a:lnTo>
                <a:lnTo>
                  <a:pt x="190654" y="382362"/>
                </a:lnTo>
                <a:lnTo>
                  <a:pt x="191320" y="381696"/>
                </a:lnTo>
                <a:lnTo>
                  <a:pt x="191320" y="381126"/>
                </a:lnTo>
                <a:lnTo>
                  <a:pt x="191320" y="380460"/>
                </a:lnTo>
                <a:lnTo>
                  <a:pt x="191796" y="379699"/>
                </a:lnTo>
                <a:lnTo>
                  <a:pt x="193891" y="378462"/>
                </a:lnTo>
                <a:lnTo>
                  <a:pt x="203410" y="377797"/>
                </a:lnTo>
                <a:lnTo>
                  <a:pt x="205981" y="378558"/>
                </a:lnTo>
                <a:lnTo>
                  <a:pt x="206838" y="379509"/>
                </a:lnTo>
                <a:lnTo>
                  <a:pt x="207409" y="379509"/>
                </a:lnTo>
                <a:lnTo>
                  <a:pt x="209027" y="379509"/>
                </a:lnTo>
                <a:lnTo>
                  <a:pt x="210360" y="379984"/>
                </a:lnTo>
                <a:lnTo>
                  <a:pt x="212644" y="381316"/>
                </a:lnTo>
                <a:lnTo>
                  <a:pt x="214929" y="383313"/>
                </a:lnTo>
                <a:lnTo>
                  <a:pt x="216928" y="385691"/>
                </a:lnTo>
                <a:lnTo>
                  <a:pt x="218071" y="386547"/>
                </a:lnTo>
                <a:lnTo>
                  <a:pt x="220736" y="387118"/>
                </a:lnTo>
                <a:lnTo>
                  <a:pt x="222069" y="387974"/>
                </a:lnTo>
                <a:lnTo>
                  <a:pt x="218547" y="387974"/>
                </a:lnTo>
                <a:lnTo>
                  <a:pt x="217024" y="387308"/>
                </a:lnTo>
                <a:lnTo>
                  <a:pt x="215595" y="385786"/>
                </a:lnTo>
                <a:lnTo>
                  <a:pt x="214929" y="385786"/>
                </a:lnTo>
                <a:lnTo>
                  <a:pt x="212169" y="385215"/>
                </a:lnTo>
                <a:lnTo>
                  <a:pt x="209408" y="383218"/>
                </a:lnTo>
                <a:lnTo>
                  <a:pt x="209408" y="382552"/>
                </a:lnTo>
                <a:lnTo>
                  <a:pt x="210836" y="382552"/>
                </a:lnTo>
                <a:lnTo>
                  <a:pt x="210169" y="381887"/>
                </a:lnTo>
                <a:lnTo>
                  <a:pt x="209598" y="381887"/>
                </a:lnTo>
                <a:lnTo>
                  <a:pt x="208837" y="381887"/>
                </a:lnTo>
                <a:lnTo>
                  <a:pt x="208075" y="381887"/>
                </a:lnTo>
                <a:lnTo>
                  <a:pt x="208551" y="382552"/>
                </a:lnTo>
                <a:lnTo>
                  <a:pt x="207504" y="382552"/>
                </a:lnTo>
                <a:lnTo>
                  <a:pt x="204172" y="381601"/>
                </a:lnTo>
                <a:lnTo>
                  <a:pt x="203696" y="381126"/>
                </a:lnTo>
                <a:lnTo>
                  <a:pt x="205314" y="379699"/>
                </a:lnTo>
                <a:lnTo>
                  <a:pt x="205314" y="379699"/>
                </a:lnTo>
                <a:lnTo>
                  <a:pt x="205314" y="379699"/>
                </a:lnTo>
                <a:lnTo>
                  <a:pt x="205314" y="379699"/>
                </a:lnTo>
                <a:lnTo>
                  <a:pt x="199222" y="380365"/>
                </a:lnTo>
                <a:lnTo>
                  <a:pt x="197603" y="381031"/>
                </a:lnTo>
                <a:lnTo>
                  <a:pt x="197032" y="381887"/>
                </a:lnTo>
                <a:lnTo>
                  <a:pt x="197032" y="383028"/>
                </a:lnTo>
                <a:lnTo>
                  <a:pt x="197032" y="384265"/>
                </a:lnTo>
                <a:lnTo>
                  <a:pt x="197032" y="385406"/>
                </a:lnTo>
                <a:lnTo>
                  <a:pt x="197032" y="386833"/>
                </a:lnTo>
                <a:lnTo>
                  <a:pt x="197699" y="388354"/>
                </a:lnTo>
                <a:lnTo>
                  <a:pt x="197699" y="389686"/>
                </a:lnTo>
                <a:lnTo>
                  <a:pt x="197699" y="391113"/>
                </a:lnTo>
                <a:lnTo>
                  <a:pt x="197699" y="391874"/>
                </a:lnTo>
                <a:lnTo>
                  <a:pt x="197128" y="391874"/>
                </a:lnTo>
                <a:lnTo>
                  <a:pt x="195033" y="391874"/>
                </a:lnTo>
                <a:lnTo>
                  <a:pt x="194271" y="392444"/>
                </a:lnTo>
                <a:lnTo>
                  <a:pt x="193510" y="393110"/>
                </a:lnTo>
                <a:lnTo>
                  <a:pt x="192653" y="393681"/>
                </a:lnTo>
                <a:lnTo>
                  <a:pt x="195033" y="394917"/>
                </a:lnTo>
                <a:lnTo>
                  <a:pt x="202649" y="396344"/>
                </a:lnTo>
                <a:lnTo>
                  <a:pt x="206552" y="398532"/>
                </a:lnTo>
                <a:lnTo>
                  <a:pt x="207599" y="399578"/>
                </a:lnTo>
                <a:lnTo>
                  <a:pt x="208361" y="400624"/>
                </a:lnTo>
                <a:lnTo>
                  <a:pt x="209027" y="402336"/>
                </a:lnTo>
                <a:lnTo>
                  <a:pt x="209027" y="403953"/>
                </a:lnTo>
                <a:lnTo>
                  <a:pt x="207885" y="404904"/>
                </a:lnTo>
                <a:lnTo>
                  <a:pt x="205314" y="408233"/>
                </a:lnTo>
                <a:lnTo>
                  <a:pt x="204267" y="411657"/>
                </a:lnTo>
                <a:lnTo>
                  <a:pt x="203410" y="413084"/>
                </a:lnTo>
                <a:lnTo>
                  <a:pt x="200935" y="414701"/>
                </a:lnTo>
                <a:lnTo>
                  <a:pt x="199888" y="415748"/>
                </a:lnTo>
                <a:lnTo>
                  <a:pt x="199888" y="417079"/>
                </a:lnTo>
                <a:lnTo>
                  <a:pt x="198270" y="418316"/>
                </a:lnTo>
                <a:lnTo>
                  <a:pt x="198270" y="419267"/>
                </a:lnTo>
                <a:lnTo>
                  <a:pt x="198270" y="421359"/>
                </a:lnTo>
                <a:lnTo>
                  <a:pt x="198270" y="422976"/>
                </a:lnTo>
                <a:lnTo>
                  <a:pt x="198270" y="424879"/>
                </a:lnTo>
                <a:lnTo>
                  <a:pt x="198746" y="426305"/>
                </a:lnTo>
                <a:lnTo>
                  <a:pt x="199507" y="426971"/>
                </a:lnTo>
                <a:lnTo>
                  <a:pt x="201221" y="427542"/>
                </a:lnTo>
                <a:lnTo>
                  <a:pt x="203220" y="429064"/>
                </a:lnTo>
                <a:lnTo>
                  <a:pt x="206933" y="432868"/>
                </a:lnTo>
                <a:lnTo>
                  <a:pt x="208837" y="436863"/>
                </a:lnTo>
                <a:lnTo>
                  <a:pt x="209408" y="437434"/>
                </a:lnTo>
                <a:lnTo>
                  <a:pt x="210550" y="437434"/>
                </a:lnTo>
                <a:lnTo>
                  <a:pt x="211597" y="437434"/>
                </a:lnTo>
                <a:lnTo>
                  <a:pt x="212549" y="438195"/>
                </a:lnTo>
                <a:lnTo>
                  <a:pt x="213216" y="440572"/>
                </a:lnTo>
                <a:lnTo>
                  <a:pt x="213977" y="441524"/>
                </a:lnTo>
                <a:lnTo>
                  <a:pt x="215024" y="442380"/>
                </a:lnTo>
                <a:lnTo>
                  <a:pt x="215976" y="443521"/>
                </a:lnTo>
                <a:lnTo>
                  <a:pt x="215976" y="444662"/>
                </a:lnTo>
                <a:lnTo>
                  <a:pt x="215976" y="445994"/>
                </a:lnTo>
                <a:lnTo>
                  <a:pt x="216453" y="447040"/>
                </a:lnTo>
                <a:lnTo>
                  <a:pt x="217500" y="447516"/>
                </a:lnTo>
                <a:lnTo>
                  <a:pt x="217500" y="449133"/>
                </a:lnTo>
                <a:lnTo>
                  <a:pt x="219023" y="456171"/>
                </a:lnTo>
                <a:lnTo>
                  <a:pt x="219594" y="457027"/>
                </a:lnTo>
                <a:lnTo>
                  <a:pt x="220260" y="457027"/>
                </a:lnTo>
                <a:lnTo>
                  <a:pt x="220260" y="457027"/>
                </a:lnTo>
                <a:lnTo>
                  <a:pt x="220260" y="456171"/>
                </a:lnTo>
                <a:lnTo>
                  <a:pt x="220260" y="454650"/>
                </a:lnTo>
                <a:lnTo>
                  <a:pt x="220260" y="453413"/>
                </a:lnTo>
                <a:lnTo>
                  <a:pt x="220927" y="454459"/>
                </a:lnTo>
                <a:lnTo>
                  <a:pt x="221688" y="456552"/>
                </a:lnTo>
                <a:lnTo>
                  <a:pt x="221688" y="457313"/>
                </a:lnTo>
                <a:lnTo>
                  <a:pt x="222450" y="457883"/>
                </a:lnTo>
                <a:lnTo>
                  <a:pt x="224354" y="458359"/>
                </a:lnTo>
                <a:lnTo>
                  <a:pt x="226543" y="460356"/>
                </a:lnTo>
                <a:lnTo>
                  <a:pt x="230066" y="460927"/>
                </a:lnTo>
                <a:lnTo>
                  <a:pt x="231208" y="461973"/>
                </a:lnTo>
                <a:lnTo>
                  <a:pt x="230637" y="463115"/>
                </a:lnTo>
                <a:lnTo>
                  <a:pt x="232350" y="463780"/>
                </a:lnTo>
                <a:lnTo>
                  <a:pt x="236825" y="463780"/>
                </a:lnTo>
                <a:lnTo>
                  <a:pt x="238633" y="463780"/>
                </a:lnTo>
                <a:lnTo>
                  <a:pt x="240156" y="464827"/>
                </a:lnTo>
                <a:lnTo>
                  <a:pt x="241204" y="466634"/>
                </a:lnTo>
                <a:lnTo>
                  <a:pt x="241204" y="469012"/>
                </a:lnTo>
                <a:lnTo>
                  <a:pt x="241870" y="471009"/>
                </a:lnTo>
                <a:lnTo>
                  <a:pt x="243583" y="471009"/>
                </a:lnTo>
                <a:lnTo>
                  <a:pt x="247106" y="469963"/>
                </a:lnTo>
                <a:lnTo>
                  <a:pt x="247963" y="469963"/>
                </a:lnTo>
                <a:lnTo>
                  <a:pt x="249486" y="471295"/>
                </a:lnTo>
                <a:lnTo>
                  <a:pt x="251485" y="472531"/>
                </a:lnTo>
                <a:lnTo>
                  <a:pt x="252913" y="472531"/>
                </a:lnTo>
                <a:lnTo>
                  <a:pt x="253960" y="472531"/>
                </a:lnTo>
                <a:lnTo>
                  <a:pt x="255197" y="474338"/>
                </a:lnTo>
                <a:lnTo>
                  <a:pt x="256435" y="475860"/>
                </a:lnTo>
                <a:lnTo>
                  <a:pt x="258149" y="476431"/>
                </a:lnTo>
                <a:lnTo>
                  <a:pt x="258149" y="474814"/>
                </a:lnTo>
                <a:lnTo>
                  <a:pt x="260528" y="473387"/>
                </a:lnTo>
                <a:lnTo>
                  <a:pt x="263480" y="473387"/>
                </a:lnTo>
                <a:lnTo>
                  <a:pt x="264908" y="475384"/>
                </a:lnTo>
                <a:lnTo>
                  <a:pt x="264908" y="476716"/>
                </a:lnTo>
                <a:lnTo>
                  <a:pt x="264908" y="477572"/>
                </a:lnTo>
                <a:lnTo>
                  <a:pt x="264908" y="478333"/>
                </a:lnTo>
                <a:lnTo>
                  <a:pt x="264337" y="479570"/>
                </a:lnTo>
                <a:lnTo>
                  <a:pt x="259862" y="482328"/>
                </a:lnTo>
                <a:lnTo>
                  <a:pt x="259101" y="483565"/>
                </a:lnTo>
                <a:lnTo>
                  <a:pt x="259101" y="485371"/>
                </a:lnTo>
                <a:lnTo>
                  <a:pt x="258434" y="485371"/>
                </a:lnTo>
                <a:lnTo>
                  <a:pt x="257863" y="486133"/>
                </a:lnTo>
                <a:lnTo>
                  <a:pt x="257387" y="487084"/>
                </a:lnTo>
                <a:lnTo>
                  <a:pt x="257387" y="487845"/>
                </a:lnTo>
                <a:lnTo>
                  <a:pt x="257958" y="488510"/>
                </a:lnTo>
                <a:lnTo>
                  <a:pt x="258529" y="488510"/>
                </a:lnTo>
                <a:lnTo>
                  <a:pt x="259196" y="488510"/>
                </a:lnTo>
                <a:lnTo>
                  <a:pt x="259862" y="488510"/>
                </a:lnTo>
                <a:lnTo>
                  <a:pt x="262433" y="488510"/>
                </a:lnTo>
                <a:lnTo>
                  <a:pt x="262433" y="489747"/>
                </a:lnTo>
                <a:lnTo>
                  <a:pt x="262433" y="489747"/>
                </a:lnTo>
                <a:lnTo>
                  <a:pt x="262908" y="489747"/>
                </a:lnTo>
                <a:lnTo>
                  <a:pt x="264432" y="490888"/>
                </a:lnTo>
                <a:lnTo>
                  <a:pt x="263670" y="491649"/>
                </a:lnTo>
                <a:lnTo>
                  <a:pt x="263670" y="493837"/>
                </a:lnTo>
                <a:lnTo>
                  <a:pt x="263670" y="493837"/>
                </a:lnTo>
                <a:lnTo>
                  <a:pt x="263670" y="494312"/>
                </a:lnTo>
                <a:lnTo>
                  <a:pt x="263670" y="494312"/>
                </a:lnTo>
                <a:lnTo>
                  <a:pt x="264527" y="494312"/>
                </a:lnTo>
                <a:lnTo>
                  <a:pt x="264527" y="494312"/>
                </a:lnTo>
                <a:lnTo>
                  <a:pt x="264527" y="495549"/>
                </a:lnTo>
                <a:lnTo>
                  <a:pt x="265003" y="496785"/>
                </a:lnTo>
                <a:lnTo>
                  <a:pt x="265003" y="497832"/>
                </a:lnTo>
                <a:lnTo>
                  <a:pt x="265003" y="498593"/>
                </a:lnTo>
                <a:lnTo>
                  <a:pt x="266240" y="499068"/>
                </a:lnTo>
                <a:lnTo>
                  <a:pt x="266717" y="499068"/>
                </a:lnTo>
                <a:lnTo>
                  <a:pt x="266717" y="499544"/>
                </a:lnTo>
                <a:lnTo>
                  <a:pt x="266717" y="499544"/>
                </a:lnTo>
                <a:lnTo>
                  <a:pt x="266717" y="500114"/>
                </a:lnTo>
                <a:lnTo>
                  <a:pt x="266050" y="501731"/>
                </a:lnTo>
                <a:lnTo>
                  <a:pt x="265193" y="502492"/>
                </a:lnTo>
                <a:lnTo>
                  <a:pt x="264051" y="502492"/>
                </a:lnTo>
                <a:lnTo>
                  <a:pt x="262623" y="501541"/>
                </a:lnTo>
                <a:lnTo>
                  <a:pt x="263575" y="504585"/>
                </a:lnTo>
                <a:lnTo>
                  <a:pt x="264337" y="505916"/>
                </a:lnTo>
                <a:lnTo>
                  <a:pt x="265384" y="506582"/>
                </a:lnTo>
                <a:lnTo>
                  <a:pt x="265384" y="506582"/>
                </a:lnTo>
                <a:lnTo>
                  <a:pt x="264717" y="507343"/>
                </a:lnTo>
                <a:lnTo>
                  <a:pt x="264717" y="507343"/>
                </a:lnTo>
                <a:lnTo>
                  <a:pt x="264717" y="507819"/>
                </a:lnTo>
                <a:lnTo>
                  <a:pt x="265193" y="508675"/>
                </a:lnTo>
                <a:lnTo>
                  <a:pt x="265193" y="509626"/>
                </a:lnTo>
                <a:lnTo>
                  <a:pt x="265193" y="510577"/>
                </a:lnTo>
                <a:lnTo>
                  <a:pt x="265193" y="511718"/>
                </a:lnTo>
                <a:lnTo>
                  <a:pt x="265193" y="511718"/>
                </a:lnTo>
                <a:lnTo>
                  <a:pt x="264051" y="511718"/>
                </a:lnTo>
                <a:lnTo>
                  <a:pt x="263004" y="512384"/>
                </a:lnTo>
                <a:lnTo>
                  <a:pt x="262242" y="512955"/>
                </a:lnTo>
                <a:lnTo>
                  <a:pt x="262242" y="512955"/>
                </a:lnTo>
                <a:lnTo>
                  <a:pt x="262242" y="513526"/>
                </a:lnTo>
                <a:lnTo>
                  <a:pt x="261766" y="514096"/>
                </a:lnTo>
                <a:lnTo>
                  <a:pt x="261005" y="514096"/>
                </a:lnTo>
                <a:lnTo>
                  <a:pt x="261576" y="515048"/>
                </a:lnTo>
                <a:lnTo>
                  <a:pt x="262052" y="516474"/>
                </a:lnTo>
                <a:lnTo>
                  <a:pt x="262052" y="517806"/>
                </a:lnTo>
                <a:lnTo>
                  <a:pt x="262052" y="522371"/>
                </a:lnTo>
                <a:lnTo>
                  <a:pt x="262052" y="523227"/>
                </a:lnTo>
                <a:lnTo>
                  <a:pt x="263765" y="525225"/>
                </a:lnTo>
                <a:lnTo>
                  <a:pt x="269763" y="530076"/>
                </a:lnTo>
                <a:lnTo>
                  <a:pt x="271191" y="531693"/>
                </a:lnTo>
                <a:lnTo>
                  <a:pt x="266621" y="529600"/>
                </a:lnTo>
                <a:lnTo>
                  <a:pt x="265765" y="528839"/>
                </a:lnTo>
                <a:lnTo>
                  <a:pt x="265003" y="528364"/>
                </a:lnTo>
                <a:lnTo>
                  <a:pt x="260814" y="523322"/>
                </a:lnTo>
                <a:lnTo>
                  <a:pt x="259577" y="523322"/>
                </a:lnTo>
                <a:lnTo>
                  <a:pt x="255197" y="524654"/>
                </a:lnTo>
                <a:lnTo>
                  <a:pt x="255197" y="525890"/>
                </a:lnTo>
                <a:lnTo>
                  <a:pt x="254055" y="532453"/>
                </a:lnTo>
                <a:lnTo>
                  <a:pt x="255197" y="532929"/>
                </a:lnTo>
                <a:lnTo>
                  <a:pt x="257577" y="532358"/>
                </a:lnTo>
                <a:lnTo>
                  <a:pt x="258815" y="533309"/>
                </a:lnTo>
                <a:lnTo>
                  <a:pt x="259577" y="534356"/>
                </a:lnTo>
                <a:lnTo>
                  <a:pt x="260528" y="535307"/>
                </a:lnTo>
                <a:lnTo>
                  <a:pt x="261576" y="535973"/>
                </a:lnTo>
                <a:lnTo>
                  <a:pt x="262813" y="535973"/>
                </a:lnTo>
                <a:lnTo>
                  <a:pt x="264812" y="536829"/>
                </a:lnTo>
                <a:lnTo>
                  <a:pt x="268335" y="540348"/>
                </a:lnTo>
                <a:lnTo>
                  <a:pt x="270524" y="541109"/>
                </a:lnTo>
                <a:lnTo>
                  <a:pt x="271000" y="541109"/>
                </a:lnTo>
                <a:lnTo>
                  <a:pt x="271000" y="542916"/>
                </a:lnTo>
                <a:lnTo>
                  <a:pt x="271000" y="542916"/>
                </a:lnTo>
                <a:lnTo>
                  <a:pt x="280520" y="549669"/>
                </a:lnTo>
                <a:lnTo>
                  <a:pt x="283566" y="553188"/>
                </a:lnTo>
                <a:lnTo>
                  <a:pt x="284994" y="555566"/>
                </a:lnTo>
                <a:lnTo>
                  <a:pt x="286327" y="558229"/>
                </a:lnTo>
                <a:lnTo>
                  <a:pt x="288516" y="564127"/>
                </a:lnTo>
                <a:lnTo>
                  <a:pt x="289373" y="567741"/>
                </a:lnTo>
                <a:lnTo>
                  <a:pt x="291944" y="585528"/>
                </a:lnTo>
                <a:lnTo>
                  <a:pt x="292800" y="588476"/>
                </a:lnTo>
                <a:lnTo>
                  <a:pt x="293943" y="590949"/>
                </a:lnTo>
                <a:lnTo>
                  <a:pt x="296323" y="592756"/>
                </a:lnTo>
                <a:lnTo>
                  <a:pt x="299178" y="593707"/>
                </a:lnTo>
                <a:lnTo>
                  <a:pt x="301844" y="595039"/>
                </a:lnTo>
                <a:lnTo>
                  <a:pt x="303462" y="597893"/>
                </a:lnTo>
                <a:lnTo>
                  <a:pt x="301939" y="596656"/>
                </a:lnTo>
                <a:lnTo>
                  <a:pt x="300416" y="595895"/>
                </a:lnTo>
                <a:lnTo>
                  <a:pt x="298703" y="595895"/>
                </a:lnTo>
                <a:lnTo>
                  <a:pt x="296704" y="595895"/>
                </a:lnTo>
                <a:lnTo>
                  <a:pt x="298227" y="596846"/>
                </a:lnTo>
                <a:lnTo>
                  <a:pt x="299750" y="598368"/>
                </a:lnTo>
                <a:lnTo>
                  <a:pt x="300511" y="600366"/>
                </a:lnTo>
                <a:lnTo>
                  <a:pt x="299845" y="602934"/>
                </a:lnTo>
                <a:lnTo>
                  <a:pt x="299845" y="604075"/>
                </a:lnTo>
                <a:lnTo>
                  <a:pt x="299845" y="606643"/>
                </a:lnTo>
                <a:lnTo>
                  <a:pt x="299845" y="607975"/>
                </a:lnTo>
                <a:lnTo>
                  <a:pt x="298893" y="607309"/>
                </a:lnTo>
                <a:lnTo>
                  <a:pt x="298417" y="605787"/>
                </a:lnTo>
                <a:lnTo>
                  <a:pt x="298417" y="603885"/>
                </a:lnTo>
                <a:lnTo>
                  <a:pt x="298417" y="601887"/>
                </a:lnTo>
                <a:lnTo>
                  <a:pt x="298417" y="600461"/>
                </a:lnTo>
                <a:lnTo>
                  <a:pt x="298417" y="599605"/>
                </a:lnTo>
                <a:lnTo>
                  <a:pt x="300511" y="598463"/>
                </a:lnTo>
                <a:lnTo>
                  <a:pt x="299940" y="597797"/>
                </a:lnTo>
                <a:lnTo>
                  <a:pt x="297846" y="596561"/>
                </a:lnTo>
                <a:lnTo>
                  <a:pt x="295276" y="594088"/>
                </a:lnTo>
                <a:lnTo>
                  <a:pt x="292991" y="591234"/>
                </a:lnTo>
                <a:lnTo>
                  <a:pt x="290801" y="585813"/>
                </a:lnTo>
                <a:lnTo>
                  <a:pt x="290801" y="584767"/>
                </a:lnTo>
                <a:lnTo>
                  <a:pt x="289564" y="576111"/>
                </a:lnTo>
                <a:lnTo>
                  <a:pt x="288707" y="572592"/>
                </a:lnTo>
                <a:lnTo>
                  <a:pt x="288707" y="570785"/>
                </a:lnTo>
                <a:lnTo>
                  <a:pt x="287945" y="567931"/>
                </a:lnTo>
                <a:lnTo>
                  <a:pt x="286137" y="565173"/>
                </a:lnTo>
                <a:lnTo>
                  <a:pt x="278140" y="556327"/>
                </a:lnTo>
                <a:lnTo>
                  <a:pt x="277093" y="556327"/>
                </a:lnTo>
                <a:lnTo>
                  <a:pt x="274332" y="554805"/>
                </a:lnTo>
                <a:lnTo>
                  <a:pt x="269953" y="551381"/>
                </a:lnTo>
                <a:lnTo>
                  <a:pt x="269287" y="550620"/>
                </a:lnTo>
                <a:lnTo>
                  <a:pt x="268620" y="549479"/>
                </a:lnTo>
                <a:lnTo>
                  <a:pt x="268620" y="549003"/>
                </a:lnTo>
                <a:lnTo>
                  <a:pt x="268620" y="548528"/>
                </a:lnTo>
                <a:lnTo>
                  <a:pt x="268620" y="547957"/>
                </a:lnTo>
                <a:lnTo>
                  <a:pt x="268620" y="545484"/>
                </a:lnTo>
                <a:lnTo>
                  <a:pt x="267859" y="545484"/>
                </a:lnTo>
                <a:lnTo>
                  <a:pt x="266812" y="545484"/>
                </a:lnTo>
                <a:lnTo>
                  <a:pt x="265860" y="546911"/>
                </a:lnTo>
                <a:lnTo>
                  <a:pt x="263670" y="551476"/>
                </a:lnTo>
                <a:lnTo>
                  <a:pt x="263194" y="552903"/>
                </a:lnTo>
                <a:lnTo>
                  <a:pt x="262052" y="572592"/>
                </a:lnTo>
                <a:lnTo>
                  <a:pt x="259291" y="587335"/>
                </a:lnTo>
                <a:lnTo>
                  <a:pt x="255293" y="633085"/>
                </a:lnTo>
                <a:lnTo>
                  <a:pt x="255293" y="632039"/>
                </a:lnTo>
                <a:lnTo>
                  <a:pt x="255864" y="629851"/>
                </a:lnTo>
                <a:lnTo>
                  <a:pt x="256626" y="625761"/>
                </a:lnTo>
                <a:lnTo>
                  <a:pt x="259672" y="621196"/>
                </a:lnTo>
                <a:lnTo>
                  <a:pt x="259672" y="620340"/>
                </a:lnTo>
                <a:lnTo>
                  <a:pt x="259672" y="620340"/>
                </a:lnTo>
                <a:lnTo>
                  <a:pt x="259672" y="619484"/>
                </a:lnTo>
                <a:lnTo>
                  <a:pt x="259672" y="619484"/>
                </a:lnTo>
                <a:lnTo>
                  <a:pt x="259672" y="619484"/>
                </a:lnTo>
                <a:lnTo>
                  <a:pt x="259672" y="619484"/>
                </a:lnTo>
                <a:lnTo>
                  <a:pt x="259672" y="619484"/>
                </a:lnTo>
                <a:lnTo>
                  <a:pt x="259672" y="619484"/>
                </a:lnTo>
                <a:lnTo>
                  <a:pt x="260433" y="619484"/>
                </a:lnTo>
                <a:lnTo>
                  <a:pt x="265384" y="624239"/>
                </a:lnTo>
                <a:lnTo>
                  <a:pt x="266050" y="625476"/>
                </a:lnTo>
                <a:lnTo>
                  <a:pt x="265098" y="625476"/>
                </a:lnTo>
                <a:lnTo>
                  <a:pt x="266717" y="627188"/>
                </a:lnTo>
                <a:lnTo>
                  <a:pt x="266717" y="628615"/>
                </a:lnTo>
                <a:lnTo>
                  <a:pt x="265384" y="629566"/>
                </a:lnTo>
                <a:lnTo>
                  <a:pt x="263099" y="629566"/>
                </a:lnTo>
                <a:lnTo>
                  <a:pt x="259006" y="628520"/>
                </a:lnTo>
                <a:lnTo>
                  <a:pt x="257387" y="628520"/>
                </a:lnTo>
                <a:lnTo>
                  <a:pt x="256054" y="630136"/>
                </a:lnTo>
                <a:lnTo>
                  <a:pt x="254912" y="634417"/>
                </a:lnTo>
                <a:lnTo>
                  <a:pt x="254912" y="635463"/>
                </a:lnTo>
                <a:lnTo>
                  <a:pt x="254912" y="636129"/>
                </a:lnTo>
                <a:lnTo>
                  <a:pt x="253198" y="638602"/>
                </a:lnTo>
                <a:lnTo>
                  <a:pt x="253198" y="639362"/>
                </a:lnTo>
                <a:lnTo>
                  <a:pt x="253770" y="642026"/>
                </a:lnTo>
                <a:lnTo>
                  <a:pt x="253770" y="643357"/>
                </a:lnTo>
                <a:lnTo>
                  <a:pt x="253294" y="649064"/>
                </a:lnTo>
                <a:lnTo>
                  <a:pt x="251485" y="662000"/>
                </a:lnTo>
                <a:lnTo>
                  <a:pt x="247201" y="687871"/>
                </a:lnTo>
                <a:lnTo>
                  <a:pt x="244916" y="699666"/>
                </a:lnTo>
                <a:lnTo>
                  <a:pt x="243393" y="704897"/>
                </a:lnTo>
                <a:lnTo>
                  <a:pt x="240632" y="719830"/>
                </a:lnTo>
                <a:lnTo>
                  <a:pt x="239014" y="724966"/>
                </a:lnTo>
                <a:lnTo>
                  <a:pt x="239014" y="727820"/>
                </a:lnTo>
                <a:lnTo>
                  <a:pt x="237015" y="730578"/>
                </a:lnTo>
                <a:lnTo>
                  <a:pt x="237015" y="731624"/>
                </a:lnTo>
                <a:lnTo>
                  <a:pt x="234445" y="734953"/>
                </a:lnTo>
                <a:lnTo>
                  <a:pt x="233873" y="735714"/>
                </a:lnTo>
                <a:lnTo>
                  <a:pt x="233873" y="736760"/>
                </a:lnTo>
                <a:lnTo>
                  <a:pt x="232446" y="739518"/>
                </a:lnTo>
                <a:lnTo>
                  <a:pt x="231874" y="740280"/>
                </a:lnTo>
                <a:lnTo>
                  <a:pt x="230637" y="741231"/>
                </a:lnTo>
                <a:lnTo>
                  <a:pt x="229114" y="741992"/>
                </a:lnTo>
                <a:lnTo>
                  <a:pt x="227590" y="744179"/>
                </a:lnTo>
                <a:lnTo>
                  <a:pt x="221784" y="745130"/>
                </a:lnTo>
                <a:lnTo>
                  <a:pt x="220546" y="745606"/>
                </a:lnTo>
                <a:lnTo>
                  <a:pt x="220070" y="746272"/>
                </a:lnTo>
                <a:lnTo>
                  <a:pt x="219023" y="745606"/>
                </a:lnTo>
                <a:lnTo>
                  <a:pt x="219023" y="745606"/>
                </a:lnTo>
                <a:lnTo>
                  <a:pt x="219023" y="746652"/>
                </a:lnTo>
                <a:lnTo>
                  <a:pt x="219023" y="750647"/>
                </a:lnTo>
                <a:lnTo>
                  <a:pt x="220927" y="751503"/>
                </a:lnTo>
                <a:lnTo>
                  <a:pt x="221688" y="752644"/>
                </a:lnTo>
                <a:lnTo>
                  <a:pt x="221688" y="754357"/>
                </a:lnTo>
                <a:lnTo>
                  <a:pt x="221688" y="754357"/>
                </a:lnTo>
                <a:lnTo>
                  <a:pt x="221688" y="754357"/>
                </a:lnTo>
                <a:lnTo>
                  <a:pt x="222450" y="754357"/>
                </a:lnTo>
                <a:lnTo>
                  <a:pt x="223211" y="754357"/>
                </a:lnTo>
                <a:lnTo>
                  <a:pt x="224639" y="754357"/>
                </a:lnTo>
                <a:lnTo>
                  <a:pt x="225972" y="753786"/>
                </a:lnTo>
                <a:lnTo>
                  <a:pt x="226543" y="753786"/>
                </a:lnTo>
                <a:lnTo>
                  <a:pt x="227781" y="754357"/>
                </a:lnTo>
                <a:lnTo>
                  <a:pt x="228447" y="754832"/>
                </a:lnTo>
                <a:lnTo>
                  <a:pt x="228447" y="754832"/>
                </a:lnTo>
                <a:lnTo>
                  <a:pt x="228447" y="755403"/>
                </a:lnTo>
                <a:lnTo>
                  <a:pt x="228447" y="756164"/>
                </a:lnTo>
                <a:lnTo>
                  <a:pt x="228923" y="757781"/>
                </a:lnTo>
                <a:lnTo>
                  <a:pt x="228923" y="757781"/>
                </a:lnTo>
                <a:lnTo>
                  <a:pt x="229685" y="757781"/>
                </a:lnTo>
                <a:lnTo>
                  <a:pt x="231208" y="757781"/>
                </a:lnTo>
                <a:lnTo>
                  <a:pt x="231969" y="757781"/>
                </a:lnTo>
                <a:lnTo>
                  <a:pt x="231969" y="756925"/>
                </a:lnTo>
                <a:lnTo>
                  <a:pt x="232446" y="755403"/>
                </a:lnTo>
                <a:lnTo>
                  <a:pt x="233493" y="754832"/>
                </a:lnTo>
                <a:lnTo>
                  <a:pt x="234825" y="754832"/>
                </a:lnTo>
                <a:lnTo>
                  <a:pt x="236825" y="755498"/>
                </a:lnTo>
                <a:lnTo>
                  <a:pt x="239585" y="756925"/>
                </a:lnTo>
                <a:lnTo>
                  <a:pt x="240347" y="756925"/>
                </a:lnTo>
                <a:lnTo>
                  <a:pt x="241013" y="756925"/>
                </a:lnTo>
                <a:lnTo>
                  <a:pt x="241870" y="756925"/>
                </a:lnTo>
                <a:lnTo>
                  <a:pt x="243774" y="758827"/>
                </a:lnTo>
                <a:lnTo>
                  <a:pt x="243774" y="762156"/>
                </a:lnTo>
                <a:lnTo>
                  <a:pt x="243108" y="765770"/>
                </a:lnTo>
                <a:lnTo>
                  <a:pt x="242060" y="768624"/>
                </a:lnTo>
                <a:lnTo>
                  <a:pt x="243393" y="769670"/>
                </a:lnTo>
                <a:lnTo>
                  <a:pt x="240728" y="772523"/>
                </a:lnTo>
                <a:lnTo>
                  <a:pt x="240156" y="773284"/>
                </a:lnTo>
                <a:lnTo>
                  <a:pt x="241013" y="775282"/>
                </a:lnTo>
                <a:lnTo>
                  <a:pt x="242156" y="776613"/>
                </a:lnTo>
                <a:lnTo>
                  <a:pt x="243679" y="777469"/>
                </a:lnTo>
                <a:lnTo>
                  <a:pt x="245297" y="777469"/>
                </a:lnTo>
                <a:lnTo>
                  <a:pt x="247106" y="777469"/>
                </a:lnTo>
                <a:lnTo>
                  <a:pt x="248153" y="777469"/>
                </a:lnTo>
                <a:lnTo>
                  <a:pt x="248724" y="776233"/>
                </a:lnTo>
                <a:lnTo>
                  <a:pt x="248724" y="773950"/>
                </a:lnTo>
                <a:lnTo>
                  <a:pt x="249200" y="772143"/>
                </a:lnTo>
                <a:lnTo>
                  <a:pt x="250343" y="770811"/>
                </a:lnTo>
                <a:lnTo>
                  <a:pt x="251771" y="770241"/>
                </a:lnTo>
                <a:lnTo>
                  <a:pt x="253294" y="770241"/>
                </a:lnTo>
                <a:lnTo>
                  <a:pt x="251866" y="771477"/>
                </a:lnTo>
                <a:lnTo>
                  <a:pt x="251390" y="772619"/>
                </a:lnTo>
                <a:lnTo>
                  <a:pt x="251390" y="773855"/>
                </a:lnTo>
                <a:lnTo>
                  <a:pt x="252532" y="775092"/>
                </a:lnTo>
                <a:lnTo>
                  <a:pt x="253770" y="775852"/>
                </a:lnTo>
                <a:lnTo>
                  <a:pt x="257577" y="776518"/>
                </a:lnTo>
                <a:lnTo>
                  <a:pt x="259862" y="777850"/>
                </a:lnTo>
                <a:lnTo>
                  <a:pt x="261957" y="779562"/>
                </a:lnTo>
                <a:lnTo>
                  <a:pt x="264432" y="779562"/>
                </a:lnTo>
                <a:lnTo>
                  <a:pt x="265003" y="779562"/>
                </a:lnTo>
                <a:lnTo>
                  <a:pt x="266145" y="780228"/>
                </a:lnTo>
                <a:lnTo>
                  <a:pt x="266621" y="780703"/>
                </a:lnTo>
                <a:lnTo>
                  <a:pt x="268906" y="780703"/>
                </a:lnTo>
                <a:lnTo>
                  <a:pt x="269953" y="780703"/>
                </a:lnTo>
                <a:lnTo>
                  <a:pt x="270810" y="781655"/>
                </a:lnTo>
                <a:lnTo>
                  <a:pt x="273095" y="783367"/>
                </a:lnTo>
                <a:lnTo>
                  <a:pt x="275665" y="784223"/>
                </a:lnTo>
                <a:lnTo>
                  <a:pt x="280901" y="784223"/>
                </a:lnTo>
                <a:lnTo>
                  <a:pt x="285946" y="783367"/>
                </a:lnTo>
                <a:lnTo>
                  <a:pt x="287755" y="783937"/>
                </a:lnTo>
                <a:lnTo>
                  <a:pt x="288707" y="786410"/>
                </a:lnTo>
                <a:lnTo>
                  <a:pt x="288707" y="787171"/>
                </a:lnTo>
                <a:lnTo>
                  <a:pt x="288707" y="787742"/>
                </a:lnTo>
                <a:lnTo>
                  <a:pt x="288707" y="788218"/>
                </a:lnTo>
                <a:lnTo>
                  <a:pt x="288707" y="788693"/>
                </a:lnTo>
                <a:lnTo>
                  <a:pt x="288707" y="789454"/>
                </a:lnTo>
                <a:lnTo>
                  <a:pt x="289373" y="790120"/>
                </a:lnTo>
                <a:lnTo>
                  <a:pt x="291373" y="790120"/>
                </a:lnTo>
                <a:lnTo>
                  <a:pt x="293657" y="791546"/>
                </a:lnTo>
                <a:lnTo>
                  <a:pt x="294799" y="792498"/>
                </a:lnTo>
                <a:lnTo>
                  <a:pt x="297370" y="795922"/>
                </a:lnTo>
                <a:lnTo>
                  <a:pt x="297370" y="795922"/>
                </a:lnTo>
                <a:lnTo>
                  <a:pt x="297370" y="795922"/>
                </a:lnTo>
                <a:lnTo>
                  <a:pt x="297370" y="795922"/>
                </a:lnTo>
                <a:lnTo>
                  <a:pt x="297846" y="795922"/>
                </a:lnTo>
                <a:lnTo>
                  <a:pt x="299178" y="795922"/>
                </a:lnTo>
                <a:lnTo>
                  <a:pt x="299178" y="796492"/>
                </a:lnTo>
                <a:lnTo>
                  <a:pt x="299178" y="797539"/>
                </a:lnTo>
                <a:lnTo>
                  <a:pt x="299845" y="798014"/>
                </a:lnTo>
                <a:lnTo>
                  <a:pt x="300321" y="798014"/>
                </a:lnTo>
                <a:lnTo>
                  <a:pt x="301463" y="797253"/>
                </a:lnTo>
                <a:lnTo>
                  <a:pt x="302035" y="797253"/>
                </a:lnTo>
                <a:lnTo>
                  <a:pt x="302035" y="798204"/>
                </a:lnTo>
                <a:lnTo>
                  <a:pt x="303748" y="798204"/>
                </a:lnTo>
                <a:lnTo>
                  <a:pt x="307270" y="799916"/>
                </a:lnTo>
                <a:lnTo>
                  <a:pt x="309270" y="799916"/>
                </a:lnTo>
                <a:lnTo>
                  <a:pt x="310888" y="798965"/>
                </a:lnTo>
                <a:lnTo>
                  <a:pt x="314029" y="796492"/>
                </a:lnTo>
                <a:lnTo>
                  <a:pt x="314696" y="797063"/>
                </a:lnTo>
                <a:lnTo>
                  <a:pt x="314696" y="797063"/>
                </a:lnTo>
                <a:lnTo>
                  <a:pt x="315172" y="796302"/>
                </a:lnTo>
                <a:lnTo>
                  <a:pt x="315172" y="795446"/>
                </a:lnTo>
                <a:lnTo>
                  <a:pt x="316219" y="796397"/>
                </a:lnTo>
                <a:lnTo>
                  <a:pt x="316219" y="796397"/>
                </a:lnTo>
                <a:lnTo>
                  <a:pt x="320027" y="798775"/>
                </a:lnTo>
                <a:lnTo>
                  <a:pt x="320788" y="800392"/>
                </a:lnTo>
                <a:lnTo>
                  <a:pt x="322597" y="800392"/>
                </a:lnTo>
                <a:lnTo>
                  <a:pt x="324501" y="799916"/>
                </a:lnTo>
                <a:lnTo>
                  <a:pt x="325643" y="799346"/>
                </a:lnTo>
                <a:lnTo>
                  <a:pt x="325643" y="800963"/>
                </a:lnTo>
                <a:lnTo>
                  <a:pt x="325643" y="802485"/>
                </a:lnTo>
                <a:lnTo>
                  <a:pt x="326405" y="803816"/>
                </a:lnTo>
                <a:lnTo>
                  <a:pt x="327547" y="804672"/>
                </a:lnTo>
                <a:lnTo>
                  <a:pt x="327547" y="805243"/>
                </a:lnTo>
                <a:lnTo>
                  <a:pt x="327547" y="805814"/>
                </a:lnTo>
                <a:lnTo>
                  <a:pt x="327547" y="806384"/>
                </a:lnTo>
                <a:lnTo>
                  <a:pt x="328214" y="806384"/>
                </a:lnTo>
                <a:lnTo>
                  <a:pt x="329070" y="806384"/>
                </a:lnTo>
                <a:lnTo>
                  <a:pt x="329546" y="806384"/>
                </a:lnTo>
                <a:lnTo>
                  <a:pt x="329546" y="806860"/>
                </a:lnTo>
                <a:lnTo>
                  <a:pt x="329546" y="806860"/>
                </a:lnTo>
                <a:lnTo>
                  <a:pt x="332117" y="807906"/>
                </a:lnTo>
                <a:lnTo>
                  <a:pt x="334401" y="807906"/>
                </a:lnTo>
                <a:lnTo>
                  <a:pt x="339542" y="806004"/>
                </a:lnTo>
                <a:lnTo>
                  <a:pt x="343540" y="805433"/>
                </a:lnTo>
                <a:lnTo>
                  <a:pt x="344778" y="804577"/>
                </a:lnTo>
                <a:lnTo>
                  <a:pt x="345825" y="804577"/>
                </a:lnTo>
                <a:lnTo>
                  <a:pt x="349347" y="805528"/>
                </a:lnTo>
                <a:lnTo>
                  <a:pt x="350394" y="806004"/>
                </a:lnTo>
                <a:lnTo>
                  <a:pt x="351823" y="808572"/>
                </a:lnTo>
                <a:lnTo>
                  <a:pt x="352870" y="809809"/>
                </a:lnTo>
                <a:lnTo>
                  <a:pt x="353822" y="809809"/>
                </a:lnTo>
                <a:lnTo>
                  <a:pt x="355725" y="807241"/>
                </a:lnTo>
                <a:lnTo>
                  <a:pt x="356868" y="806004"/>
                </a:lnTo>
                <a:lnTo>
                  <a:pt x="358105" y="806004"/>
                </a:lnTo>
                <a:lnTo>
                  <a:pt x="359914" y="807526"/>
                </a:lnTo>
                <a:lnTo>
                  <a:pt x="359914" y="808572"/>
                </a:lnTo>
                <a:lnTo>
                  <a:pt x="359914" y="808572"/>
                </a:lnTo>
                <a:lnTo>
                  <a:pt x="361247" y="808572"/>
                </a:lnTo>
                <a:lnTo>
                  <a:pt x="362485" y="808572"/>
                </a:lnTo>
                <a:lnTo>
                  <a:pt x="365055" y="807906"/>
                </a:lnTo>
                <a:lnTo>
                  <a:pt x="366102" y="807906"/>
                </a:lnTo>
                <a:lnTo>
                  <a:pt x="374384" y="807906"/>
                </a:lnTo>
                <a:lnTo>
                  <a:pt x="376669" y="807906"/>
                </a:lnTo>
                <a:lnTo>
                  <a:pt x="377526" y="807906"/>
                </a:lnTo>
                <a:lnTo>
                  <a:pt x="378002" y="807241"/>
                </a:lnTo>
                <a:lnTo>
                  <a:pt x="378002" y="805528"/>
                </a:lnTo>
                <a:lnTo>
                  <a:pt x="378002" y="804197"/>
                </a:lnTo>
                <a:lnTo>
                  <a:pt x="377240" y="803246"/>
                </a:lnTo>
                <a:lnTo>
                  <a:pt x="376288" y="803246"/>
                </a:lnTo>
                <a:lnTo>
                  <a:pt x="376288" y="802390"/>
                </a:lnTo>
                <a:lnTo>
                  <a:pt x="376288" y="802390"/>
                </a:lnTo>
                <a:lnTo>
                  <a:pt x="376764" y="802390"/>
                </a:lnTo>
                <a:lnTo>
                  <a:pt x="376003" y="801343"/>
                </a:lnTo>
                <a:lnTo>
                  <a:pt x="376955" y="798870"/>
                </a:lnTo>
                <a:lnTo>
                  <a:pt x="376955" y="796873"/>
                </a:lnTo>
                <a:lnTo>
                  <a:pt x="376955" y="795636"/>
                </a:lnTo>
                <a:lnTo>
                  <a:pt x="378478" y="795066"/>
                </a:lnTo>
                <a:lnTo>
                  <a:pt x="380286" y="795066"/>
                </a:lnTo>
                <a:lnTo>
                  <a:pt x="386189" y="795066"/>
                </a:lnTo>
                <a:lnTo>
                  <a:pt x="388473" y="796017"/>
                </a:lnTo>
                <a:lnTo>
                  <a:pt x="389616" y="796017"/>
                </a:lnTo>
                <a:lnTo>
                  <a:pt x="390948" y="796017"/>
                </a:lnTo>
                <a:lnTo>
                  <a:pt x="391996" y="796017"/>
                </a:lnTo>
                <a:lnTo>
                  <a:pt x="394852" y="797729"/>
                </a:lnTo>
                <a:lnTo>
                  <a:pt x="396851" y="798490"/>
                </a:lnTo>
                <a:lnTo>
                  <a:pt x="397422" y="798965"/>
                </a:lnTo>
                <a:lnTo>
                  <a:pt x="398469" y="800012"/>
                </a:lnTo>
                <a:lnTo>
                  <a:pt x="399135" y="800012"/>
                </a:lnTo>
                <a:lnTo>
                  <a:pt x="399802" y="800012"/>
                </a:lnTo>
                <a:lnTo>
                  <a:pt x="400468" y="799536"/>
                </a:lnTo>
                <a:lnTo>
                  <a:pt x="401135" y="799536"/>
                </a:lnTo>
                <a:lnTo>
                  <a:pt x="401706" y="799536"/>
                </a:lnTo>
                <a:lnTo>
                  <a:pt x="402753" y="800392"/>
                </a:lnTo>
                <a:lnTo>
                  <a:pt x="402753" y="800392"/>
                </a:lnTo>
                <a:lnTo>
                  <a:pt x="408369" y="800392"/>
                </a:lnTo>
                <a:lnTo>
                  <a:pt x="409798" y="800392"/>
                </a:lnTo>
                <a:lnTo>
                  <a:pt x="410940" y="801438"/>
                </a:lnTo>
                <a:lnTo>
                  <a:pt x="411606" y="802770"/>
                </a:lnTo>
                <a:lnTo>
                  <a:pt x="412082" y="804102"/>
                </a:lnTo>
                <a:lnTo>
                  <a:pt x="412749" y="805338"/>
                </a:lnTo>
                <a:lnTo>
                  <a:pt x="413891" y="806194"/>
                </a:lnTo>
                <a:lnTo>
                  <a:pt x="414748" y="806194"/>
                </a:lnTo>
                <a:lnTo>
                  <a:pt x="416937" y="805433"/>
                </a:lnTo>
                <a:lnTo>
                  <a:pt x="425029" y="805433"/>
                </a:lnTo>
                <a:lnTo>
                  <a:pt x="426647" y="805433"/>
                </a:lnTo>
                <a:lnTo>
                  <a:pt x="426647" y="806670"/>
                </a:lnTo>
                <a:lnTo>
                  <a:pt x="426647" y="806670"/>
                </a:lnTo>
                <a:lnTo>
                  <a:pt x="427314" y="806670"/>
                </a:lnTo>
                <a:lnTo>
                  <a:pt x="427314" y="806670"/>
                </a:lnTo>
                <a:lnTo>
                  <a:pt x="428551" y="808762"/>
                </a:lnTo>
                <a:lnTo>
                  <a:pt x="429789" y="810474"/>
                </a:lnTo>
                <a:lnTo>
                  <a:pt x="430931" y="813518"/>
                </a:lnTo>
                <a:lnTo>
                  <a:pt x="431883" y="814754"/>
                </a:lnTo>
                <a:lnTo>
                  <a:pt x="433311" y="814184"/>
                </a:lnTo>
                <a:lnTo>
                  <a:pt x="434358" y="810665"/>
                </a:lnTo>
                <a:lnTo>
                  <a:pt x="436453" y="810665"/>
                </a:lnTo>
                <a:lnTo>
                  <a:pt x="438357" y="809904"/>
                </a:lnTo>
                <a:lnTo>
                  <a:pt x="439308" y="809904"/>
                </a:lnTo>
                <a:lnTo>
                  <a:pt x="442926" y="812282"/>
                </a:lnTo>
                <a:lnTo>
                  <a:pt x="443688" y="812282"/>
                </a:lnTo>
                <a:lnTo>
                  <a:pt x="451113" y="813042"/>
                </a:lnTo>
                <a:lnTo>
                  <a:pt x="450542" y="814850"/>
                </a:lnTo>
                <a:lnTo>
                  <a:pt x="451684" y="815515"/>
                </a:lnTo>
                <a:lnTo>
                  <a:pt x="453207" y="815991"/>
                </a:lnTo>
                <a:lnTo>
                  <a:pt x="453779" y="816752"/>
                </a:lnTo>
                <a:lnTo>
                  <a:pt x="453779" y="816752"/>
                </a:lnTo>
                <a:lnTo>
                  <a:pt x="452160" y="816752"/>
                </a:lnTo>
                <a:lnTo>
                  <a:pt x="450922" y="817893"/>
                </a:lnTo>
                <a:lnTo>
                  <a:pt x="450256" y="819795"/>
                </a:lnTo>
                <a:lnTo>
                  <a:pt x="450256" y="821983"/>
                </a:lnTo>
                <a:lnTo>
                  <a:pt x="450256" y="821983"/>
                </a:lnTo>
                <a:lnTo>
                  <a:pt x="450256" y="821983"/>
                </a:lnTo>
                <a:lnTo>
                  <a:pt x="450256" y="826739"/>
                </a:lnTo>
                <a:lnTo>
                  <a:pt x="451399" y="827214"/>
                </a:lnTo>
                <a:lnTo>
                  <a:pt x="455492" y="827785"/>
                </a:lnTo>
                <a:lnTo>
                  <a:pt x="456920" y="828356"/>
                </a:lnTo>
                <a:lnTo>
                  <a:pt x="460633" y="830924"/>
                </a:lnTo>
                <a:lnTo>
                  <a:pt x="462156" y="830924"/>
                </a:lnTo>
                <a:lnTo>
                  <a:pt x="463393" y="830924"/>
                </a:lnTo>
                <a:lnTo>
                  <a:pt x="464441" y="831399"/>
                </a:lnTo>
                <a:lnTo>
                  <a:pt x="465297" y="832826"/>
                </a:lnTo>
                <a:lnTo>
                  <a:pt x="466154" y="836155"/>
                </a:lnTo>
                <a:lnTo>
                  <a:pt x="466821" y="837582"/>
                </a:lnTo>
                <a:lnTo>
                  <a:pt x="468153" y="838724"/>
                </a:lnTo>
                <a:lnTo>
                  <a:pt x="468915" y="839199"/>
                </a:lnTo>
                <a:lnTo>
                  <a:pt x="469867" y="839199"/>
                </a:lnTo>
                <a:lnTo>
                  <a:pt x="471580" y="839199"/>
                </a:lnTo>
                <a:lnTo>
                  <a:pt x="472627" y="839199"/>
                </a:lnTo>
                <a:lnTo>
                  <a:pt x="473389" y="839199"/>
                </a:lnTo>
                <a:lnTo>
                  <a:pt x="474531" y="837962"/>
                </a:lnTo>
                <a:lnTo>
                  <a:pt x="476055" y="836726"/>
                </a:lnTo>
                <a:lnTo>
                  <a:pt x="476055" y="836726"/>
                </a:lnTo>
                <a:lnTo>
                  <a:pt x="476626" y="835394"/>
                </a:lnTo>
                <a:lnTo>
                  <a:pt x="476626" y="835394"/>
                </a:lnTo>
                <a:lnTo>
                  <a:pt x="477673" y="834919"/>
                </a:lnTo>
                <a:lnTo>
                  <a:pt x="480814" y="834919"/>
                </a:lnTo>
                <a:lnTo>
                  <a:pt x="484908" y="833682"/>
                </a:lnTo>
                <a:lnTo>
                  <a:pt x="486907" y="833682"/>
                </a:lnTo>
                <a:lnTo>
                  <a:pt x="488811" y="834633"/>
                </a:lnTo>
                <a:lnTo>
                  <a:pt x="489572" y="835299"/>
                </a:lnTo>
                <a:lnTo>
                  <a:pt x="493381" y="837106"/>
                </a:lnTo>
                <a:lnTo>
                  <a:pt x="495475" y="837582"/>
                </a:lnTo>
                <a:lnTo>
                  <a:pt x="496522" y="837582"/>
                </a:lnTo>
                <a:lnTo>
                  <a:pt x="496998" y="839009"/>
                </a:lnTo>
                <a:lnTo>
                  <a:pt x="498045" y="840340"/>
                </a:lnTo>
                <a:lnTo>
                  <a:pt x="499283" y="841387"/>
                </a:lnTo>
                <a:lnTo>
                  <a:pt x="500520" y="841387"/>
                </a:lnTo>
                <a:lnTo>
                  <a:pt x="501853" y="842148"/>
                </a:lnTo>
                <a:lnTo>
                  <a:pt x="502615" y="842148"/>
                </a:lnTo>
                <a:lnTo>
                  <a:pt x="503281" y="842148"/>
                </a:lnTo>
                <a:lnTo>
                  <a:pt x="503281" y="842148"/>
                </a:lnTo>
                <a:lnTo>
                  <a:pt x="503852" y="840721"/>
                </a:lnTo>
                <a:lnTo>
                  <a:pt x="504328" y="840245"/>
                </a:lnTo>
                <a:lnTo>
                  <a:pt x="505566" y="840245"/>
                </a:lnTo>
                <a:lnTo>
                  <a:pt x="508612" y="841196"/>
                </a:lnTo>
                <a:lnTo>
                  <a:pt x="510040" y="841196"/>
                </a:lnTo>
                <a:lnTo>
                  <a:pt x="511849" y="841196"/>
                </a:lnTo>
                <a:lnTo>
                  <a:pt x="511849" y="841196"/>
                </a:lnTo>
                <a:lnTo>
                  <a:pt x="510992" y="840340"/>
                </a:lnTo>
                <a:lnTo>
                  <a:pt x="510421" y="838628"/>
                </a:lnTo>
                <a:lnTo>
                  <a:pt x="510897" y="837868"/>
                </a:lnTo>
                <a:lnTo>
                  <a:pt x="513753" y="835680"/>
                </a:lnTo>
                <a:lnTo>
                  <a:pt x="514895" y="835014"/>
                </a:lnTo>
                <a:lnTo>
                  <a:pt x="516228" y="835014"/>
                </a:lnTo>
                <a:lnTo>
                  <a:pt x="518798" y="835014"/>
                </a:lnTo>
                <a:lnTo>
                  <a:pt x="520226" y="835014"/>
                </a:lnTo>
                <a:lnTo>
                  <a:pt x="521273" y="834348"/>
                </a:lnTo>
                <a:lnTo>
                  <a:pt x="523272" y="832446"/>
                </a:lnTo>
                <a:lnTo>
                  <a:pt x="524320" y="831780"/>
                </a:lnTo>
                <a:lnTo>
                  <a:pt x="528984" y="831780"/>
                </a:lnTo>
                <a:lnTo>
                  <a:pt x="530031" y="831780"/>
                </a:lnTo>
                <a:lnTo>
                  <a:pt x="532221" y="830163"/>
                </a:lnTo>
                <a:lnTo>
                  <a:pt x="534410" y="830924"/>
                </a:lnTo>
                <a:lnTo>
                  <a:pt x="535457" y="830163"/>
                </a:lnTo>
                <a:lnTo>
                  <a:pt x="536219" y="830163"/>
                </a:lnTo>
                <a:lnTo>
                  <a:pt x="538504" y="830163"/>
                </a:lnTo>
                <a:lnTo>
                  <a:pt x="538504" y="831114"/>
                </a:lnTo>
                <a:lnTo>
                  <a:pt x="538980" y="831970"/>
                </a:lnTo>
                <a:lnTo>
                  <a:pt x="539646" y="832636"/>
                </a:lnTo>
                <a:lnTo>
                  <a:pt x="540503" y="832636"/>
                </a:lnTo>
                <a:lnTo>
                  <a:pt x="541836" y="833112"/>
                </a:lnTo>
                <a:lnTo>
                  <a:pt x="543454" y="833112"/>
                </a:lnTo>
                <a:lnTo>
                  <a:pt x="545263" y="833112"/>
                </a:lnTo>
                <a:lnTo>
                  <a:pt x="548024" y="832636"/>
                </a:lnTo>
                <a:lnTo>
                  <a:pt x="548024" y="832636"/>
                </a:lnTo>
                <a:lnTo>
                  <a:pt x="548024" y="830734"/>
                </a:lnTo>
                <a:lnTo>
                  <a:pt x="546977" y="829117"/>
                </a:lnTo>
                <a:lnTo>
                  <a:pt x="546310" y="828451"/>
                </a:lnTo>
                <a:lnTo>
                  <a:pt x="545834" y="827595"/>
                </a:lnTo>
                <a:lnTo>
                  <a:pt x="545834" y="826549"/>
                </a:lnTo>
                <a:lnTo>
                  <a:pt x="545834" y="825598"/>
                </a:lnTo>
                <a:lnTo>
                  <a:pt x="545263" y="824646"/>
                </a:lnTo>
                <a:lnTo>
                  <a:pt x="543740" y="824646"/>
                </a:lnTo>
                <a:lnTo>
                  <a:pt x="542026" y="824646"/>
                </a:lnTo>
                <a:lnTo>
                  <a:pt x="540598" y="823981"/>
                </a:lnTo>
                <a:lnTo>
                  <a:pt x="539646" y="822839"/>
                </a:lnTo>
                <a:lnTo>
                  <a:pt x="539646" y="819986"/>
                </a:lnTo>
                <a:lnTo>
                  <a:pt x="539646" y="816276"/>
                </a:lnTo>
                <a:lnTo>
                  <a:pt x="539646" y="811426"/>
                </a:lnTo>
                <a:lnTo>
                  <a:pt x="539646" y="807716"/>
                </a:lnTo>
                <a:lnTo>
                  <a:pt x="539646" y="805433"/>
                </a:lnTo>
                <a:lnTo>
                  <a:pt x="539646" y="801819"/>
                </a:lnTo>
                <a:lnTo>
                  <a:pt x="539646" y="796778"/>
                </a:lnTo>
                <a:lnTo>
                  <a:pt x="540217" y="791356"/>
                </a:lnTo>
                <a:lnTo>
                  <a:pt x="540217" y="789549"/>
                </a:lnTo>
                <a:lnTo>
                  <a:pt x="539361" y="789074"/>
                </a:lnTo>
                <a:lnTo>
                  <a:pt x="539361" y="788218"/>
                </a:lnTo>
                <a:lnTo>
                  <a:pt x="539837" y="786220"/>
                </a:lnTo>
                <a:lnTo>
                  <a:pt x="540503" y="783652"/>
                </a:lnTo>
                <a:lnTo>
                  <a:pt x="540979" y="782320"/>
                </a:lnTo>
                <a:lnTo>
                  <a:pt x="541455" y="780608"/>
                </a:lnTo>
                <a:lnTo>
                  <a:pt x="542502" y="778230"/>
                </a:lnTo>
                <a:lnTo>
                  <a:pt x="543168" y="776518"/>
                </a:lnTo>
                <a:lnTo>
                  <a:pt x="543645" y="775187"/>
                </a:lnTo>
                <a:lnTo>
                  <a:pt x="544311" y="773475"/>
                </a:lnTo>
                <a:lnTo>
                  <a:pt x="545739" y="772143"/>
                </a:lnTo>
                <a:lnTo>
                  <a:pt x="546977" y="770907"/>
                </a:lnTo>
                <a:lnTo>
                  <a:pt x="547738" y="769289"/>
                </a:lnTo>
                <a:lnTo>
                  <a:pt x="548595" y="768148"/>
                </a:lnTo>
                <a:lnTo>
                  <a:pt x="549737" y="767197"/>
                </a:lnTo>
                <a:lnTo>
                  <a:pt x="550499" y="766246"/>
                </a:lnTo>
                <a:lnTo>
                  <a:pt x="551356" y="765485"/>
                </a:lnTo>
                <a:lnTo>
                  <a:pt x="551356" y="764629"/>
                </a:lnTo>
                <a:lnTo>
                  <a:pt x="552403" y="763297"/>
                </a:lnTo>
                <a:lnTo>
                  <a:pt x="557258" y="759398"/>
                </a:lnTo>
                <a:lnTo>
                  <a:pt x="561732" y="757495"/>
                </a:lnTo>
                <a:lnTo>
                  <a:pt x="564588" y="757495"/>
                </a:lnTo>
                <a:lnTo>
                  <a:pt x="566206" y="757495"/>
                </a:lnTo>
                <a:lnTo>
                  <a:pt x="568776" y="758827"/>
                </a:lnTo>
                <a:lnTo>
                  <a:pt x="570204" y="758256"/>
                </a:lnTo>
                <a:lnTo>
                  <a:pt x="575250" y="751598"/>
                </a:lnTo>
                <a:lnTo>
                  <a:pt x="577344" y="749791"/>
                </a:lnTo>
                <a:lnTo>
                  <a:pt x="585150" y="746272"/>
                </a:lnTo>
                <a:lnTo>
                  <a:pt x="598288" y="735524"/>
                </a:lnTo>
                <a:lnTo>
                  <a:pt x="599144" y="734858"/>
                </a:lnTo>
                <a:lnTo>
                  <a:pt x="601715" y="733812"/>
                </a:lnTo>
                <a:lnTo>
                  <a:pt x="605427" y="733812"/>
                </a:lnTo>
                <a:lnTo>
                  <a:pt x="609235" y="733812"/>
                </a:lnTo>
                <a:lnTo>
                  <a:pt x="610949" y="735238"/>
                </a:lnTo>
                <a:lnTo>
                  <a:pt x="610949" y="735238"/>
                </a:lnTo>
                <a:lnTo>
                  <a:pt x="609902" y="737331"/>
                </a:lnTo>
                <a:lnTo>
                  <a:pt x="610949" y="739424"/>
                </a:lnTo>
                <a:lnTo>
                  <a:pt x="612757" y="740850"/>
                </a:lnTo>
                <a:lnTo>
                  <a:pt x="614186" y="741516"/>
                </a:lnTo>
                <a:lnTo>
                  <a:pt x="615804" y="741516"/>
                </a:lnTo>
                <a:lnTo>
                  <a:pt x="629227" y="742562"/>
                </a:lnTo>
                <a:lnTo>
                  <a:pt x="636081" y="741896"/>
                </a:lnTo>
                <a:lnTo>
                  <a:pt x="638842" y="743038"/>
                </a:lnTo>
                <a:lnTo>
                  <a:pt x="640460" y="744179"/>
                </a:lnTo>
                <a:lnTo>
                  <a:pt x="641031" y="745416"/>
                </a:lnTo>
                <a:lnTo>
                  <a:pt x="641031" y="746557"/>
                </a:lnTo>
                <a:lnTo>
                  <a:pt x="639698" y="747984"/>
                </a:lnTo>
                <a:lnTo>
                  <a:pt x="639698" y="749506"/>
                </a:lnTo>
                <a:lnTo>
                  <a:pt x="641507" y="750552"/>
                </a:lnTo>
                <a:lnTo>
                  <a:pt x="646267" y="751693"/>
                </a:lnTo>
                <a:lnTo>
                  <a:pt x="654549" y="751693"/>
                </a:lnTo>
                <a:lnTo>
                  <a:pt x="656453" y="751693"/>
                </a:lnTo>
                <a:lnTo>
                  <a:pt x="656453" y="749791"/>
                </a:lnTo>
                <a:lnTo>
                  <a:pt x="654930" y="748079"/>
                </a:lnTo>
                <a:lnTo>
                  <a:pt x="652931" y="746652"/>
                </a:lnTo>
                <a:lnTo>
                  <a:pt x="651217" y="744750"/>
                </a:lnTo>
                <a:lnTo>
                  <a:pt x="650265" y="741706"/>
                </a:lnTo>
                <a:lnTo>
                  <a:pt x="650265" y="735238"/>
                </a:lnTo>
                <a:lnTo>
                  <a:pt x="650265" y="734287"/>
                </a:lnTo>
                <a:lnTo>
                  <a:pt x="648266" y="731149"/>
                </a:lnTo>
                <a:lnTo>
                  <a:pt x="648266" y="730578"/>
                </a:lnTo>
                <a:lnTo>
                  <a:pt x="649408" y="731244"/>
                </a:lnTo>
                <a:lnTo>
                  <a:pt x="650360" y="732575"/>
                </a:lnTo>
                <a:lnTo>
                  <a:pt x="651027" y="734192"/>
                </a:lnTo>
                <a:lnTo>
                  <a:pt x="651027" y="735524"/>
                </a:lnTo>
                <a:lnTo>
                  <a:pt x="651027" y="742372"/>
                </a:lnTo>
                <a:lnTo>
                  <a:pt x="651979" y="744750"/>
                </a:lnTo>
                <a:lnTo>
                  <a:pt x="654263" y="746937"/>
                </a:lnTo>
                <a:lnTo>
                  <a:pt x="656929" y="748459"/>
                </a:lnTo>
                <a:lnTo>
                  <a:pt x="658167" y="750552"/>
                </a:lnTo>
                <a:lnTo>
                  <a:pt x="658167" y="752074"/>
                </a:lnTo>
                <a:lnTo>
                  <a:pt x="659594" y="751218"/>
                </a:lnTo>
                <a:lnTo>
                  <a:pt x="661118" y="749791"/>
                </a:lnTo>
                <a:lnTo>
                  <a:pt x="658928" y="749791"/>
                </a:lnTo>
                <a:lnTo>
                  <a:pt x="658928" y="748650"/>
                </a:lnTo>
                <a:lnTo>
                  <a:pt x="658357" y="746937"/>
                </a:lnTo>
                <a:lnTo>
                  <a:pt x="658357" y="746462"/>
                </a:lnTo>
                <a:lnTo>
                  <a:pt x="658928" y="745225"/>
                </a:lnTo>
                <a:lnTo>
                  <a:pt x="659594" y="744655"/>
                </a:lnTo>
                <a:lnTo>
                  <a:pt x="661213" y="744655"/>
                </a:lnTo>
                <a:lnTo>
                  <a:pt x="661879" y="744084"/>
                </a:lnTo>
                <a:lnTo>
                  <a:pt x="663498" y="743323"/>
                </a:lnTo>
                <a:lnTo>
                  <a:pt x="667115" y="745321"/>
                </a:lnTo>
                <a:lnTo>
                  <a:pt x="668162" y="745321"/>
                </a:lnTo>
                <a:lnTo>
                  <a:pt x="670066" y="745321"/>
                </a:lnTo>
                <a:lnTo>
                  <a:pt x="671589" y="744179"/>
                </a:lnTo>
                <a:lnTo>
                  <a:pt x="672351" y="742182"/>
                </a:lnTo>
                <a:lnTo>
                  <a:pt x="671589" y="739899"/>
                </a:lnTo>
                <a:lnTo>
                  <a:pt x="670637" y="739043"/>
                </a:lnTo>
                <a:lnTo>
                  <a:pt x="669781" y="739043"/>
                </a:lnTo>
                <a:lnTo>
                  <a:pt x="669209" y="738282"/>
                </a:lnTo>
                <a:lnTo>
                  <a:pt x="669209" y="736570"/>
                </a:lnTo>
                <a:lnTo>
                  <a:pt x="669209" y="735904"/>
                </a:lnTo>
                <a:lnTo>
                  <a:pt x="669209" y="734668"/>
                </a:lnTo>
                <a:lnTo>
                  <a:pt x="669209" y="733431"/>
                </a:lnTo>
                <a:lnTo>
                  <a:pt x="669685" y="732861"/>
                </a:lnTo>
                <a:lnTo>
                  <a:pt x="669685" y="732861"/>
                </a:lnTo>
                <a:lnTo>
                  <a:pt x="670637" y="734192"/>
                </a:lnTo>
                <a:lnTo>
                  <a:pt x="670637" y="734192"/>
                </a:lnTo>
                <a:lnTo>
                  <a:pt x="672732" y="734192"/>
                </a:lnTo>
                <a:lnTo>
                  <a:pt x="674064" y="734668"/>
                </a:lnTo>
                <a:lnTo>
                  <a:pt x="674064" y="735143"/>
                </a:lnTo>
                <a:lnTo>
                  <a:pt x="674064" y="735904"/>
                </a:lnTo>
                <a:lnTo>
                  <a:pt x="674540" y="737331"/>
                </a:lnTo>
                <a:lnTo>
                  <a:pt x="675968" y="738948"/>
                </a:lnTo>
                <a:lnTo>
                  <a:pt x="677682" y="738948"/>
                </a:lnTo>
                <a:lnTo>
                  <a:pt x="679491" y="738282"/>
                </a:lnTo>
                <a:lnTo>
                  <a:pt x="681395" y="737046"/>
                </a:lnTo>
                <a:lnTo>
                  <a:pt x="681395" y="739138"/>
                </a:lnTo>
                <a:lnTo>
                  <a:pt x="680538" y="741231"/>
                </a:lnTo>
                <a:lnTo>
                  <a:pt x="681299" y="741136"/>
                </a:lnTo>
                <a:lnTo>
                  <a:pt x="679966" y="742182"/>
                </a:lnTo>
                <a:lnTo>
                  <a:pt x="678158" y="742753"/>
                </a:lnTo>
                <a:lnTo>
                  <a:pt x="671780" y="742753"/>
                </a:lnTo>
                <a:lnTo>
                  <a:pt x="669685" y="743894"/>
                </a:lnTo>
                <a:lnTo>
                  <a:pt x="668353" y="746367"/>
                </a:lnTo>
                <a:lnTo>
                  <a:pt x="668924" y="748554"/>
                </a:lnTo>
                <a:lnTo>
                  <a:pt x="670256" y="750552"/>
                </a:lnTo>
                <a:lnTo>
                  <a:pt x="672256" y="751218"/>
                </a:lnTo>
                <a:lnTo>
                  <a:pt x="676254" y="751218"/>
                </a:lnTo>
                <a:lnTo>
                  <a:pt x="678729" y="751218"/>
                </a:lnTo>
                <a:lnTo>
                  <a:pt x="683679" y="751218"/>
                </a:lnTo>
                <a:lnTo>
                  <a:pt x="687392" y="748745"/>
                </a:lnTo>
                <a:lnTo>
                  <a:pt x="690343" y="750647"/>
                </a:lnTo>
                <a:lnTo>
                  <a:pt x="691200" y="753976"/>
                </a:lnTo>
                <a:lnTo>
                  <a:pt x="691200" y="754452"/>
                </a:lnTo>
                <a:lnTo>
                  <a:pt x="691200" y="755498"/>
                </a:lnTo>
                <a:lnTo>
                  <a:pt x="691961" y="756449"/>
                </a:lnTo>
                <a:lnTo>
                  <a:pt x="691390" y="757876"/>
                </a:lnTo>
                <a:lnTo>
                  <a:pt x="690914" y="758827"/>
                </a:lnTo>
                <a:lnTo>
                  <a:pt x="690914" y="759778"/>
                </a:lnTo>
                <a:lnTo>
                  <a:pt x="690914" y="761300"/>
                </a:lnTo>
                <a:lnTo>
                  <a:pt x="692533" y="762061"/>
                </a:lnTo>
                <a:lnTo>
                  <a:pt x="694151" y="762061"/>
                </a:lnTo>
                <a:lnTo>
                  <a:pt x="695103" y="762061"/>
                </a:lnTo>
                <a:lnTo>
                  <a:pt x="697102" y="762061"/>
                </a:lnTo>
                <a:lnTo>
                  <a:pt x="698435" y="762061"/>
                </a:lnTo>
                <a:lnTo>
                  <a:pt x="701291" y="762061"/>
                </a:lnTo>
                <a:lnTo>
                  <a:pt x="701957" y="762061"/>
                </a:lnTo>
                <a:lnTo>
                  <a:pt x="702719" y="761585"/>
                </a:lnTo>
                <a:lnTo>
                  <a:pt x="703575" y="762061"/>
                </a:lnTo>
                <a:lnTo>
                  <a:pt x="704147" y="763297"/>
                </a:lnTo>
                <a:lnTo>
                  <a:pt x="704908" y="764439"/>
                </a:lnTo>
                <a:lnTo>
                  <a:pt x="705860" y="765580"/>
                </a:lnTo>
                <a:lnTo>
                  <a:pt x="706907" y="765580"/>
                </a:lnTo>
                <a:lnTo>
                  <a:pt x="708431" y="766246"/>
                </a:lnTo>
                <a:lnTo>
                  <a:pt x="709192" y="764724"/>
                </a:lnTo>
                <a:lnTo>
                  <a:pt x="709954" y="763868"/>
                </a:lnTo>
                <a:lnTo>
                  <a:pt x="711286" y="763868"/>
                </a:lnTo>
                <a:lnTo>
                  <a:pt x="712524" y="764344"/>
                </a:lnTo>
                <a:lnTo>
                  <a:pt x="713476" y="765390"/>
                </a:lnTo>
                <a:lnTo>
                  <a:pt x="714047" y="767387"/>
                </a:lnTo>
                <a:lnTo>
                  <a:pt x="716998" y="768719"/>
                </a:lnTo>
                <a:lnTo>
                  <a:pt x="719378" y="768719"/>
                </a:lnTo>
                <a:lnTo>
                  <a:pt x="719378" y="769385"/>
                </a:lnTo>
                <a:lnTo>
                  <a:pt x="719378" y="770145"/>
                </a:lnTo>
                <a:lnTo>
                  <a:pt x="720520" y="770145"/>
                </a:lnTo>
                <a:lnTo>
                  <a:pt x="721187" y="770621"/>
                </a:lnTo>
                <a:lnTo>
                  <a:pt x="721663" y="771287"/>
                </a:lnTo>
                <a:lnTo>
                  <a:pt x="720616" y="772238"/>
                </a:lnTo>
                <a:lnTo>
                  <a:pt x="719283" y="773094"/>
                </a:lnTo>
                <a:lnTo>
                  <a:pt x="719854" y="773950"/>
                </a:lnTo>
                <a:lnTo>
                  <a:pt x="721758" y="775377"/>
                </a:lnTo>
                <a:lnTo>
                  <a:pt x="724233" y="776138"/>
                </a:lnTo>
                <a:lnTo>
                  <a:pt x="725471" y="774045"/>
                </a:lnTo>
                <a:lnTo>
                  <a:pt x="726232" y="774045"/>
                </a:lnTo>
                <a:lnTo>
                  <a:pt x="728898" y="774045"/>
                </a:lnTo>
                <a:lnTo>
                  <a:pt x="730421" y="774045"/>
                </a:lnTo>
                <a:lnTo>
                  <a:pt x="731087" y="773189"/>
                </a:lnTo>
                <a:lnTo>
                  <a:pt x="729564" y="772523"/>
                </a:lnTo>
                <a:lnTo>
                  <a:pt x="728422" y="772048"/>
                </a:lnTo>
                <a:lnTo>
                  <a:pt x="727470" y="769955"/>
                </a:lnTo>
                <a:lnTo>
                  <a:pt x="726328" y="769955"/>
                </a:lnTo>
                <a:lnTo>
                  <a:pt x="728327" y="768909"/>
                </a:lnTo>
                <a:lnTo>
                  <a:pt x="729374" y="768909"/>
                </a:lnTo>
                <a:lnTo>
                  <a:pt x="730421" y="768909"/>
                </a:lnTo>
                <a:lnTo>
                  <a:pt x="730421" y="769385"/>
                </a:lnTo>
                <a:lnTo>
                  <a:pt x="730421" y="770241"/>
                </a:lnTo>
                <a:lnTo>
                  <a:pt x="730421" y="770716"/>
                </a:lnTo>
                <a:lnTo>
                  <a:pt x="732039" y="771763"/>
                </a:lnTo>
                <a:lnTo>
                  <a:pt x="734229" y="771763"/>
                </a:lnTo>
                <a:lnTo>
                  <a:pt x="735847" y="771763"/>
                </a:lnTo>
                <a:lnTo>
                  <a:pt x="736609" y="773665"/>
                </a:lnTo>
                <a:lnTo>
                  <a:pt x="737751" y="773665"/>
                </a:lnTo>
                <a:lnTo>
                  <a:pt x="740893" y="773189"/>
                </a:lnTo>
                <a:lnTo>
                  <a:pt x="742035" y="773189"/>
                </a:lnTo>
                <a:lnTo>
                  <a:pt x="743273" y="774331"/>
                </a:lnTo>
                <a:lnTo>
                  <a:pt x="743273" y="776043"/>
                </a:lnTo>
                <a:lnTo>
                  <a:pt x="742416" y="776708"/>
                </a:lnTo>
                <a:lnTo>
                  <a:pt x="741273" y="776708"/>
                </a:lnTo>
                <a:lnTo>
                  <a:pt x="740322" y="777279"/>
                </a:lnTo>
                <a:lnTo>
                  <a:pt x="740988" y="777279"/>
                </a:lnTo>
                <a:lnTo>
                  <a:pt x="744701" y="777279"/>
                </a:lnTo>
                <a:lnTo>
                  <a:pt x="746414" y="777279"/>
                </a:lnTo>
                <a:lnTo>
                  <a:pt x="746414" y="776423"/>
                </a:lnTo>
                <a:lnTo>
                  <a:pt x="745557" y="776423"/>
                </a:lnTo>
                <a:lnTo>
                  <a:pt x="744320" y="775852"/>
                </a:lnTo>
                <a:lnTo>
                  <a:pt x="744320" y="773760"/>
                </a:lnTo>
                <a:lnTo>
                  <a:pt x="744986" y="771858"/>
                </a:lnTo>
                <a:lnTo>
                  <a:pt x="746033" y="770907"/>
                </a:lnTo>
                <a:lnTo>
                  <a:pt x="746985" y="770907"/>
                </a:lnTo>
                <a:lnTo>
                  <a:pt x="748699" y="770145"/>
                </a:lnTo>
                <a:lnTo>
                  <a:pt x="750984" y="770145"/>
                </a:lnTo>
                <a:lnTo>
                  <a:pt x="752697" y="770145"/>
                </a:lnTo>
                <a:lnTo>
                  <a:pt x="754411" y="771002"/>
                </a:lnTo>
                <a:lnTo>
                  <a:pt x="755743" y="771477"/>
                </a:lnTo>
                <a:lnTo>
                  <a:pt x="755743" y="771477"/>
                </a:lnTo>
                <a:lnTo>
                  <a:pt x="756600" y="772333"/>
                </a:lnTo>
                <a:lnTo>
                  <a:pt x="758790" y="772333"/>
                </a:lnTo>
                <a:lnTo>
                  <a:pt x="758790" y="771002"/>
                </a:lnTo>
                <a:lnTo>
                  <a:pt x="758790" y="769765"/>
                </a:lnTo>
                <a:lnTo>
                  <a:pt x="759551" y="768243"/>
                </a:lnTo>
                <a:lnTo>
                  <a:pt x="761074" y="767292"/>
                </a:lnTo>
                <a:lnTo>
                  <a:pt x="762407" y="766817"/>
                </a:lnTo>
                <a:lnTo>
                  <a:pt x="764406" y="766817"/>
                </a:lnTo>
                <a:lnTo>
                  <a:pt x="766215" y="766817"/>
                </a:lnTo>
                <a:lnTo>
                  <a:pt x="767929" y="767292"/>
                </a:lnTo>
                <a:lnTo>
                  <a:pt x="769357" y="766436"/>
                </a:lnTo>
                <a:lnTo>
                  <a:pt x="770023" y="765295"/>
                </a:lnTo>
                <a:lnTo>
                  <a:pt x="770023" y="764439"/>
                </a:lnTo>
                <a:lnTo>
                  <a:pt x="771641" y="764439"/>
                </a:lnTo>
                <a:lnTo>
                  <a:pt x="772784" y="764439"/>
                </a:lnTo>
                <a:lnTo>
                  <a:pt x="773545" y="764439"/>
                </a:lnTo>
                <a:lnTo>
                  <a:pt x="773545" y="765200"/>
                </a:lnTo>
                <a:lnTo>
                  <a:pt x="773545" y="765200"/>
                </a:lnTo>
                <a:lnTo>
                  <a:pt x="774307" y="765200"/>
                </a:lnTo>
                <a:lnTo>
                  <a:pt x="775544" y="764629"/>
                </a:lnTo>
                <a:lnTo>
                  <a:pt x="776306" y="764629"/>
                </a:lnTo>
                <a:lnTo>
                  <a:pt x="777639" y="763868"/>
                </a:lnTo>
                <a:lnTo>
                  <a:pt x="778876" y="762822"/>
                </a:lnTo>
                <a:lnTo>
                  <a:pt x="778400" y="761776"/>
                </a:lnTo>
                <a:lnTo>
                  <a:pt x="778400" y="761015"/>
                </a:lnTo>
                <a:lnTo>
                  <a:pt x="778400" y="759398"/>
                </a:lnTo>
                <a:lnTo>
                  <a:pt x="779543" y="758637"/>
                </a:lnTo>
                <a:lnTo>
                  <a:pt x="780399" y="757020"/>
                </a:lnTo>
                <a:lnTo>
                  <a:pt x="780399" y="756354"/>
                </a:lnTo>
                <a:lnTo>
                  <a:pt x="779067" y="756354"/>
                </a:lnTo>
                <a:lnTo>
                  <a:pt x="775068" y="757495"/>
                </a:lnTo>
                <a:lnTo>
                  <a:pt x="773641" y="757020"/>
                </a:lnTo>
                <a:lnTo>
                  <a:pt x="774116" y="755688"/>
                </a:lnTo>
                <a:lnTo>
                  <a:pt x="775925" y="754642"/>
                </a:lnTo>
                <a:lnTo>
                  <a:pt x="777734" y="752835"/>
                </a:lnTo>
                <a:lnTo>
                  <a:pt x="778305" y="752169"/>
                </a:lnTo>
                <a:lnTo>
                  <a:pt x="778305" y="751218"/>
                </a:lnTo>
                <a:lnTo>
                  <a:pt x="778781" y="750076"/>
                </a:lnTo>
                <a:lnTo>
                  <a:pt x="780114" y="750076"/>
                </a:lnTo>
                <a:lnTo>
                  <a:pt x="781637" y="750076"/>
                </a:lnTo>
                <a:lnTo>
                  <a:pt x="781637" y="748554"/>
                </a:lnTo>
                <a:lnTo>
                  <a:pt x="782684" y="747223"/>
                </a:lnTo>
                <a:lnTo>
                  <a:pt x="782684" y="744845"/>
                </a:lnTo>
                <a:lnTo>
                  <a:pt x="783636" y="743989"/>
                </a:lnTo>
                <a:lnTo>
                  <a:pt x="784398" y="743513"/>
                </a:lnTo>
                <a:lnTo>
                  <a:pt x="785445" y="743513"/>
                </a:lnTo>
                <a:lnTo>
                  <a:pt x="786111" y="744369"/>
                </a:lnTo>
                <a:lnTo>
                  <a:pt x="788396" y="743704"/>
                </a:lnTo>
                <a:lnTo>
                  <a:pt x="789443" y="743704"/>
                </a:lnTo>
                <a:lnTo>
                  <a:pt x="790300" y="743704"/>
                </a:lnTo>
                <a:lnTo>
                  <a:pt x="791157" y="743704"/>
                </a:lnTo>
                <a:lnTo>
                  <a:pt x="791157" y="742467"/>
                </a:lnTo>
                <a:lnTo>
                  <a:pt x="791157" y="741801"/>
                </a:lnTo>
                <a:lnTo>
                  <a:pt x="791157" y="741801"/>
                </a:lnTo>
                <a:lnTo>
                  <a:pt x="791157" y="741801"/>
                </a:lnTo>
                <a:lnTo>
                  <a:pt x="791157" y="741801"/>
                </a:lnTo>
                <a:lnTo>
                  <a:pt x="791157" y="742372"/>
                </a:lnTo>
                <a:lnTo>
                  <a:pt x="792680" y="742372"/>
                </a:lnTo>
                <a:lnTo>
                  <a:pt x="792680" y="741516"/>
                </a:lnTo>
                <a:lnTo>
                  <a:pt x="794203" y="740470"/>
                </a:lnTo>
                <a:lnTo>
                  <a:pt x="794203" y="738282"/>
                </a:lnTo>
                <a:lnTo>
                  <a:pt x="796107" y="735809"/>
                </a:lnTo>
                <a:lnTo>
                  <a:pt x="796107" y="735809"/>
                </a:lnTo>
                <a:lnTo>
                  <a:pt x="796107" y="735809"/>
                </a:lnTo>
                <a:lnTo>
                  <a:pt x="796107" y="735809"/>
                </a:lnTo>
                <a:lnTo>
                  <a:pt x="795536" y="735809"/>
                </a:lnTo>
                <a:lnTo>
                  <a:pt x="795536" y="734477"/>
                </a:lnTo>
                <a:lnTo>
                  <a:pt x="796678" y="733241"/>
                </a:lnTo>
                <a:lnTo>
                  <a:pt x="797535" y="732670"/>
                </a:lnTo>
                <a:lnTo>
                  <a:pt x="798772" y="732670"/>
                </a:lnTo>
                <a:lnTo>
                  <a:pt x="800105" y="732670"/>
                </a:lnTo>
                <a:lnTo>
                  <a:pt x="801152" y="732670"/>
                </a:lnTo>
                <a:lnTo>
                  <a:pt x="801628" y="733717"/>
                </a:lnTo>
                <a:lnTo>
                  <a:pt x="802104" y="733146"/>
                </a:lnTo>
                <a:lnTo>
                  <a:pt x="802961" y="732480"/>
                </a:lnTo>
                <a:lnTo>
                  <a:pt x="803818" y="731529"/>
                </a:lnTo>
                <a:lnTo>
                  <a:pt x="804960" y="730768"/>
                </a:lnTo>
                <a:lnTo>
                  <a:pt x="806007" y="730768"/>
                </a:lnTo>
                <a:lnTo>
                  <a:pt x="806579" y="730768"/>
                </a:lnTo>
                <a:lnTo>
                  <a:pt x="807435" y="732290"/>
                </a:lnTo>
                <a:lnTo>
                  <a:pt x="808292" y="731719"/>
                </a:lnTo>
                <a:lnTo>
                  <a:pt x="808292" y="730958"/>
                </a:lnTo>
                <a:lnTo>
                  <a:pt x="808292" y="730007"/>
                </a:lnTo>
                <a:lnTo>
                  <a:pt x="808292" y="729436"/>
                </a:lnTo>
                <a:lnTo>
                  <a:pt x="808292" y="727058"/>
                </a:lnTo>
                <a:lnTo>
                  <a:pt x="808292" y="724490"/>
                </a:lnTo>
                <a:lnTo>
                  <a:pt x="808292" y="723825"/>
                </a:lnTo>
                <a:lnTo>
                  <a:pt x="808768" y="723825"/>
                </a:lnTo>
                <a:lnTo>
                  <a:pt x="808768" y="722969"/>
                </a:lnTo>
                <a:lnTo>
                  <a:pt x="809625" y="722969"/>
                </a:lnTo>
                <a:lnTo>
                  <a:pt x="810482" y="722969"/>
                </a:lnTo>
                <a:lnTo>
                  <a:pt x="811719" y="722969"/>
                </a:lnTo>
                <a:lnTo>
                  <a:pt x="812195" y="724110"/>
                </a:lnTo>
                <a:lnTo>
                  <a:pt x="812862" y="724110"/>
                </a:lnTo>
                <a:lnTo>
                  <a:pt x="814099" y="722778"/>
                </a:lnTo>
                <a:lnTo>
                  <a:pt x="814099" y="721732"/>
                </a:lnTo>
                <a:lnTo>
                  <a:pt x="814956" y="720781"/>
                </a:lnTo>
                <a:lnTo>
                  <a:pt x="816003" y="720210"/>
                </a:lnTo>
                <a:lnTo>
                  <a:pt x="817526" y="720210"/>
                </a:lnTo>
                <a:lnTo>
                  <a:pt x="818859" y="720781"/>
                </a:lnTo>
                <a:lnTo>
                  <a:pt x="820096" y="720781"/>
                </a:lnTo>
                <a:lnTo>
                  <a:pt x="820858" y="720781"/>
                </a:lnTo>
                <a:lnTo>
                  <a:pt x="821334" y="719639"/>
                </a:lnTo>
                <a:lnTo>
                  <a:pt x="821334" y="718783"/>
                </a:lnTo>
                <a:lnTo>
                  <a:pt x="822096" y="718118"/>
                </a:lnTo>
                <a:lnTo>
                  <a:pt x="822857" y="717452"/>
                </a:lnTo>
                <a:lnTo>
                  <a:pt x="822857" y="716406"/>
                </a:lnTo>
                <a:lnTo>
                  <a:pt x="822857" y="715359"/>
                </a:lnTo>
                <a:lnTo>
                  <a:pt x="823809" y="714313"/>
                </a:lnTo>
                <a:lnTo>
                  <a:pt x="825142" y="713742"/>
                </a:lnTo>
                <a:lnTo>
                  <a:pt x="826379" y="714503"/>
                </a:lnTo>
                <a:lnTo>
                  <a:pt x="827141" y="715550"/>
                </a:lnTo>
                <a:lnTo>
                  <a:pt x="827712" y="714979"/>
                </a:lnTo>
                <a:lnTo>
                  <a:pt x="828284" y="714313"/>
                </a:lnTo>
                <a:lnTo>
                  <a:pt x="828855" y="713838"/>
                </a:lnTo>
                <a:lnTo>
                  <a:pt x="828855" y="713838"/>
                </a:lnTo>
                <a:lnTo>
                  <a:pt x="828855" y="713838"/>
                </a:lnTo>
                <a:lnTo>
                  <a:pt x="828855" y="712030"/>
                </a:lnTo>
                <a:lnTo>
                  <a:pt x="829711" y="712030"/>
                </a:lnTo>
                <a:lnTo>
                  <a:pt x="830568" y="711460"/>
                </a:lnTo>
                <a:lnTo>
                  <a:pt x="829236" y="707085"/>
                </a:lnTo>
                <a:lnTo>
                  <a:pt x="829236" y="704802"/>
                </a:lnTo>
                <a:lnTo>
                  <a:pt x="830283" y="702899"/>
                </a:lnTo>
                <a:lnTo>
                  <a:pt x="833139" y="699761"/>
                </a:lnTo>
                <a:lnTo>
                  <a:pt x="834471" y="697573"/>
                </a:lnTo>
                <a:lnTo>
                  <a:pt x="837899" y="694719"/>
                </a:lnTo>
                <a:lnTo>
                  <a:pt x="839326" y="693103"/>
                </a:lnTo>
                <a:lnTo>
                  <a:pt x="839898" y="692056"/>
                </a:lnTo>
                <a:lnTo>
                  <a:pt x="839898" y="689964"/>
                </a:lnTo>
                <a:lnTo>
                  <a:pt x="840373" y="688822"/>
                </a:lnTo>
                <a:lnTo>
                  <a:pt x="841040" y="688062"/>
                </a:lnTo>
                <a:lnTo>
                  <a:pt x="841992" y="687300"/>
                </a:lnTo>
                <a:lnTo>
                  <a:pt x="842753" y="686349"/>
                </a:lnTo>
                <a:lnTo>
                  <a:pt x="842753" y="684732"/>
                </a:lnTo>
                <a:lnTo>
                  <a:pt x="842753" y="684162"/>
                </a:lnTo>
                <a:lnTo>
                  <a:pt x="841992" y="682545"/>
                </a:lnTo>
                <a:lnTo>
                  <a:pt x="840469" y="681118"/>
                </a:lnTo>
                <a:lnTo>
                  <a:pt x="839707" y="679406"/>
                </a:lnTo>
                <a:lnTo>
                  <a:pt x="843134" y="674555"/>
                </a:lnTo>
                <a:lnTo>
                  <a:pt x="841135" y="674555"/>
                </a:lnTo>
                <a:lnTo>
                  <a:pt x="838374" y="676362"/>
                </a:lnTo>
                <a:lnTo>
                  <a:pt x="836470" y="676362"/>
                </a:lnTo>
                <a:lnTo>
                  <a:pt x="825047" y="679596"/>
                </a:lnTo>
                <a:lnTo>
                  <a:pt x="822381" y="679596"/>
                </a:lnTo>
                <a:lnTo>
                  <a:pt x="821715" y="679596"/>
                </a:lnTo>
                <a:lnTo>
                  <a:pt x="821144" y="679026"/>
                </a:lnTo>
                <a:lnTo>
                  <a:pt x="821144" y="678265"/>
                </a:lnTo>
                <a:lnTo>
                  <a:pt x="820668" y="677599"/>
                </a:lnTo>
                <a:lnTo>
                  <a:pt x="819811" y="677599"/>
                </a:lnTo>
                <a:lnTo>
                  <a:pt x="818097" y="677599"/>
                </a:lnTo>
                <a:lnTo>
                  <a:pt x="816860" y="677123"/>
                </a:lnTo>
                <a:lnTo>
                  <a:pt x="809815" y="672748"/>
                </a:lnTo>
                <a:lnTo>
                  <a:pt x="807245" y="671797"/>
                </a:lnTo>
                <a:lnTo>
                  <a:pt x="803342" y="669704"/>
                </a:lnTo>
                <a:lnTo>
                  <a:pt x="802485" y="669704"/>
                </a:lnTo>
                <a:lnTo>
                  <a:pt x="801628" y="669704"/>
                </a:lnTo>
                <a:lnTo>
                  <a:pt x="800867" y="669704"/>
                </a:lnTo>
                <a:lnTo>
                  <a:pt x="800010" y="669704"/>
                </a:lnTo>
                <a:lnTo>
                  <a:pt x="799153" y="669704"/>
                </a:lnTo>
                <a:lnTo>
                  <a:pt x="798582" y="669039"/>
                </a:lnTo>
                <a:lnTo>
                  <a:pt x="798582" y="668182"/>
                </a:lnTo>
                <a:lnTo>
                  <a:pt x="798582" y="667326"/>
                </a:lnTo>
                <a:lnTo>
                  <a:pt x="798582" y="666470"/>
                </a:lnTo>
                <a:lnTo>
                  <a:pt x="797916" y="665709"/>
                </a:lnTo>
                <a:lnTo>
                  <a:pt x="796678" y="664758"/>
                </a:lnTo>
                <a:lnTo>
                  <a:pt x="796012" y="664188"/>
                </a:lnTo>
                <a:lnTo>
                  <a:pt x="796012" y="663427"/>
                </a:lnTo>
                <a:lnTo>
                  <a:pt x="795250" y="661620"/>
                </a:lnTo>
                <a:lnTo>
                  <a:pt x="794774" y="660668"/>
                </a:lnTo>
                <a:lnTo>
                  <a:pt x="793346" y="659051"/>
                </a:lnTo>
                <a:lnTo>
                  <a:pt x="793346" y="658576"/>
                </a:lnTo>
                <a:lnTo>
                  <a:pt x="793346" y="657720"/>
                </a:lnTo>
                <a:lnTo>
                  <a:pt x="793346" y="655532"/>
                </a:lnTo>
                <a:lnTo>
                  <a:pt x="793346" y="655532"/>
                </a:lnTo>
                <a:lnTo>
                  <a:pt x="793917" y="652584"/>
                </a:lnTo>
                <a:lnTo>
                  <a:pt x="794393" y="651823"/>
                </a:lnTo>
                <a:lnTo>
                  <a:pt x="796583" y="650586"/>
                </a:lnTo>
                <a:lnTo>
                  <a:pt x="794869" y="649159"/>
                </a:lnTo>
                <a:lnTo>
                  <a:pt x="792870" y="647067"/>
                </a:lnTo>
                <a:lnTo>
                  <a:pt x="791347" y="644499"/>
                </a:lnTo>
                <a:lnTo>
                  <a:pt x="791347" y="641645"/>
                </a:lnTo>
                <a:lnTo>
                  <a:pt x="792014" y="640409"/>
                </a:lnTo>
                <a:lnTo>
                  <a:pt x="795440" y="637746"/>
                </a:lnTo>
                <a:lnTo>
                  <a:pt x="797725" y="633846"/>
                </a:lnTo>
                <a:lnTo>
                  <a:pt x="798582" y="633180"/>
                </a:lnTo>
                <a:lnTo>
                  <a:pt x="797820" y="631183"/>
                </a:lnTo>
                <a:lnTo>
                  <a:pt x="798297" y="629376"/>
                </a:lnTo>
                <a:lnTo>
                  <a:pt x="799534" y="627854"/>
                </a:lnTo>
                <a:lnTo>
                  <a:pt x="801057" y="626998"/>
                </a:lnTo>
                <a:lnTo>
                  <a:pt x="802295" y="626998"/>
                </a:lnTo>
                <a:lnTo>
                  <a:pt x="804675" y="627758"/>
                </a:lnTo>
                <a:lnTo>
                  <a:pt x="805817" y="627758"/>
                </a:lnTo>
                <a:lnTo>
                  <a:pt x="805817" y="626617"/>
                </a:lnTo>
                <a:lnTo>
                  <a:pt x="803818" y="622813"/>
                </a:lnTo>
                <a:lnTo>
                  <a:pt x="803818" y="621957"/>
                </a:lnTo>
                <a:lnTo>
                  <a:pt x="803818" y="619674"/>
                </a:lnTo>
                <a:lnTo>
                  <a:pt x="803056" y="617676"/>
                </a:lnTo>
                <a:lnTo>
                  <a:pt x="803056" y="617676"/>
                </a:lnTo>
                <a:lnTo>
                  <a:pt x="803056" y="616250"/>
                </a:lnTo>
                <a:lnTo>
                  <a:pt x="803056" y="616250"/>
                </a:lnTo>
                <a:lnTo>
                  <a:pt x="803056" y="615298"/>
                </a:lnTo>
                <a:lnTo>
                  <a:pt x="803056" y="614728"/>
                </a:lnTo>
                <a:lnTo>
                  <a:pt x="803056" y="614252"/>
                </a:lnTo>
                <a:lnTo>
                  <a:pt x="801914" y="613016"/>
                </a:lnTo>
                <a:lnTo>
                  <a:pt x="798582" y="611589"/>
                </a:lnTo>
                <a:lnTo>
                  <a:pt x="797440" y="611589"/>
                </a:lnTo>
                <a:lnTo>
                  <a:pt x="794203" y="612255"/>
                </a:lnTo>
                <a:lnTo>
                  <a:pt x="792966" y="612255"/>
                </a:lnTo>
                <a:lnTo>
                  <a:pt x="788396" y="609592"/>
                </a:lnTo>
                <a:lnTo>
                  <a:pt x="786302" y="607689"/>
                </a:lnTo>
                <a:lnTo>
                  <a:pt x="785064" y="605787"/>
                </a:lnTo>
                <a:lnTo>
                  <a:pt x="785064" y="600556"/>
                </a:lnTo>
                <a:lnTo>
                  <a:pt x="784588" y="597893"/>
                </a:lnTo>
                <a:lnTo>
                  <a:pt x="782875" y="596656"/>
                </a:lnTo>
                <a:lnTo>
                  <a:pt x="780590" y="596656"/>
                </a:lnTo>
                <a:lnTo>
                  <a:pt x="779923" y="595990"/>
                </a:lnTo>
                <a:lnTo>
                  <a:pt x="779067" y="594659"/>
                </a:lnTo>
                <a:lnTo>
                  <a:pt x="779067" y="593803"/>
                </a:lnTo>
                <a:lnTo>
                  <a:pt x="779067" y="592471"/>
                </a:lnTo>
                <a:lnTo>
                  <a:pt x="778020" y="591520"/>
                </a:lnTo>
                <a:lnTo>
                  <a:pt x="776877" y="589713"/>
                </a:lnTo>
                <a:lnTo>
                  <a:pt x="777639" y="588666"/>
                </a:lnTo>
                <a:lnTo>
                  <a:pt x="778591" y="587906"/>
                </a:lnTo>
                <a:lnTo>
                  <a:pt x="778591" y="587906"/>
                </a:lnTo>
                <a:lnTo>
                  <a:pt x="780875" y="586574"/>
                </a:lnTo>
                <a:lnTo>
                  <a:pt x="783255" y="586574"/>
                </a:lnTo>
                <a:lnTo>
                  <a:pt x="783826" y="586574"/>
                </a:lnTo>
                <a:lnTo>
                  <a:pt x="784969" y="585623"/>
                </a:lnTo>
                <a:lnTo>
                  <a:pt x="784969" y="585623"/>
                </a:lnTo>
                <a:lnTo>
                  <a:pt x="787349" y="586098"/>
                </a:lnTo>
                <a:lnTo>
                  <a:pt x="789729" y="587335"/>
                </a:lnTo>
                <a:lnTo>
                  <a:pt x="792109" y="588191"/>
                </a:lnTo>
                <a:lnTo>
                  <a:pt x="794203" y="587145"/>
                </a:lnTo>
                <a:lnTo>
                  <a:pt x="794203" y="586574"/>
                </a:lnTo>
                <a:lnTo>
                  <a:pt x="794203" y="586574"/>
                </a:lnTo>
                <a:lnTo>
                  <a:pt x="794203" y="586003"/>
                </a:lnTo>
                <a:lnTo>
                  <a:pt x="794203" y="585242"/>
                </a:lnTo>
                <a:lnTo>
                  <a:pt x="794774" y="585242"/>
                </a:lnTo>
                <a:lnTo>
                  <a:pt x="796869" y="585242"/>
                </a:lnTo>
                <a:lnTo>
                  <a:pt x="797820" y="584386"/>
                </a:lnTo>
                <a:lnTo>
                  <a:pt x="798963" y="582389"/>
                </a:lnTo>
                <a:lnTo>
                  <a:pt x="799820" y="581533"/>
                </a:lnTo>
                <a:lnTo>
                  <a:pt x="802200" y="580486"/>
                </a:lnTo>
                <a:lnTo>
                  <a:pt x="804580" y="579821"/>
                </a:lnTo>
                <a:lnTo>
                  <a:pt x="805055" y="579821"/>
                </a:lnTo>
                <a:lnTo>
                  <a:pt x="805912" y="580867"/>
                </a:lnTo>
                <a:lnTo>
                  <a:pt x="805912" y="580867"/>
                </a:lnTo>
                <a:lnTo>
                  <a:pt x="806388" y="580391"/>
                </a:lnTo>
                <a:lnTo>
                  <a:pt x="807626" y="578108"/>
                </a:lnTo>
                <a:lnTo>
                  <a:pt x="809434" y="576682"/>
                </a:lnTo>
                <a:lnTo>
                  <a:pt x="809434" y="575160"/>
                </a:lnTo>
                <a:lnTo>
                  <a:pt x="808768" y="573258"/>
                </a:lnTo>
                <a:lnTo>
                  <a:pt x="808768" y="570595"/>
                </a:lnTo>
                <a:lnTo>
                  <a:pt x="808768" y="570024"/>
                </a:lnTo>
                <a:lnTo>
                  <a:pt x="810862" y="567456"/>
                </a:lnTo>
                <a:lnTo>
                  <a:pt x="812195" y="565078"/>
                </a:lnTo>
                <a:lnTo>
                  <a:pt x="812862" y="563651"/>
                </a:lnTo>
                <a:lnTo>
                  <a:pt x="812862" y="560417"/>
                </a:lnTo>
                <a:lnTo>
                  <a:pt x="812862" y="560417"/>
                </a:lnTo>
                <a:lnTo>
                  <a:pt x="810006" y="559181"/>
                </a:lnTo>
                <a:lnTo>
                  <a:pt x="809149" y="558515"/>
                </a:lnTo>
                <a:lnTo>
                  <a:pt x="808578" y="557469"/>
                </a:lnTo>
                <a:lnTo>
                  <a:pt x="808578" y="556327"/>
                </a:lnTo>
                <a:lnTo>
                  <a:pt x="808102" y="555661"/>
                </a:lnTo>
                <a:lnTo>
                  <a:pt x="808102" y="555661"/>
                </a:lnTo>
                <a:lnTo>
                  <a:pt x="805246" y="553569"/>
                </a:lnTo>
                <a:lnTo>
                  <a:pt x="802200" y="551857"/>
                </a:lnTo>
                <a:lnTo>
                  <a:pt x="801723" y="550525"/>
                </a:lnTo>
                <a:lnTo>
                  <a:pt x="801723" y="546625"/>
                </a:lnTo>
                <a:lnTo>
                  <a:pt x="801723" y="545865"/>
                </a:lnTo>
                <a:lnTo>
                  <a:pt x="801057" y="544818"/>
                </a:lnTo>
                <a:lnTo>
                  <a:pt x="801057" y="544057"/>
                </a:lnTo>
                <a:lnTo>
                  <a:pt x="801057" y="543297"/>
                </a:lnTo>
                <a:lnTo>
                  <a:pt x="801819" y="541584"/>
                </a:lnTo>
                <a:lnTo>
                  <a:pt x="801819" y="541109"/>
                </a:lnTo>
                <a:lnTo>
                  <a:pt x="801819" y="539682"/>
                </a:lnTo>
                <a:lnTo>
                  <a:pt x="800962" y="539112"/>
                </a:lnTo>
                <a:lnTo>
                  <a:pt x="798868" y="538541"/>
                </a:lnTo>
                <a:lnTo>
                  <a:pt x="797916" y="537875"/>
                </a:lnTo>
                <a:lnTo>
                  <a:pt x="796488" y="536448"/>
                </a:lnTo>
                <a:lnTo>
                  <a:pt x="795536" y="536448"/>
                </a:lnTo>
                <a:lnTo>
                  <a:pt x="793822" y="536448"/>
                </a:lnTo>
                <a:lnTo>
                  <a:pt x="792109" y="535117"/>
                </a:lnTo>
                <a:lnTo>
                  <a:pt x="790776" y="533119"/>
                </a:lnTo>
                <a:lnTo>
                  <a:pt x="790014" y="529220"/>
                </a:lnTo>
                <a:lnTo>
                  <a:pt x="790014" y="527602"/>
                </a:lnTo>
                <a:lnTo>
                  <a:pt x="790014" y="525890"/>
                </a:lnTo>
                <a:lnTo>
                  <a:pt x="790014" y="524369"/>
                </a:lnTo>
                <a:lnTo>
                  <a:pt x="790871" y="522942"/>
                </a:lnTo>
                <a:lnTo>
                  <a:pt x="791918" y="522371"/>
                </a:lnTo>
                <a:lnTo>
                  <a:pt x="793822" y="522371"/>
                </a:lnTo>
                <a:lnTo>
                  <a:pt x="793822" y="522371"/>
                </a:lnTo>
                <a:lnTo>
                  <a:pt x="793822" y="522371"/>
                </a:lnTo>
                <a:lnTo>
                  <a:pt x="793822" y="521896"/>
                </a:lnTo>
                <a:lnTo>
                  <a:pt x="793822" y="521896"/>
                </a:lnTo>
                <a:lnTo>
                  <a:pt x="793822" y="521896"/>
                </a:lnTo>
                <a:lnTo>
                  <a:pt x="794393" y="521896"/>
                </a:lnTo>
                <a:lnTo>
                  <a:pt x="796678" y="521896"/>
                </a:lnTo>
                <a:lnTo>
                  <a:pt x="798106" y="521896"/>
                </a:lnTo>
                <a:lnTo>
                  <a:pt x="799629" y="521135"/>
                </a:lnTo>
                <a:lnTo>
                  <a:pt x="800962" y="519993"/>
                </a:lnTo>
                <a:lnTo>
                  <a:pt x="801819" y="518472"/>
                </a:lnTo>
                <a:lnTo>
                  <a:pt x="801819" y="517235"/>
                </a:lnTo>
                <a:lnTo>
                  <a:pt x="802390" y="516094"/>
                </a:lnTo>
                <a:lnTo>
                  <a:pt x="803056" y="515238"/>
                </a:lnTo>
                <a:lnTo>
                  <a:pt x="804008" y="514762"/>
                </a:lnTo>
                <a:lnTo>
                  <a:pt x="803532" y="514001"/>
                </a:lnTo>
                <a:lnTo>
                  <a:pt x="803532" y="513050"/>
                </a:lnTo>
                <a:lnTo>
                  <a:pt x="803056" y="511338"/>
                </a:lnTo>
                <a:lnTo>
                  <a:pt x="802295" y="509341"/>
                </a:lnTo>
                <a:lnTo>
                  <a:pt x="802295" y="508389"/>
                </a:lnTo>
                <a:lnTo>
                  <a:pt x="802295" y="508389"/>
                </a:lnTo>
                <a:lnTo>
                  <a:pt x="797820" y="503443"/>
                </a:lnTo>
                <a:lnTo>
                  <a:pt x="796297" y="502778"/>
                </a:lnTo>
                <a:lnTo>
                  <a:pt x="795821" y="502778"/>
                </a:lnTo>
                <a:lnTo>
                  <a:pt x="795345" y="502778"/>
                </a:lnTo>
                <a:lnTo>
                  <a:pt x="794774" y="502778"/>
                </a:lnTo>
                <a:lnTo>
                  <a:pt x="794203" y="502778"/>
                </a:lnTo>
                <a:lnTo>
                  <a:pt x="793632" y="502302"/>
                </a:lnTo>
                <a:lnTo>
                  <a:pt x="793632" y="502302"/>
                </a:lnTo>
                <a:lnTo>
                  <a:pt x="793632" y="502302"/>
                </a:lnTo>
                <a:lnTo>
                  <a:pt x="793632" y="501636"/>
                </a:lnTo>
                <a:lnTo>
                  <a:pt x="793632" y="501636"/>
                </a:lnTo>
                <a:lnTo>
                  <a:pt x="793632" y="499639"/>
                </a:lnTo>
                <a:lnTo>
                  <a:pt x="793632" y="499639"/>
                </a:lnTo>
                <a:lnTo>
                  <a:pt x="793632" y="499639"/>
                </a:lnTo>
                <a:lnTo>
                  <a:pt x="794203" y="498973"/>
                </a:lnTo>
                <a:lnTo>
                  <a:pt x="794679" y="498307"/>
                </a:lnTo>
                <a:lnTo>
                  <a:pt x="794679" y="493837"/>
                </a:lnTo>
                <a:lnTo>
                  <a:pt x="793727" y="492886"/>
                </a:lnTo>
                <a:lnTo>
                  <a:pt x="788491" y="491744"/>
                </a:lnTo>
                <a:lnTo>
                  <a:pt x="787920" y="490127"/>
                </a:lnTo>
                <a:lnTo>
                  <a:pt x="788491" y="486893"/>
                </a:lnTo>
                <a:lnTo>
                  <a:pt x="789634" y="483469"/>
                </a:lnTo>
                <a:lnTo>
                  <a:pt x="792014" y="478904"/>
                </a:lnTo>
                <a:lnTo>
                  <a:pt x="790490" y="476336"/>
                </a:lnTo>
                <a:lnTo>
                  <a:pt x="788110" y="473863"/>
                </a:lnTo>
                <a:lnTo>
                  <a:pt x="786873" y="471675"/>
                </a:lnTo>
                <a:lnTo>
                  <a:pt x="786873" y="470629"/>
                </a:lnTo>
                <a:lnTo>
                  <a:pt x="788586" y="468536"/>
                </a:lnTo>
                <a:lnTo>
                  <a:pt x="788586" y="466919"/>
                </a:lnTo>
                <a:lnTo>
                  <a:pt x="788586" y="465302"/>
                </a:lnTo>
                <a:lnTo>
                  <a:pt x="788015" y="464446"/>
                </a:lnTo>
                <a:lnTo>
                  <a:pt x="788015" y="464446"/>
                </a:lnTo>
                <a:lnTo>
                  <a:pt x="786968" y="463876"/>
                </a:lnTo>
                <a:lnTo>
                  <a:pt x="777448" y="461403"/>
                </a:lnTo>
                <a:lnTo>
                  <a:pt x="773069" y="461403"/>
                </a:lnTo>
                <a:lnTo>
                  <a:pt x="768881" y="462259"/>
                </a:lnTo>
                <a:lnTo>
                  <a:pt x="763264" y="466063"/>
                </a:lnTo>
                <a:lnTo>
                  <a:pt x="761074" y="466634"/>
                </a:lnTo>
                <a:lnTo>
                  <a:pt x="758885" y="466634"/>
                </a:lnTo>
                <a:lnTo>
                  <a:pt x="756886" y="467300"/>
                </a:lnTo>
                <a:lnTo>
                  <a:pt x="754696" y="469202"/>
                </a:lnTo>
                <a:lnTo>
                  <a:pt x="752887" y="471675"/>
                </a:lnTo>
                <a:lnTo>
                  <a:pt x="751459" y="473577"/>
                </a:lnTo>
                <a:lnTo>
                  <a:pt x="751459" y="474814"/>
                </a:lnTo>
                <a:lnTo>
                  <a:pt x="751459" y="475765"/>
                </a:lnTo>
                <a:lnTo>
                  <a:pt x="752126" y="477382"/>
                </a:lnTo>
                <a:lnTo>
                  <a:pt x="752126" y="477382"/>
                </a:lnTo>
                <a:lnTo>
                  <a:pt x="752792" y="478999"/>
                </a:lnTo>
                <a:lnTo>
                  <a:pt x="752792" y="478999"/>
                </a:lnTo>
                <a:lnTo>
                  <a:pt x="753459" y="478999"/>
                </a:lnTo>
                <a:lnTo>
                  <a:pt x="754506" y="478428"/>
                </a:lnTo>
                <a:lnTo>
                  <a:pt x="754506" y="478428"/>
                </a:lnTo>
                <a:lnTo>
                  <a:pt x="754506" y="480616"/>
                </a:lnTo>
                <a:lnTo>
                  <a:pt x="752792" y="482423"/>
                </a:lnTo>
                <a:lnTo>
                  <a:pt x="748604" y="485181"/>
                </a:lnTo>
                <a:lnTo>
                  <a:pt x="745176" y="489081"/>
                </a:lnTo>
                <a:lnTo>
                  <a:pt x="743082" y="490222"/>
                </a:lnTo>
                <a:lnTo>
                  <a:pt x="740797" y="489176"/>
                </a:lnTo>
                <a:lnTo>
                  <a:pt x="737846" y="489176"/>
                </a:lnTo>
                <a:lnTo>
                  <a:pt x="734800" y="489842"/>
                </a:lnTo>
                <a:lnTo>
                  <a:pt x="733182" y="490793"/>
                </a:lnTo>
                <a:lnTo>
                  <a:pt x="734134" y="488701"/>
                </a:lnTo>
                <a:lnTo>
                  <a:pt x="734610" y="487749"/>
                </a:lnTo>
                <a:lnTo>
                  <a:pt x="734610" y="486989"/>
                </a:lnTo>
                <a:lnTo>
                  <a:pt x="733467" y="485467"/>
                </a:lnTo>
                <a:lnTo>
                  <a:pt x="732801" y="484230"/>
                </a:lnTo>
                <a:lnTo>
                  <a:pt x="732801" y="483089"/>
                </a:lnTo>
                <a:lnTo>
                  <a:pt x="734419" y="482043"/>
                </a:lnTo>
                <a:lnTo>
                  <a:pt x="738418" y="480140"/>
                </a:lnTo>
                <a:lnTo>
                  <a:pt x="738418" y="480140"/>
                </a:lnTo>
                <a:lnTo>
                  <a:pt x="738989" y="480140"/>
                </a:lnTo>
                <a:lnTo>
                  <a:pt x="738418" y="480140"/>
                </a:lnTo>
                <a:lnTo>
                  <a:pt x="739845" y="479665"/>
                </a:lnTo>
                <a:lnTo>
                  <a:pt x="739845" y="479094"/>
                </a:lnTo>
                <a:lnTo>
                  <a:pt x="739845" y="477192"/>
                </a:lnTo>
                <a:lnTo>
                  <a:pt x="740322" y="474433"/>
                </a:lnTo>
                <a:lnTo>
                  <a:pt x="740322" y="473768"/>
                </a:lnTo>
                <a:lnTo>
                  <a:pt x="741273" y="471580"/>
                </a:lnTo>
                <a:lnTo>
                  <a:pt x="742511" y="468917"/>
                </a:lnTo>
                <a:lnTo>
                  <a:pt x="742511" y="467870"/>
                </a:lnTo>
                <a:lnTo>
                  <a:pt x="741654" y="466444"/>
                </a:lnTo>
                <a:lnTo>
                  <a:pt x="740702" y="465398"/>
                </a:lnTo>
                <a:lnTo>
                  <a:pt x="738418" y="465302"/>
                </a:lnTo>
                <a:lnTo>
                  <a:pt x="738418" y="465302"/>
                </a:lnTo>
                <a:lnTo>
                  <a:pt x="739179" y="464636"/>
                </a:lnTo>
                <a:lnTo>
                  <a:pt x="739179" y="463971"/>
                </a:lnTo>
                <a:lnTo>
                  <a:pt x="739179" y="463305"/>
                </a:lnTo>
                <a:lnTo>
                  <a:pt x="739179" y="462354"/>
                </a:lnTo>
                <a:lnTo>
                  <a:pt x="739179" y="461878"/>
                </a:lnTo>
                <a:lnTo>
                  <a:pt x="739179" y="461022"/>
                </a:lnTo>
                <a:lnTo>
                  <a:pt x="739179" y="460356"/>
                </a:lnTo>
                <a:lnTo>
                  <a:pt x="739941" y="459595"/>
                </a:lnTo>
                <a:lnTo>
                  <a:pt x="742225" y="455696"/>
                </a:lnTo>
                <a:lnTo>
                  <a:pt x="744605" y="452747"/>
                </a:lnTo>
                <a:lnTo>
                  <a:pt x="742987" y="450940"/>
                </a:lnTo>
                <a:lnTo>
                  <a:pt x="742987" y="449703"/>
                </a:lnTo>
                <a:lnTo>
                  <a:pt x="743844" y="448467"/>
                </a:lnTo>
                <a:lnTo>
                  <a:pt x="752792" y="440382"/>
                </a:lnTo>
                <a:lnTo>
                  <a:pt x="757457" y="437814"/>
                </a:lnTo>
                <a:lnTo>
                  <a:pt x="757457" y="436768"/>
                </a:lnTo>
                <a:lnTo>
                  <a:pt x="759170" y="434771"/>
                </a:lnTo>
                <a:lnTo>
                  <a:pt x="761360" y="433629"/>
                </a:lnTo>
                <a:lnTo>
                  <a:pt x="762122" y="433153"/>
                </a:lnTo>
                <a:lnTo>
                  <a:pt x="762788" y="432202"/>
                </a:lnTo>
                <a:lnTo>
                  <a:pt x="762788" y="431441"/>
                </a:lnTo>
                <a:lnTo>
                  <a:pt x="762788" y="429824"/>
                </a:lnTo>
                <a:lnTo>
                  <a:pt x="762312" y="429254"/>
                </a:lnTo>
                <a:lnTo>
                  <a:pt x="762312" y="428778"/>
                </a:lnTo>
                <a:lnTo>
                  <a:pt x="762312" y="428208"/>
                </a:lnTo>
                <a:lnTo>
                  <a:pt x="762312" y="428208"/>
                </a:lnTo>
                <a:lnTo>
                  <a:pt x="763359" y="425164"/>
                </a:lnTo>
                <a:lnTo>
                  <a:pt x="763835" y="424308"/>
                </a:lnTo>
                <a:lnTo>
                  <a:pt x="763835" y="424308"/>
                </a:lnTo>
                <a:lnTo>
                  <a:pt x="763835" y="423642"/>
                </a:lnTo>
                <a:lnTo>
                  <a:pt x="763835" y="422311"/>
                </a:lnTo>
                <a:lnTo>
                  <a:pt x="763835" y="421264"/>
                </a:lnTo>
                <a:lnTo>
                  <a:pt x="762883" y="419552"/>
                </a:lnTo>
                <a:lnTo>
                  <a:pt x="762883" y="418696"/>
                </a:lnTo>
                <a:lnTo>
                  <a:pt x="763930" y="415367"/>
                </a:lnTo>
                <a:lnTo>
                  <a:pt x="767072" y="413465"/>
                </a:lnTo>
                <a:lnTo>
                  <a:pt x="774212" y="411277"/>
                </a:lnTo>
                <a:lnTo>
                  <a:pt x="778591" y="407948"/>
                </a:lnTo>
                <a:lnTo>
                  <a:pt x="780114" y="405760"/>
                </a:lnTo>
                <a:lnTo>
                  <a:pt x="779352" y="403953"/>
                </a:lnTo>
                <a:lnTo>
                  <a:pt x="780209" y="402432"/>
                </a:lnTo>
                <a:lnTo>
                  <a:pt x="780780" y="401861"/>
                </a:lnTo>
                <a:lnTo>
                  <a:pt x="782494" y="401195"/>
                </a:lnTo>
                <a:lnTo>
                  <a:pt x="782494" y="400624"/>
                </a:lnTo>
                <a:lnTo>
                  <a:pt x="782494" y="400624"/>
                </a:lnTo>
                <a:lnTo>
                  <a:pt x="783446" y="400624"/>
                </a:lnTo>
                <a:lnTo>
                  <a:pt x="783446" y="399007"/>
                </a:lnTo>
                <a:lnTo>
                  <a:pt x="785445" y="398246"/>
                </a:lnTo>
                <a:lnTo>
                  <a:pt x="789634" y="394442"/>
                </a:lnTo>
                <a:lnTo>
                  <a:pt x="789634" y="394442"/>
                </a:lnTo>
                <a:lnTo>
                  <a:pt x="790871" y="392444"/>
                </a:lnTo>
                <a:lnTo>
                  <a:pt x="792870" y="390447"/>
                </a:lnTo>
                <a:lnTo>
                  <a:pt x="797345" y="387118"/>
                </a:lnTo>
                <a:lnTo>
                  <a:pt x="797345" y="384740"/>
                </a:lnTo>
                <a:lnTo>
                  <a:pt x="797345" y="382743"/>
                </a:lnTo>
                <a:lnTo>
                  <a:pt x="798582" y="381506"/>
                </a:lnTo>
                <a:lnTo>
                  <a:pt x="799534" y="381506"/>
                </a:lnTo>
                <a:lnTo>
                  <a:pt x="800486" y="380174"/>
                </a:lnTo>
                <a:lnTo>
                  <a:pt x="801248" y="380174"/>
                </a:lnTo>
                <a:lnTo>
                  <a:pt x="801914" y="380174"/>
                </a:lnTo>
                <a:lnTo>
                  <a:pt x="802485" y="380174"/>
                </a:lnTo>
                <a:lnTo>
                  <a:pt x="803056" y="379033"/>
                </a:lnTo>
                <a:lnTo>
                  <a:pt x="802295" y="378082"/>
                </a:lnTo>
                <a:lnTo>
                  <a:pt x="801343" y="377226"/>
                </a:lnTo>
                <a:lnTo>
                  <a:pt x="800391" y="376370"/>
                </a:lnTo>
                <a:lnTo>
                  <a:pt x="799153" y="376941"/>
                </a:lnTo>
                <a:lnTo>
                  <a:pt x="791347" y="377702"/>
                </a:lnTo>
                <a:lnTo>
                  <a:pt x="791347" y="376465"/>
                </a:lnTo>
                <a:lnTo>
                  <a:pt x="792204" y="374943"/>
                </a:lnTo>
                <a:lnTo>
                  <a:pt x="793156" y="373707"/>
                </a:lnTo>
                <a:lnTo>
                  <a:pt x="794869" y="372755"/>
                </a:lnTo>
                <a:lnTo>
                  <a:pt x="794869" y="370853"/>
                </a:lnTo>
                <a:lnTo>
                  <a:pt x="796583" y="370853"/>
                </a:lnTo>
                <a:lnTo>
                  <a:pt x="797630" y="370283"/>
                </a:lnTo>
                <a:lnTo>
                  <a:pt x="798582" y="369427"/>
                </a:lnTo>
                <a:lnTo>
                  <a:pt x="799153" y="368570"/>
                </a:lnTo>
                <a:lnTo>
                  <a:pt x="799153" y="367429"/>
                </a:lnTo>
                <a:lnTo>
                  <a:pt x="798487" y="366098"/>
                </a:lnTo>
                <a:lnTo>
                  <a:pt x="798487" y="365051"/>
                </a:lnTo>
                <a:lnTo>
                  <a:pt x="799724" y="365051"/>
                </a:lnTo>
                <a:lnTo>
                  <a:pt x="800296" y="364576"/>
                </a:lnTo>
                <a:lnTo>
                  <a:pt x="800962" y="364576"/>
                </a:lnTo>
                <a:lnTo>
                  <a:pt x="801533" y="364576"/>
                </a:lnTo>
                <a:lnTo>
                  <a:pt x="802104" y="365051"/>
                </a:lnTo>
                <a:lnTo>
                  <a:pt x="803818" y="365051"/>
                </a:lnTo>
                <a:lnTo>
                  <a:pt x="807150" y="364480"/>
                </a:lnTo>
                <a:lnTo>
                  <a:pt x="808673" y="364480"/>
                </a:lnTo>
                <a:lnTo>
                  <a:pt x="809530" y="364956"/>
                </a:lnTo>
                <a:lnTo>
                  <a:pt x="810386" y="364956"/>
                </a:lnTo>
                <a:lnTo>
                  <a:pt x="812195" y="364956"/>
                </a:lnTo>
                <a:lnTo>
                  <a:pt x="811053" y="367714"/>
                </a:lnTo>
                <a:lnTo>
                  <a:pt x="811053" y="369331"/>
                </a:lnTo>
                <a:lnTo>
                  <a:pt x="812481" y="370187"/>
                </a:lnTo>
                <a:lnTo>
                  <a:pt x="814385" y="370853"/>
                </a:lnTo>
                <a:lnTo>
                  <a:pt x="814385" y="370853"/>
                </a:lnTo>
                <a:lnTo>
                  <a:pt x="814385" y="370853"/>
                </a:lnTo>
                <a:lnTo>
                  <a:pt x="814385" y="370853"/>
                </a:lnTo>
                <a:lnTo>
                  <a:pt x="814861" y="370853"/>
                </a:lnTo>
                <a:lnTo>
                  <a:pt x="815337" y="370853"/>
                </a:lnTo>
                <a:lnTo>
                  <a:pt x="817812" y="369712"/>
                </a:lnTo>
                <a:lnTo>
                  <a:pt x="819525" y="369712"/>
                </a:lnTo>
                <a:lnTo>
                  <a:pt x="824095" y="369712"/>
                </a:lnTo>
                <a:lnTo>
                  <a:pt x="824761" y="369712"/>
                </a:lnTo>
                <a:lnTo>
                  <a:pt x="825999" y="369236"/>
                </a:lnTo>
                <a:lnTo>
                  <a:pt x="826856" y="368000"/>
                </a:lnTo>
                <a:lnTo>
                  <a:pt x="826856" y="367524"/>
                </a:lnTo>
                <a:lnTo>
                  <a:pt x="826856" y="366573"/>
                </a:lnTo>
                <a:lnTo>
                  <a:pt x="826856" y="366002"/>
                </a:lnTo>
                <a:lnTo>
                  <a:pt x="826856" y="366002"/>
                </a:lnTo>
                <a:lnTo>
                  <a:pt x="826856" y="366002"/>
                </a:lnTo>
                <a:lnTo>
                  <a:pt x="826856" y="365432"/>
                </a:lnTo>
                <a:lnTo>
                  <a:pt x="826856" y="364861"/>
                </a:lnTo>
                <a:lnTo>
                  <a:pt x="827617" y="364861"/>
                </a:lnTo>
                <a:lnTo>
                  <a:pt x="828664" y="364861"/>
                </a:lnTo>
                <a:lnTo>
                  <a:pt x="828664" y="364861"/>
                </a:lnTo>
                <a:lnTo>
                  <a:pt x="829236" y="364861"/>
                </a:lnTo>
                <a:lnTo>
                  <a:pt x="830092" y="364861"/>
                </a:lnTo>
                <a:lnTo>
                  <a:pt x="831044" y="363910"/>
                </a:lnTo>
                <a:lnTo>
                  <a:pt x="831044" y="363910"/>
                </a:lnTo>
                <a:lnTo>
                  <a:pt x="831044" y="360676"/>
                </a:lnTo>
                <a:lnTo>
                  <a:pt x="831044" y="360676"/>
                </a:lnTo>
                <a:lnTo>
                  <a:pt x="831044" y="360676"/>
                </a:lnTo>
                <a:lnTo>
                  <a:pt x="831044" y="360010"/>
                </a:lnTo>
                <a:lnTo>
                  <a:pt x="831044" y="359249"/>
                </a:lnTo>
                <a:lnTo>
                  <a:pt x="831044" y="359249"/>
                </a:lnTo>
                <a:lnTo>
                  <a:pt x="831806" y="359249"/>
                </a:lnTo>
                <a:lnTo>
                  <a:pt x="832282" y="359249"/>
                </a:lnTo>
                <a:lnTo>
                  <a:pt x="832282" y="358679"/>
                </a:lnTo>
                <a:lnTo>
                  <a:pt x="832282" y="357727"/>
                </a:lnTo>
                <a:lnTo>
                  <a:pt x="832282" y="357727"/>
                </a:lnTo>
                <a:lnTo>
                  <a:pt x="831139" y="356871"/>
                </a:lnTo>
                <a:lnTo>
                  <a:pt x="831139" y="356871"/>
                </a:lnTo>
                <a:lnTo>
                  <a:pt x="833710" y="354874"/>
                </a:lnTo>
                <a:lnTo>
                  <a:pt x="833710" y="354874"/>
                </a:lnTo>
                <a:lnTo>
                  <a:pt x="835233" y="354018"/>
                </a:lnTo>
                <a:lnTo>
                  <a:pt x="837613" y="353162"/>
                </a:lnTo>
                <a:lnTo>
                  <a:pt x="837613" y="353162"/>
                </a:lnTo>
                <a:lnTo>
                  <a:pt x="837613" y="352116"/>
                </a:lnTo>
                <a:lnTo>
                  <a:pt x="837613" y="352116"/>
                </a:lnTo>
                <a:lnTo>
                  <a:pt x="837613" y="351164"/>
                </a:lnTo>
                <a:lnTo>
                  <a:pt x="837613" y="351164"/>
                </a:lnTo>
                <a:lnTo>
                  <a:pt x="837613" y="351164"/>
                </a:lnTo>
                <a:lnTo>
                  <a:pt x="837613" y="350689"/>
                </a:lnTo>
                <a:lnTo>
                  <a:pt x="836090" y="347645"/>
                </a:lnTo>
                <a:lnTo>
                  <a:pt x="835233" y="346409"/>
                </a:lnTo>
                <a:lnTo>
                  <a:pt x="834281" y="345933"/>
                </a:lnTo>
                <a:lnTo>
                  <a:pt x="834281" y="345458"/>
                </a:lnTo>
                <a:lnTo>
                  <a:pt x="834281" y="344411"/>
                </a:lnTo>
                <a:lnTo>
                  <a:pt x="834281" y="342319"/>
                </a:lnTo>
                <a:lnTo>
                  <a:pt x="834281" y="341748"/>
                </a:lnTo>
                <a:lnTo>
                  <a:pt x="835423" y="340607"/>
                </a:lnTo>
                <a:lnTo>
                  <a:pt x="835423" y="339941"/>
                </a:lnTo>
                <a:lnTo>
                  <a:pt x="835423" y="338324"/>
                </a:lnTo>
                <a:lnTo>
                  <a:pt x="834567" y="334900"/>
                </a:lnTo>
                <a:lnTo>
                  <a:pt x="834567" y="333568"/>
                </a:lnTo>
                <a:lnTo>
                  <a:pt x="835519" y="330429"/>
                </a:lnTo>
                <a:lnTo>
                  <a:pt x="835519" y="329954"/>
                </a:lnTo>
                <a:lnTo>
                  <a:pt x="836375" y="329383"/>
                </a:lnTo>
                <a:lnTo>
                  <a:pt x="836375" y="328337"/>
                </a:lnTo>
                <a:lnTo>
                  <a:pt x="836375" y="326530"/>
                </a:lnTo>
                <a:lnTo>
                  <a:pt x="836375" y="325198"/>
                </a:lnTo>
                <a:lnTo>
                  <a:pt x="836375" y="324723"/>
                </a:lnTo>
                <a:lnTo>
                  <a:pt x="836851" y="324723"/>
                </a:lnTo>
                <a:lnTo>
                  <a:pt x="836851" y="324247"/>
                </a:lnTo>
                <a:lnTo>
                  <a:pt x="836851" y="323201"/>
                </a:lnTo>
                <a:lnTo>
                  <a:pt x="836851" y="321203"/>
                </a:lnTo>
                <a:lnTo>
                  <a:pt x="836851" y="319872"/>
                </a:lnTo>
                <a:lnTo>
                  <a:pt x="838660" y="318064"/>
                </a:lnTo>
                <a:lnTo>
                  <a:pt x="839231" y="316828"/>
                </a:lnTo>
                <a:lnTo>
                  <a:pt x="839231" y="313784"/>
                </a:lnTo>
                <a:lnTo>
                  <a:pt x="836375" y="308743"/>
                </a:lnTo>
                <a:lnTo>
                  <a:pt x="836375" y="304748"/>
                </a:lnTo>
                <a:lnTo>
                  <a:pt x="836375" y="302751"/>
                </a:lnTo>
                <a:lnTo>
                  <a:pt x="836851" y="301324"/>
                </a:lnTo>
                <a:lnTo>
                  <a:pt x="836851" y="300373"/>
                </a:lnTo>
                <a:lnTo>
                  <a:pt x="837327" y="299802"/>
                </a:lnTo>
                <a:lnTo>
                  <a:pt x="837327" y="299041"/>
                </a:lnTo>
                <a:lnTo>
                  <a:pt x="837327" y="297615"/>
                </a:lnTo>
                <a:lnTo>
                  <a:pt x="837803" y="296378"/>
                </a:lnTo>
                <a:lnTo>
                  <a:pt x="841992" y="290576"/>
                </a:lnTo>
                <a:lnTo>
                  <a:pt x="842658" y="289150"/>
                </a:lnTo>
                <a:lnTo>
                  <a:pt x="842658" y="287437"/>
                </a:lnTo>
                <a:lnTo>
                  <a:pt x="842658" y="285440"/>
                </a:lnTo>
                <a:lnTo>
                  <a:pt x="843134" y="283347"/>
                </a:lnTo>
                <a:lnTo>
                  <a:pt x="844181" y="282491"/>
                </a:lnTo>
                <a:lnTo>
                  <a:pt x="845419" y="281826"/>
                </a:lnTo>
                <a:lnTo>
                  <a:pt x="846276" y="280399"/>
                </a:lnTo>
                <a:lnTo>
                  <a:pt x="846276" y="279067"/>
                </a:lnTo>
                <a:lnTo>
                  <a:pt x="846276" y="277736"/>
                </a:lnTo>
                <a:lnTo>
                  <a:pt x="845800" y="276404"/>
                </a:lnTo>
                <a:lnTo>
                  <a:pt x="845800" y="275263"/>
                </a:lnTo>
                <a:lnTo>
                  <a:pt x="845800" y="273931"/>
                </a:lnTo>
                <a:lnTo>
                  <a:pt x="845800" y="271363"/>
                </a:lnTo>
                <a:lnTo>
                  <a:pt x="845800" y="270222"/>
                </a:lnTo>
                <a:lnTo>
                  <a:pt x="846276" y="269271"/>
                </a:lnTo>
                <a:lnTo>
                  <a:pt x="846276" y="268605"/>
                </a:lnTo>
                <a:lnTo>
                  <a:pt x="846276" y="267654"/>
                </a:lnTo>
                <a:lnTo>
                  <a:pt x="846276" y="265751"/>
                </a:lnTo>
                <a:lnTo>
                  <a:pt x="846276" y="264895"/>
                </a:lnTo>
                <a:lnTo>
                  <a:pt x="847037" y="264039"/>
                </a:lnTo>
                <a:lnTo>
                  <a:pt x="848751" y="262803"/>
                </a:lnTo>
                <a:lnTo>
                  <a:pt x="848751" y="262042"/>
                </a:lnTo>
                <a:lnTo>
                  <a:pt x="847894" y="259949"/>
                </a:lnTo>
                <a:lnTo>
                  <a:pt x="847894" y="256525"/>
                </a:lnTo>
                <a:lnTo>
                  <a:pt x="847894" y="253291"/>
                </a:lnTo>
                <a:lnTo>
                  <a:pt x="850750" y="248916"/>
                </a:lnTo>
                <a:lnTo>
                  <a:pt x="851512" y="248345"/>
                </a:lnTo>
                <a:lnTo>
                  <a:pt x="852559" y="248345"/>
                </a:lnTo>
                <a:lnTo>
                  <a:pt x="853606" y="247489"/>
                </a:lnTo>
                <a:lnTo>
                  <a:pt x="855415" y="245302"/>
                </a:lnTo>
                <a:lnTo>
                  <a:pt x="856176" y="244731"/>
                </a:lnTo>
                <a:lnTo>
                  <a:pt x="857033" y="243970"/>
                </a:lnTo>
                <a:lnTo>
                  <a:pt x="857795" y="243019"/>
                </a:lnTo>
                <a:lnTo>
                  <a:pt x="857795" y="242163"/>
                </a:lnTo>
                <a:lnTo>
                  <a:pt x="857795" y="240260"/>
                </a:lnTo>
                <a:lnTo>
                  <a:pt x="857795" y="239404"/>
                </a:lnTo>
                <a:lnTo>
                  <a:pt x="858556" y="239404"/>
                </a:lnTo>
                <a:lnTo>
                  <a:pt x="860460" y="239404"/>
                </a:lnTo>
                <a:lnTo>
                  <a:pt x="860460" y="239404"/>
                </a:lnTo>
                <a:lnTo>
                  <a:pt x="860460" y="239404"/>
                </a:lnTo>
                <a:lnTo>
                  <a:pt x="860460" y="238834"/>
                </a:lnTo>
                <a:lnTo>
                  <a:pt x="860460" y="237883"/>
                </a:lnTo>
                <a:lnTo>
                  <a:pt x="860460" y="237407"/>
                </a:lnTo>
                <a:lnTo>
                  <a:pt x="860460" y="237407"/>
                </a:lnTo>
                <a:lnTo>
                  <a:pt x="860460" y="237407"/>
                </a:lnTo>
                <a:lnTo>
                  <a:pt x="861031" y="237407"/>
                </a:lnTo>
                <a:lnTo>
                  <a:pt x="863411" y="236075"/>
                </a:lnTo>
                <a:lnTo>
                  <a:pt x="863887" y="236075"/>
                </a:lnTo>
                <a:lnTo>
                  <a:pt x="864649" y="234744"/>
                </a:lnTo>
                <a:lnTo>
                  <a:pt x="867695" y="226469"/>
                </a:lnTo>
                <a:lnTo>
                  <a:pt x="869694" y="222569"/>
                </a:lnTo>
                <a:lnTo>
                  <a:pt x="871027" y="221047"/>
                </a:lnTo>
                <a:lnTo>
                  <a:pt x="871027" y="221047"/>
                </a:lnTo>
                <a:lnTo>
                  <a:pt x="870265" y="220286"/>
                </a:lnTo>
                <a:close/>
                <a:moveTo>
                  <a:pt x="469962" y="830734"/>
                </a:moveTo>
                <a:lnTo>
                  <a:pt x="469391" y="830734"/>
                </a:lnTo>
                <a:lnTo>
                  <a:pt x="469391" y="830734"/>
                </a:lnTo>
                <a:lnTo>
                  <a:pt x="467868" y="830734"/>
                </a:lnTo>
                <a:lnTo>
                  <a:pt x="467011" y="830068"/>
                </a:lnTo>
                <a:lnTo>
                  <a:pt x="467011" y="829022"/>
                </a:lnTo>
                <a:lnTo>
                  <a:pt x="467773" y="827405"/>
                </a:lnTo>
                <a:lnTo>
                  <a:pt x="468534" y="827405"/>
                </a:lnTo>
                <a:lnTo>
                  <a:pt x="469200" y="828356"/>
                </a:lnTo>
                <a:lnTo>
                  <a:pt x="469867" y="829878"/>
                </a:lnTo>
                <a:lnTo>
                  <a:pt x="470628" y="831114"/>
                </a:lnTo>
                <a:close/>
              </a:path>
            </a:pathLst>
          </a:custGeom>
          <a:solidFill>
            <a:srgbClr val="004AAD"/>
          </a:solidFill>
          <a:ln w="9525" cap="rnd" cmpd="sng">
            <a:solidFill>
              <a:srgbClr val="F9F9F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ocomat pro"/>
              <a:sym typeface="Arial"/>
            </a:endParaRPr>
          </a:p>
        </p:txBody>
      </p:sp>
      <p:pic>
        <p:nvPicPr>
          <p:cNvPr id="452" name="Google Shape;452;p2" descr="Une image contenant Graphique, cercle, capture d’écran, Caractère coloré&#10;&#10;Le contenu généré par l’IA peut être incorrect.">
            <a:extLst>
              <a:ext uri="{FF2B5EF4-FFF2-40B4-BE49-F238E27FC236}">
                <a16:creationId xmlns:a16="http://schemas.microsoft.com/office/drawing/2014/main" id="{B9BAA184-1785-B803-6AE1-A0D6E5D27AB8}"/>
              </a:ext>
            </a:extLst>
          </p:cNvPr>
          <p:cNvPicPr>
            <a:picLocks noChangeAspect="1"/>
          </p:cNvPicPr>
          <p:nvPr/>
        </p:nvPicPr>
        <p:blipFill rotWithShape="1">
          <a:blip r:embed="rId4">
            <a:alphaModFix/>
          </a:blip>
          <a:srcRect/>
          <a:stretch/>
        </p:blipFill>
        <p:spPr>
          <a:xfrm>
            <a:off x="7435612" y="2175249"/>
            <a:ext cx="223913" cy="223913"/>
          </a:xfrm>
          <a:prstGeom prst="rect">
            <a:avLst/>
          </a:prstGeom>
          <a:noFill/>
          <a:ln>
            <a:noFill/>
          </a:ln>
        </p:spPr>
      </p:pic>
      <p:pic>
        <p:nvPicPr>
          <p:cNvPr id="453" name="Google Shape;453;p2" descr="Une image contenant cercle, Graphique, Caractère coloré, capture d’écran&#10;&#10;Le contenu généré par l’IA peut être incorrect.">
            <a:extLst>
              <a:ext uri="{FF2B5EF4-FFF2-40B4-BE49-F238E27FC236}">
                <a16:creationId xmlns:a16="http://schemas.microsoft.com/office/drawing/2014/main" id="{2C78B927-E9C6-0869-6FFE-91CE3DF85B8A}"/>
              </a:ext>
            </a:extLst>
          </p:cNvPr>
          <p:cNvPicPr>
            <a:picLocks noChangeAspect="1"/>
          </p:cNvPicPr>
          <p:nvPr/>
        </p:nvPicPr>
        <p:blipFill rotWithShape="1">
          <a:blip r:embed="rId5">
            <a:alphaModFix/>
          </a:blip>
          <a:srcRect/>
          <a:stretch/>
        </p:blipFill>
        <p:spPr>
          <a:xfrm>
            <a:off x="7435612" y="2630101"/>
            <a:ext cx="223912" cy="223912"/>
          </a:xfrm>
          <a:prstGeom prst="rect">
            <a:avLst/>
          </a:prstGeom>
          <a:noFill/>
          <a:ln>
            <a:noFill/>
          </a:ln>
        </p:spPr>
      </p:pic>
      <p:pic>
        <p:nvPicPr>
          <p:cNvPr id="454" name="Google Shape;454;p2" descr="Une image contenant cercle, Caractère coloré, Graphique, capture d’écran&#10;&#10;Le contenu généré par l’IA peut être incorrect.">
            <a:extLst>
              <a:ext uri="{FF2B5EF4-FFF2-40B4-BE49-F238E27FC236}">
                <a16:creationId xmlns:a16="http://schemas.microsoft.com/office/drawing/2014/main" id="{CDE93D3C-C0FE-2F9C-BF5B-7A84D92D941A}"/>
              </a:ext>
            </a:extLst>
          </p:cNvPr>
          <p:cNvPicPr>
            <a:picLocks noChangeAspect="1"/>
          </p:cNvPicPr>
          <p:nvPr/>
        </p:nvPicPr>
        <p:blipFill rotWithShape="1">
          <a:blip r:embed="rId6">
            <a:alphaModFix/>
          </a:blip>
          <a:srcRect/>
          <a:stretch/>
        </p:blipFill>
        <p:spPr>
          <a:xfrm>
            <a:off x="7435611" y="3084952"/>
            <a:ext cx="223913" cy="223913"/>
          </a:xfrm>
          <a:prstGeom prst="rect">
            <a:avLst/>
          </a:prstGeom>
          <a:noFill/>
          <a:ln>
            <a:noFill/>
          </a:ln>
        </p:spPr>
      </p:pic>
      <p:pic>
        <p:nvPicPr>
          <p:cNvPr id="455" name="Google Shape;455;p2" descr="Une image contenant symbole, cercle&#10;&#10;Le contenu généré par l’IA peut être incorrect.">
            <a:extLst>
              <a:ext uri="{FF2B5EF4-FFF2-40B4-BE49-F238E27FC236}">
                <a16:creationId xmlns:a16="http://schemas.microsoft.com/office/drawing/2014/main" id="{7E31C5A6-70EA-06AF-BB6F-0E4D8947A70E}"/>
              </a:ext>
            </a:extLst>
          </p:cNvPr>
          <p:cNvPicPr>
            <a:picLocks noChangeAspect="1"/>
          </p:cNvPicPr>
          <p:nvPr/>
        </p:nvPicPr>
        <p:blipFill rotWithShape="1">
          <a:blip r:embed="rId7">
            <a:alphaModFix/>
          </a:blip>
          <a:srcRect/>
          <a:stretch/>
        </p:blipFill>
        <p:spPr>
          <a:xfrm>
            <a:off x="7435611" y="3539803"/>
            <a:ext cx="223622" cy="223622"/>
          </a:xfrm>
          <a:prstGeom prst="rect">
            <a:avLst/>
          </a:prstGeom>
          <a:noFill/>
          <a:ln>
            <a:noFill/>
          </a:ln>
        </p:spPr>
      </p:pic>
      <p:sp>
        <p:nvSpPr>
          <p:cNvPr id="456" name="Google Shape;456;p2">
            <a:extLst>
              <a:ext uri="{FF2B5EF4-FFF2-40B4-BE49-F238E27FC236}">
                <a16:creationId xmlns:a16="http://schemas.microsoft.com/office/drawing/2014/main" id="{212CFC87-4F18-99D4-BE9D-3BF1BFD14A5D}"/>
              </a:ext>
            </a:extLst>
          </p:cNvPr>
          <p:cNvSpPr txBox="1"/>
          <p:nvPr/>
        </p:nvSpPr>
        <p:spPr>
          <a:xfrm>
            <a:off x="7827357" y="2123229"/>
            <a:ext cx="832268" cy="294343"/>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500"/>
              </a:spcBef>
              <a:spcAft>
                <a:spcPts val="0"/>
              </a:spcAft>
              <a:buClr>
                <a:srgbClr val="A58E7C"/>
              </a:buClr>
              <a:buSzPts val="2800"/>
              <a:buFont typeface="Arial"/>
              <a:buNone/>
            </a:pPr>
            <a:r>
              <a:rPr lang="fr-FR" sz="1000" b="1" i="0" u="none" strike="noStrike" cap="none" dirty="0">
                <a:solidFill>
                  <a:srgbClr val="478473"/>
                </a:solidFill>
                <a:latin typeface="Cocomat pro"/>
                <a:sym typeface="Arial"/>
              </a:rPr>
              <a:t>3 500 </a:t>
            </a:r>
            <a:r>
              <a:rPr lang="fr-FR" sz="1000" b="1" i="0" u="none" strike="noStrike" cap="none" dirty="0">
                <a:solidFill>
                  <a:srgbClr val="004AAD"/>
                </a:solidFill>
                <a:latin typeface="Cocomat pro"/>
                <a:sym typeface="Arial"/>
              </a:rPr>
              <a:t>/ </a:t>
            </a:r>
            <a:r>
              <a:rPr lang="fr-FR" sz="1000" b="1" i="0" u="none" strike="noStrike" cap="none" dirty="0" err="1">
                <a:solidFill>
                  <a:srgbClr val="004AAD"/>
                </a:solidFill>
                <a:latin typeface="Cocomat pro"/>
                <a:sym typeface="Arial"/>
              </a:rPr>
              <a:t>year</a:t>
            </a:r>
            <a:endParaRPr sz="1000" b="1" i="0" u="none" strike="noStrike" cap="none" dirty="0">
              <a:solidFill>
                <a:srgbClr val="004AAD"/>
              </a:solidFill>
              <a:latin typeface="Cocomat pro"/>
              <a:sym typeface="Arial"/>
            </a:endParaRPr>
          </a:p>
          <a:p>
            <a:pPr marL="0" marR="0" lvl="0" indent="0" algn="l" rtl="0">
              <a:lnSpc>
                <a:spcPct val="100000"/>
              </a:lnSpc>
              <a:spcBef>
                <a:spcPts val="500"/>
              </a:spcBef>
              <a:spcAft>
                <a:spcPts val="0"/>
              </a:spcAft>
              <a:buClr>
                <a:srgbClr val="A58E7C"/>
              </a:buClr>
              <a:buSzPts val="2800"/>
              <a:buFont typeface="Arial"/>
              <a:buNone/>
            </a:pPr>
            <a:endParaRPr sz="1000" b="1" i="0" u="none" strike="noStrike" cap="none" dirty="0">
              <a:solidFill>
                <a:srgbClr val="004AAD"/>
              </a:solidFill>
              <a:latin typeface="Cocomat pro"/>
              <a:sym typeface="Arial"/>
            </a:endParaRPr>
          </a:p>
        </p:txBody>
      </p:sp>
      <p:sp>
        <p:nvSpPr>
          <p:cNvPr id="457" name="Google Shape;457;p2">
            <a:extLst>
              <a:ext uri="{FF2B5EF4-FFF2-40B4-BE49-F238E27FC236}">
                <a16:creationId xmlns:a16="http://schemas.microsoft.com/office/drawing/2014/main" id="{C6EB9788-BDE8-8261-C739-362A2AAB8BBB}"/>
              </a:ext>
            </a:extLst>
          </p:cNvPr>
          <p:cNvSpPr txBox="1"/>
          <p:nvPr/>
        </p:nvSpPr>
        <p:spPr>
          <a:xfrm>
            <a:off x="7827357" y="2594885"/>
            <a:ext cx="765730" cy="294343"/>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500"/>
              </a:spcBef>
              <a:spcAft>
                <a:spcPts val="0"/>
              </a:spcAft>
              <a:buClr>
                <a:srgbClr val="A58E7C"/>
              </a:buClr>
              <a:buSzPts val="2800"/>
              <a:buFont typeface="Arial"/>
              <a:buNone/>
            </a:pPr>
            <a:r>
              <a:rPr lang="fr-FR" sz="1000" b="1" i="0" u="none" strike="noStrike" cap="none" dirty="0">
                <a:solidFill>
                  <a:srgbClr val="478473"/>
                </a:solidFill>
                <a:latin typeface="Cocomat pro"/>
                <a:sym typeface="Arial"/>
              </a:rPr>
              <a:t>1 500 </a:t>
            </a:r>
            <a:r>
              <a:rPr lang="fr-FR" sz="1000" b="1" i="0" u="none" strike="noStrike" cap="none" dirty="0">
                <a:solidFill>
                  <a:srgbClr val="004AAD"/>
                </a:solidFill>
                <a:latin typeface="Cocomat pro"/>
                <a:sym typeface="Arial"/>
              </a:rPr>
              <a:t>/ </a:t>
            </a:r>
            <a:r>
              <a:rPr lang="fr-FR" sz="1000" b="1" i="0" u="none" strike="noStrike" cap="none" dirty="0" err="1">
                <a:solidFill>
                  <a:srgbClr val="004AAD"/>
                </a:solidFill>
                <a:latin typeface="Cocomat pro"/>
                <a:sym typeface="Arial"/>
              </a:rPr>
              <a:t>year</a:t>
            </a:r>
            <a:endParaRPr sz="1000" b="1" i="0" u="none" strike="noStrike" cap="none" dirty="0">
              <a:solidFill>
                <a:srgbClr val="004AAD"/>
              </a:solidFill>
              <a:latin typeface="Cocomat pro"/>
              <a:sym typeface="Arial"/>
            </a:endParaRPr>
          </a:p>
          <a:p>
            <a:pPr marL="0" marR="0" lvl="0" indent="0" algn="l" rtl="0">
              <a:lnSpc>
                <a:spcPct val="100000"/>
              </a:lnSpc>
              <a:spcBef>
                <a:spcPts val="500"/>
              </a:spcBef>
              <a:spcAft>
                <a:spcPts val="0"/>
              </a:spcAft>
              <a:buClr>
                <a:srgbClr val="A58E7C"/>
              </a:buClr>
              <a:buSzPts val="2800"/>
              <a:buFont typeface="Arial"/>
              <a:buNone/>
            </a:pPr>
            <a:endParaRPr sz="1000" b="1" i="0" u="none" strike="noStrike" cap="none" dirty="0">
              <a:solidFill>
                <a:srgbClr val="004AAD"/>
              </a:solidFill>
              <a:latin typeface="Cocomat pro"/>
              <a:sym typeface="Arial"/>
            </a:endParaRPr>
          </a:p>
        </p:txBody>
      </p:sp>
      <p:sp>
        <p:nvSpPr>
          <p:cNvPr id="458" name="Google Shape;458;p2">
            <a:extLst>
              <a:ext uri="{FF2B5EF4-FFF2-40B4-BE49-F238E27FC236}">
                <a16:creationId xmlns:a16="http://schemas.microsoft.com/office/drawing/2014/main" id="{6D35D587-528B-9A54-8899-F8D518C2CBAF}"/>
              </a:ext>
            </a:extLst>
          </p:cNvPr>
          <p:cNvSpPr txBox="1"/>
          <p:nvPr/>
        </p:nvSpPr>
        <p:spPr>
          <a:xfrm>
            <a:off x="7827357" y="3504442"/>
            <a:ext cx="1244873" cy="294343"/>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500"/>
              </a:spcBef>
              <a:spcAft>
                <a:spcPts val="0"/>
              </a:spcAft>
              <a:buClr>
                <a:srgbClr val="A58E7C"/>
              </a:buClr>
              <a:buSzPts val="2800"/>
              <a:buFont typeface="Arial"/>
              <a:buNone/>
            </a:pPr>
            <a:r>
              <a:rPr lang="fr-FR" sz="1000" b="1" i="0" u="none" strike="noStrike" cap="none" dirty="0">
                <a:solidFill>
                  <a:srgbClr val="478473"/>
                </a:solidFill>
                <a:latin typeface="Cocomat pro"/>
                <a:sym typeface="Arial"/>
              </a:rPr>
              <a:t>1 000 </a:t>
            </a:r>
            <a:r>
              <a:rPr lang="fr-FR" sz="1000" b="1" i="0" u="none" strike="noStrike" cap="none" dirty="0">
                <a:solidFill>
                  <a:srgbClr val="004AAD"/>
                </a:solidFill>
                <a:latin typeface="Cocomat pro"/>
                <a:sym typeface="Arial"/>
              </a:rPr>
              <a:t>/ </a:t>
            </a:r>
            <a:r>
              <a:rPr lang="fr-FR" sz="1000" b="1" i="0" u="none" strike="noStrike" cap="none" dirty="0" err="1">
                <a:solidFill>
                  <a:srgbClr val="004AAD"/>
                </a:solidFill>
                <a:latin typeface="Cocomat pro"/>
                <a:sym typeface="Arial"/>
              </a:rPr>
              <a:t>year</a:t>
            </a:r>
            <a:endParaRPr sz="1000" b="1" i="0" u="none" strike="noStrike" cap="none" dirty="0">
              <a:solidFill>
                <a:srgbClr val="004AAD"/>
              </a:solidFill>
              <a:latin typeface="Cocomat pro"/>
              <a:sym typeface="Arial"/>
            </a:endParaRPr>
          </a:p>
          <a:p>
            <a:pPr marL="0" marR="0" lvl="0" indent="0" algn="l" rtl="0">
              <a:lnSpc>
                <a:spcPct val="100000"/>
              </a:lnSpc>
              <a:spcBef>
                <a:spcPts val="500"/>
              </a:spcBef>
              <a:spcAft>
                <a:spcPts val="0"/>
              </a:spcAft>
              <a:buClr>
                <a:srgbClr val="A58E7C"/>
              </a:buClr>
              <a:buSzPts val="2800"/>
              <a:buFont typeface="Arial"/>
              <a:buNone/>
            </a:pPr>
            <a:endParaRPr sz="1000" b="1" i="0" u="none" strike="noStrike" cap="none" dirty="0">
              <a:solidFill>
                <a:srgbClr val="004AAD"/>
              </a:solidFill>
              <a:latin typeface="Cocomat pro"/>
              <a:sym typeface="Arial"/>
            </a:endParaRPr>
          </a:p>
        </p:txBody>
      </p:sp>
      <p:sp>
        <p:nvSpPr>
          <p:cNvPr id="459" name="Google Shape;459;p2">
            <a:extLst>
              <a:ext uri="{FF2B5EF4-FFF2-40B4-BE49-F238E27FC236}">
                <a16:creationId xmlns:a16="http://schemas.microsoft.com/office/drawing/2014/main" id="{6EDBF216-1491-91E0-17D5-414DA5FE3861}"/>
              </a:ext>
            </a:extLst>
          </p:cNvPr>
          <p:cNvSpPr txBox="1"/>
          <p:nvPr/>
        </p:nvSpPr>
        <p:spPr>
          <a:xfrm>
            <a:off x="7827357" y="3062731"/>
            <a:ext cx="832268" cy="294343"/>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500"/>
              </a:spcBef>
              <a:spcAft>
                <a:spcPts val="0"/>
              </a:spcAft>
              <a:buClr>
                <a:srgbClr val="A58E7C"/>
              </a:buClr>
              <a:buSzPts val="2800"/>
              <a:buFont typeface="Arial"/>
              <a:buNone/>
            </a:pPr>
            <a:r>
              <a:rPr lang="fr-FR" sz="1000" b="1" i="0" u="none" strike="noStrike" cap="none" dirty="0">
                <a:solidFill>
                  <a:srgbClr val="478473"/>
                </a:solidFill>
                <a:latin typeface="Cocomat pro"/>
                <a:sym typeface="Arial"/>
              </a:rPr>
              <a:t>1 250 </a:t>
            </a:r>
            <a:r>
              <a:rPr lang="fr-FR" sz="1000" b="1" i="0" u="none" strike="noStrike" cap="none" dirty="0">
                <a:solidFill>
                  <a:srgbClr val="004AAD"/>
                </a:solidFill>
                <a:latin typeface="Cocomat pro"/>
                <a:sym typeface="Arial"/>
              </a:rPr>
              <a:t>/ </a:t>
            </a:r>
            <a:r>
              <a:rPr lang="fr-FR" sz="1000" b="1" i="0" u="none" strike="noStrike" cap="none" dirty="0" err="1">
                <a:solidFill>
                  <a:srgbClr val="004AAD"/>
                </a:solidFill>
                <a:latin typeface="Cocomat pro"/>
                <a:sym typeface="Arial"/>
              </a:rPr>
              <a:t>year</a:t>
            </a:r>
            <a:endParaRPr sz="1000" b="1" i="0" u="none" strike="noStrike" cap="none" dirty="0">
              <a:solidFill>
                <a:srgbClr val="004AAD"/>
              </a:solidFill>
              <a:latin typeface="Cocomat pro"/>
              <a:sym typeface="Arial"/>
            </a:endParaRPr>
          </a:p>
          <a:p>
            <a:pPr marL="0" marR="0" lvl="0" indent="0" algn="l" rtl="0">
              <a:lnSpc>
                <a:spcPct val="100000"/>
              </a:lnSpc>
              <a:spcBef>
                <a:spcPts val="500"/>
              </a:spcBef>
              <a:spcAft>
                <a:spcPts val="0"/>
              </a:spcAft>
              <a:buClr>
                <a:srgbClr val="A58E7C"/>
              </a:buClr>
              <a:buSzPts val="2800"/>
              <a:buFont typeface="Arial"/>
              <a:buNone/>
            </a:pPr>
            <a:endParaRPr sz="1000" b="1" i="0" u="none" strike="noStrike" cap="none" dirty="0">
              <a:solidFill>
                <a:srgbClr val="004AAD"/>
              </a:solidFill>
              <a:latin typeface="Cocomat pro"/>
              <a:sym typeface="Arial"/>
            </a:endParaRPr>
          </a:p>
        </p:txBody>
      </p:sp>
      <p:sp>
        <p:nvSpPr>
          <p:cNvPr id="460" name="Google Shape;460;p2">
            <a:extLst>
              <a:ext uri="{FF2B5EF4-FFF2-40B4-BE49-F238E27FC236}">
                <a16:creationId xmlns:a16="http://schemas.microsoft.com/office/drawing/2014/main" id="{1B3006D4-33B5-D4E1-702A-43E5CEA9714C}"/>
              </a:ext>
            </a:extLst>
          </p:cNvPr>
          <p:cNvSpPr/>
          <p:nvPr/>
        </p:nvSpPr>
        <p:spPr>
          <a:xfrm rot="16200000">
            <a:off x="6778401" y="2150567"/>
            <a:ext cx="88619" cy="3673832"/>
          </a:xfrm>
          <a:prstGeom prst="leftBracket">
            <a:avLst>
              <a:gd name="adj" fmla="val 8333"/>
            </a:avLst>
          </a:prstGeom>
          <a:noFill/>
          <a:ln w="12700" cap="flat" cmpd="sng">
            <a:solidFill>
              <a:srgbClr val="47847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Cocomat pro"/>
              <a:sym typeface="Arial"/>
            </a:endParaRPr>
          </a:p>
        </p:txBody>
      </p:sp>
      <p:sp>
        <p:nvSpPr>
          <p:cNvPr id="461" name="Google Shape;461;p2">
            <a:extLst>
              <a:ext uri="{FF2B5EF4-FFF2-40B4-BE49-F238E27FC236}">
                <a16:creationId xmlns:a16="http://schemas.microsoft.com/office/drawing/2014/main" id="{7DCA6A01-1890-C82A-329B-B125F5BB955A}"/>
              </a:ext>
            </a:extLst>
          </p:cNvPr>
          <p:cNvSpPr txBox="1"/>
          <p:nvPr/>
        </p:nvSpPr>
        <p:spPr>
          <a:xfrm>
            <a:off x="6109174" y="4133904"/>
            <a:ext cx="1613094" cy="338541"/>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500"/>
              </a:spcBef>
              <a:spcAft>
                <a:spcPts val="0"/>
              </a:spcAft>
              <a:buClr>
                <a:srgbClr val="A58E7C"/>
              </a:buClr>
              <a:buSzPts val="2800"/>
              <a:buFont typeface="Arial"/>
              <a:buNone/>
            </a:pPr>
            <a:r>
              <a:rPr lang="fr-FR" sz="1200" b="1" i="0" u="none" strike="noStrike" cap="none" dirty="0">
                <a:solidFill>
                  <a:srgbClr val="478473"/>
                </a:solidFill>
                <a:latin typeface="Cocomat pro"/>
                <a:sym typeface="Arial"/>
              </a:rPr>
              <a:t>~15 000 </a:t>
            </a:r>
            <a:r>
              <a:rPr lang="fr-FR" sz="1000" b="1" i="0" u="none" strike="noStrike" cap="none" dirty="0">
                <a:solidFill>
                  <a:srgbClr val="004AAD"/>
                </a:solidFill>
                <a:latin typeface="Cocomat pro"/>
                <a:sym typeface="Arial"/>
              </a:rPr>
              <a:t>transactions / </a:t>
            </a:r>
            <a:r>
              <a:rPr lang="fr-FR" sz="1000" b="1" i="0" u="none" strike="noStrike" cap="none" dirty="0" err="1">
                <a:solidFill>
                  <a:srgbClr val="004AAD"/>
                </a:solidFill>
                <a:latin typeface="Cocomat pro"/>
                <a:sym typeface="Arial"/>
              </a:rPr>
              <a:t>year</a:t>
            </a:r>
            <a:endParaRPr sz="1000" b="1" i="0" u="none" strike="noStrike" cap="none" dirty="0">
              <a:solidFill>
                <a:srgbClr val="004AAD"/>
              </a:solidFill>
              <a:latin typeface="Cocomat pro"/>
              <a:sym typeface="Arial"/>
            </a:endParaRPr>
          </a:p>
        </p:txBody>
      </p:sp>
      <p:pic>
        <p:nvPicPr>
          <p:cNvPr id="5" name="Image 4">
            <a:extLst>
              <a:ext uri="{FF2B5EF4-FFF2-40B4-BE49-F238E27FC236}">
                <a16:creationId xmlns:a16="http://schemas.microsoft.com/office/drawing/2014/main" id="{4BE37905-09F6-67F0-88F6-5CCCEC1A83CE}"/>
              </a:ext>
            </a:extLst>
          </p:cNvPr>
          <p:cNvPicPr>
            <a:picLocks noChangeAspect="1"/>
          </p:cNvPicPr>
          <p:nvPr/>
        </p:nvPicPr>
        <p:blipFill>
          <a:blip r:embed="rId8"/>
          <a:srcRect r="9993"/>
          <a:stretch/>
        </p:blipFill>
        <p:spPr>
          <a:xfrm>
            <a:off x="4780511" y="1670866"/>
            <a:ext cx="2442918" cy="2112025"/>
          </a:xfrm>
          <a:prstGeom prst="rect">
            <a:avLst/>
          </a:prstGeom>
        </p:spPr>
      </p:pic>
      <p:sp>
        <p:nvSpPr>
          <p:cNvPr id="6" name="Rectangle : coins arrondis 5">
            <a:extLst>
              <a:ext uri="{FF2B5EF4-FFF2-40B4-BE49-F238E27FC236}">
                <a16:creationId xmlns:a16="http://schemas.microsoft.com/office/drawing/2014/main" id="{8E7D3013-6C85-C226-D556-9707E7AC6B64}"/>
              </a:ext>
            </a:extLst>
          </p:cNvPr>
          <p:cNvSpPr/>
          <p:nvPr/>
        </p:nvSpPr>
        <p:spPr>
          <a:xfrm>
            <a:off x="2578443" y="2704927"/>
            <a:ext cx="1390960" cy="369600"/>
          </a:xfrm>
          <a:prstGeom prst="roundRect">
            <a:avLst/>
          </a:prstGeom>
          <a:noFill/>
          <a:ln w="3175">
            <a:solidFill>
              <a:srgbClr val="478473"/>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 coins arrondis 6">
            <a:extLst>
              <a:ext uri="{FF2B5EF4-FFF2-40B4-BE49-F238E27FC236}">
                <a16:creationId xmlns:a16="http://schemas.microsoft.com/office/drawing/2014/main" id="{EB05EAC3-3530-B5CA-89B5-E710BEEF501D}"/>
              </a:ext>
            </a:extLst>
          </p:cNvPr>
          <p:cNvSpPr/>
          <p:nvPr/>
        </p:nvSpPr>
        <p:spPr>
          <a:xfrm>
            <a:off x="6027673" y="4156909"/>
            <a:ext cx="1694595" cy="369600"/>
          </a:xfrm>
          <a:prstGeom prst="roundRect">
            <a:avLst/>
          </a:prstGeom>
          <a:noFill/>
          <a:ln w="3175">
            <a:solidFill>
              <a:srgbClr val="478473"/>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Google Shape;444;p2">
            <a:extLst>
              <a:ext uri="{FF2B5EF4-FFF2-40B4-BE49-F238E27FC236}">
                <a16:creationId xmlns:a16="http://schemas.microsoft.com/office/drawing/2014/main" id="{71CEB1F2-8612-2CE8-7579-E7D076D42992}"/>
              </a:ext>
            </a:extLst>
          </p:cNvPr>
          <p:cNvSpPr txBox="1"/>
          <p:nvPr/>
        </p:nvSpPr>
        <p:spPr>
          <a:xfrm>
            <a:off x="6367273" y="1653517"/>
            <a:ext cx="910874" cy="369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500"/>
              </a:spcBef>
              <a:spcAft>
                <a:spcPts val="0"/>
              </a:spcAft>
              <a:buClr>
                <a:srgbClr val="A58E7C"/>
              </a:buClr>
              <a:buSzPts val="2800"/>
              <a:buFont typeface="Arial"/>
              <a:buNone/>
            </a:pPr>
            <a:r>
              <a:rPr lang="fr-FR" sz="1200" b="1" i="1" u="none" strike="noStrike" cap="none" dirty="0">
                <a:solidFill>
                  <a:srgbClr val="004AAD"/>
                </a:solidFill>
                <a:latin typeface="Cocomat pro"/>
                <a:sym typeface="Arial"/>
              </a:rPr>
              <a:t>Europe SAM</a:t>
            </a:r>
            <a:r>
              <a:rPr lang="fr-FR" sz="1200" b="1" i="1" u="none" strike="noStrike" cap="none" baseline="30000" dirty="0">
                <a:solidFill>
                  <a:srgbClr val="004AAD"/>
                </a:solidFill>
                <a:latin typeface="Cocomat pro"/>
                <a:sym typeface="Arial"/>
              </a:rPr>
              <a:t>1</a:t>
            </a:r>
            <a:endParaRPr sz="1200" b="1" i="1" u="none" strike="noStrike" cap="none" dirty="0">
              <a:solidFill>
                <a:srgbClr val="004AAD"/>
              </a:solidFill>
              <a:latin typeface="Cocomat pro"/>
              <a:sym typeface="Arial"/>
            </a:endParaRPr>
          </a:p>
        </p:txBody>
      </p:sp>
      <p:sp>
        <p:nvSpPr>
          <p:cNvPr id="2" name="Google Shape;444;p2">
            <a:extLst>
              <a:ext uri="{FF2B5EF4-FFF2-40B4-BE49-F238E27FC236}">
                <a16:creationId xmlns:a16="http://schemas.microsoft.com/office/drawing/2014/main" id="{53A2CF5A-B07E-9DDF-2485-F13CB43D83F1}"/>
              </a:ext>
            </a:extLst>
          </p:cNvPr>
          <p:cNvSpPr txBox="1"/>
          <p:nvPr/>
        </p:nvSpPr>
        <p:spPr>
          <a:xfrm>
            <a:off x="444031" y="4836836"/>
            <a:ext cx="5817070" cy="217134"/>
          </a:xfrm>
          <a:prstGeom prst="rect">
            <a:avLst/>
          </a:prstGeom>
          <a:noFill/>
          <a:ln>
            <a:noFill/>
          </a:ln>
        </p:spPr>
        <p:txBody>
          <a:bodyPr spcFirstLastPara="1" wrap="square" lIns="0" tIns="0" rIns="0" bIns="0" anchor="t" anchorCtr="0">
            <a:noAutofit/>
          </a:bodyPr>
          <a:lstStyle/>
          <a:p>
            <a:pPr lvl="0">
              <a:spcBef>
                <a:spcPts val="500"/>
              </a:spcBef>
              <a:buClr>
                <a:srgbClr val="A58E7C"/>
              </a:buClr>
              <a:buSzPts val="2800"/>
            </a:pPr>
            <a:r>
              <a:rPr lang="fr-FR" sz="600" b="1" i="1" baseline="30000" dirty="0">
                <a:solidFill>
                  <a:srgbClr val="004AAD"/>
                </a:solidFill>
                <a:latin typeface="Cocomat pro"/>
              </a:rPr>
              <a:t>1</a:t>
            </a:r>
            <a:r>
              <a:rPr lang="fr-FR" sz="600" b="1" i="1" dirty="0">
                <a:solidFill>
                  <a:srgbClr val="004AAD"/>
                </a:solidFill>
                <a:latin typeface="Cocomat pro"/>
              </a:rPr>
              <a:t>The </a:t>
            </a:r>
            <a:r>
              <a:rPr lang="fr-FR" sz="600" b="1" i="1" dirty="0" err="1">
                <a:solidFill>
                  <a:srgbClr val="004AAD"/>
                </a:solidFill>
                <a:latin typeface="Cocomat pro"/>
              </a:rPr>
              <a:t>European</a:t>
            </a:r>
            <a:r>
              <a:rPr lang="fr-FR" sz="600" b="1" i="1" dirty="0">
                <a:solidFill>
                  <a:srgbClr val="004AAD"/>
                </a:solidFill>
                <a:latin typeface="Cocomat pro"/>
              </a:rPr>
              <a:t> </a:t>
            </a:r>
            <a:r>
              <a:rPr lang="fr-FR" sz="600" b="1" i="1" dirty="0" err="1">
                <a:solidFill>
                  <a:srgbClr val="004AAD"/>
                </a:solidFill>
                <a:latin typeface="Cocomat pro"/>
              </a:rPr>
              <a:t>small</a:t>
            </a:r>
            <a:r>
              <a:rPr lang="fr-FR" sz="600" b="1" i="1" dirty="0">
                <a:solidFill>
                  <a:srgbClr val="004AAD"/>
                </a:solidFill>
                <a:latin typeface="Cocomat pro"/>
              </a:rPr>
              <a:t> business finance </a:t>
            </a:r>
            <a:r>
              <a:rPr lang="fr-FR" sz="600" b="1" i="1" dirty="0" err="1">
                <a:solidFill>
                  <a:srgbClr val="004AAD"/>
                </a:solidFill>
                <a:latin typeface="Cocomat pro"/>
              </a:rPr>
              <a:t>outlook</a:t>
            </a:r>
            <a:r>
              <a:rPr lang="fr-FR" sz="600" b="1" i="1" dirty="0">
                <a:solidFill>
                  <a:srgbClr val="004AAD"/>
                </a:solidFill>
                <a:latin typeface="Cocomat pro"/>
              </a:rPr>
              <a:t> - </a:t>
            </a:r>
            <a:r>
              <a:rPr lang="fr-FR" sz="600" b="1" i="1" dirty="0">
                <a:solidFill>
                  <a:srgbClr val="004AAD"/>
                </a:solidFill>
                <a:latin typeface="Cocomat pro"/>
                <a:hlinkClick r:id="rId9"/>
              </a:rPr>
              <a:t>https://www.eif.org/news_centre/publications/eif-working-paper-2024-101.pdf</a:t>
            </a:r>
            <a:endParaRPr lang="fr-FR" sz="600" b="1" i="1" dirty="0">
              <a:solidFill>
                <a:srgbClr val="004AAD"/>
              </a:solidFill>
              <a:latin typeface="Cocomat pro"/>
            </a:endParaRPr>
          </a:p>
          <a:p>
            <a:pPr lvl="0">
              <a:spcBef>
                <a:spcPts val="500"/>
              </a:spcBef>
              <a:buClr>
                <a:srgbClr val="A58E7C"/>
              </a:buClr>
              <a:buSzPts val="2800"/>
            </a:pPr>
            <a:endParaRPr sz="600" b="1" i="1" u="none" strike="noStrike" cap="none" dirty="0">
              <a:solidFill>
                <a:srgbClr val="004AAD"/>
              </a:solidFill>
              <a:latin typeface="Cocomat pro"/>
              <a:sym typeface="Arial"/>
            </a:endParaRPr>
          </a:p>
        </p:txBody>
      </p:sp>
    </p:spTree>
    <p:extLst>
      <p:ext uri="{BB962C8B-B14F-4D97-AF65-F5344CB8AC3E}">
        <p14:creationId xmlns:p14="http://schemas.microsoft.com/office/powerpoint/2010/main" val="1496173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46"/>
                                        </p:tgtEl>
                                        <p:attrNameLst>
                                          <p:attrName>style.visibility</p:attrName>
                                        </p:attrNameLst>
                                      </p:cBhvr>
                                      <p:to>
                                        <p:strVal val="visible"/>
                                      </p:to>
                                    </p:set>
                                    <p:animEffect transition="in" filter="randombar(horizontal)">
                                      <p:cBhvr>
                                        <p:cTn id="7" dur="500"/>
                                        <p:tgtEl>
                                          <p:spTgt spid="44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43"/>
                                        </p:tgtEl>
                                        <p:attrNameLst>
                                          <p:attrName>style.visibility</p:attrName>
                                        </p:attrNameLst>
                                      </p:cBhvr>
                                      <p:to>
                                        <p:strVal val="visible"/>
                                      </p:to>
                                    </p:set>
                                    <p:animEffect transition="in" filter="randombar(horizontal)">
                                      <p:cBhvr>
                                        <p:cTn id="12" dur="500"/>
                                        <p:tgtEl>
                                          <p:spTgt spid="443"/>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444"/>
                                        </p:tgtEl>
                                        <p:attrNameLst>
                                          <p:attrName>style.visibility</p:attrName>
                                        </p:attrNameLst>
                                      </p:cBhvr>
                                      <p:to>
                                        <p:strVal val="visible"/>
                                      </p:to>
                                    </p:set>
                                    <p:animEffect transition="in" filter="randombar(horizontal)">
                                      <p:cBhvr>
                                        <p:cTn id="15" dur="500"/>
                                        <p:tgtEl>
                                          <p:spTgt spid="444"/>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445"/>
                                        </p:tgtEl>
                                        <p:attrNameLst>
                                          <p:attrName>style.visibility</p:attrName>
                                        </p:attrNameLst>
                                      </p:cBhvr>
                                      <p:to>
                                        <p:strVal val="visible"/>
                                      </p:to>
                                    </p:set>
                                    <p:animEffect transition="in" filter="randombar(horizontal)">
                                      <p:cBhvr>
                                        <p:cTn id="18" dur="500"/>
                                        <p:tgtEl>
                                          <p:spTgt spid="445"/>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448"/>
                                        </p:tgtEl>
                                        <p:attrNameLst>
                                          <p:attrName>style.visibility</p:attrName>
                                        </p:attrNameLst>
                                      </p:cBhvr>
                                      <p:to>
                                        <p:strVal val="visible"/>
                                      </p:to>
                                    </p:set>
                                    <p:animEffect transition="in" filter="randombar(horizontal)">
                                      <p:cBhvr>
                                        <p:cTn id="21" dur="500"/>
                                        <p:tgtEl>
                                          <p:spTgt spid="448"/>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randombar(horizontal)">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452"/>
                                        </p:tgtEl>
                                        <p:attrNameLst>
                                          <p:attrName>style.visibility</p:attrName>
                                        </p:attrNameLst>
                                      </p:cBhvr>
                                      <p:to>
                                        <p:strVal val="visible"/>
                                      </p:to>
                                    </p:set>
                                    <p:animEffect transition="in" filter="randombar(horizontal)">
                                      <p:cBhvr>
                                        <p:cTn id="29" dur="500"/>
                                        <p:tgtEl>
                                          <p:spTgt spid="452"/>
                                        </p:tgtEl>
                                      </p:cBhvr>
                                    </p:animEffect>
                                  </p:childTnLst>
                                </p:cTn>
                              </p:par>
                              <p:par>
                                <p:cTn id="30" presetID="14" presetClass="entr" presetSubtype="10" fill="hold" nodeType="withEffect">
                                  <p:stCondLst>
                                    <p:cond delay="0"/>
                                  </p:stCondLst>
                                  <p:childTnLst>
                                    <p:set>
                                      <p:cBhvr>
                                        <p:cTn id="31" dur="1" fill="hold">
                                          <p:stCondLst>
                                            <p:cond delay="0"/>
                                          </p:stCondLst>
                                        </p:cTn>
                                        <p:tgtEl>
                                          <p:spTgt spid="453"/>
                                        </p:tgtEl>
                                        <p:attrNameLst>
                                          <p:attrName>style.visibility</p:attrName>
                                        </p:attrNameLst>
                                      </p:cBhvr>
                                      <p:to>
                                        <p:strVal val="visible"/>
                                      </p:to>
                                    </p:set>
                                    <p:animEffect transition="in" filter="randombar(horizontal)">
                                      <p:cBhvr>
                                        <p:cTn id="32" dur="500"/>
                                        <p:tgtEl>
                                          <p:spTgt spid="453"/>
                                        </p:tgtEl>
                                      </p:cBhvr>
                                    </p:animEffect>
                                  </p:childTnLst>
                                </p:cTn>
                              </p:par>
                              <p:par>
                                <p:cTn id="33" presetID="14" presetClass="entr" presetSubtype="10" fill="hold" nodeType="withEffect">
                                  <p:stCondLst>
                                    <p:cond delay="0"/>
                                  </p:stCondLst>
                                  <p:childTnLst>
                                    <p:set>
                                      <p:cBhvr>
                                        <p:cTn id="34" dur="1" fill="hold">
                                          <p:stCondLst>
                                            <p:cond delay="0"/>
                                          </p:stCondLst>
                                        </p:cTn>
                                        <p:tgtEl>
                                          <p:spTgt spid="454"/>
                                        </p:tgtEl>
                                        <p:attrNameLst>
                                          <p:attrName>style.visibility</p:attrName>
                                        </p:attrNameLst>
                                      </p:cBhvr>
                                      <p:to>
                                        <p:strVal val="visible"/>
                                      </p:to>
                                    </p:set>
                                    <p:animEffect transition="in" filter="randombar(horizontal)">
                                      <p:cBhvr>
                                        <p:cTn id="35" dur="500"/>
                                        <p:tgtEl>
                                          <p:spTgt spid="454"/>
                                        </p:tgtEl>
                                      </p:cBhvr>
                                    </p:animEffect>
                                  </p:childTnLst>
                                </p:cTn>
                              </p:par>
                              <p:par>
                                <p:cTn id="36" presetID="14" presetClass="entr" presetSubtype="10" fill="hold" nodeType="withEffect">
                                  <p:stCondLst>
                                    <p:cond delay="0"/>
                                  </p:stCondLst>
                                  <p:childTnLst>
                                    <p:set>
                                      <p:cBhvr>
                                        <p:cTn id="37" dur="1" fill="hold">
                                          <p:stCondLst>
                                            <p:cond delay="0"/>
                                          </p:stCondLst>
                                        </p:cTn>
                                        <p:tgtEl>
                                          <p:spTgt spid="455"/>
                                        </p:tgtEl>
                                        <p:attrNameLst>
                                          <p:attrName>style.visibility</p:attrName>
                                        </p:attrNameLst>
                                      </p:cBhvr>
                                      <p:to>
                                        <p:strVal val="visible"/>
                                      </p:to>
                                    </p:set>
                                    <p:animEffect transition="in" filter="randombar(horizontal)">
                                      <p:cBhvr>
                                        <p:cTn id="38" dur="500"/>
                                        <p:tgtEl>
                                          <p:spTgt spid="455"/>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456"/>
                                        </p:tgtEl>
                                        <p:attrNameLst>
                                          <p:attrName>style.visibility</p:attrName>
                                        </p:attrNameLst>
                                      </p:cBhvr>
                                      <p:to>
                                        <p:strVal val="visible"/>
                                      </p:to>
                                    </p:set>
                                    <p:animEffect transition="in" filter="randombar(horizontal)">
                                      <p:cBhvr>
                                        <p:cTn id="41" dur="500"/>
                                        <p:tgtEl>
                                          <p:spTgt spid="456"/>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457"/>
                                        </p:tgtEl>
                                        <p:attrNameLst>
                                          <p:attrName>style.visibility</p:attrName>
                                        </p:attrNameLst>
                                      </p:cBhvr>
                                      <p:to>
                                        <p:strVal val="visible"/>
                                      </p:to>
                                    </p:set>
                                    <p:animEffect transition="in" filter="randombar(horizontal)">
                                      <p:cBhvr>
                                        <p:cTn id="44" dur="500"/>
                                        <p:tgtEl>
                                          <p:spTgt spid="457"/>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458"/>
                                        </p:tgtEl>
                                        <p:attrNameLst>
                                          <p:attrName>style.visibility</p:attrName>
                                        </p:attrNameLst>
                                      </p:cBhvr>
                                      <p:to>
                                        <p:strVal val="visible"/>
                                      </p:to>
                                    </p:set>
                                    <p:animEffect transition="in" filter="randombar(horizontal)">
                                      <p:cBhvr>
                                        <p:cTn id="47" dur="500"/>
                                        <p:tgtEl>
                                          <p:spTgt spid="458"/>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459"/>
                                        </p:tgtEl>
                                        <p:attrNameLst>
                                          <p:attrName>style.visibility</p:attrName>
                                        </p:attrNameLst>
                                      </p:cBhvr>
                                      <p:to>
                                        <p:strVal val="visible"/>
                                      </p:to>
                                    </p:set>
                                    <p:animEffect transition="in" filter="randombar(horizontal)">
                                      <p:cBhvr>
                                        <p:cTn id="50" dur="500"/>
                                        <p:tgtEl>
                                          <p:spTgt spid="459"/>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460"/>
                                        </p:tgtEl>
                                        <p:attrNameLst>
                                          <p:attrName>style.visibility</p:attrName>
                                        </p:attrNameLst>
                                      </p:cBhvr>
                                      <p:to>
                                        <p:strVal val="visible"/>
                                      </p:to>
                                    </p:set>
                                    <p:animEffect transition="in" filter="randombar(horizontal)">
                                      <p:cBhvr>
                                        <p:cTn id="53" dur="500"/>
                                        <p:tgtEl>
                                          <p:spTgt spid="460"/>
                                        </p:tgtEl>
                                      </p:cBhvr>
                                    </p:animEffect>
                                  </p:childTnLst>
                                </p:cTn>
                              </p:par>
                              <p:par>
                                <p:cTn id="54" presetID="14" presetClass="entr" presetSubtype="10" fill="hold" grpId="0" nodeType="withEffect">
                                  <p:stCondLst>
                                    <p:cond delay="0"/>
                                  </p:stCondLst>
                                  <p:childTnLst>
                                    <p:set>
                                      <p:cBhvr>
                                        <p:cTn id="55" dur="1" fill="hold">
                                          <p:stCondLst>
                                            <p:cond delay="0"/>
                                          </p:stCondLst>
                                        </p:cTn>
                                        <p:tgtEl>
                                          <p:spTgt spid="461"/>
                                        </p:tgtEl>
                                        <p:attrNameLst>
                                          <p:attrName>style.visibility</p:attrName>
                                        </p:attrNameLst>
                                      </p:cBhvr>
                                      <p:to>
                                        <p:strVal val="visible"/>
                                      </p:to>
                                    </p:set>
                                    <p:animEffect transition="in" filter="randombar(horizontal)">
                                      <p:cBhvr>
                                        <p:cTn id="56" dur="500"/>
                                        <p:tgtEl>
                                          <p:spTgt spid="461"/>
                                        </p:tgtEl>
                                      </p:cBhvr>
                                    </p:animEffect>
                                  </p:childTnLst>
                                </p:cTn>
                              </p:par>
                              <p:par>
                                <p:cTn id="57" presetID="14" presetClass="entr" presetSubtype="10" fill="hold" nodeType="with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randombar(horizontal)">
                                      <p:cBhvr>
                                        <p:cTn id="59" dur="500"/>
                                        <p:tgtEl>
                                          <p:spTgt spid="5"/>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randombar(horizontal)">
                                      <p:cBhvr>
                                        <p:cTn id="62" dur="500"/>
                                        <p:tgtEl>
                                          <p:spTgt spid="7"/>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randombar(horizontal)">
                                      <p:cBhvr>
                                        <p:cTn id="65" dur="500"/>
                                        <p:tgtEl>
                                          <p:spTgt spid="8"/>
                                        </p:tgtEl>
                                      </p:cBhvr>
                                    </p:animEffect>
                                  </p:childTnLst>
                                </p:cTn>
                              </p:par>
                              <p:par>
                                <p:cTn id="66" presetID="14" presetClass="entr" presetSubtype="10" fill="hold" grpId="0" nodeType="withEffect">
                                  <p:stCondLst>
                                    <p:cond delay="0"/>
                                  </p:stCondLst>
                                  <p:childTnLst>
                                    <p:set>
                                      <p:cBhvr>
                                        <p:cTn id="67" dur="1" fill="hold">
                                          <p:stCondLst>
                                            <p:cond delay="0"/>
                                          </p:stCondLst>
                                        </p:cTn>
                                        <p:tgtEl>
                                          <p:spTgt spid="2"/>
                                        </p:tgtEl>
                                        <p:attrNameLst>
                                          <p:attrName>style.visibility</p:attrName>
                                        </p:attrNameLst>
                                      </p:cBhvr>
                                      <p:to>
                                        <p:strVal val="visible"/>
                                      </p:to>
                                    </p:set>
                                    <p:animEffect transition="in" filter="randombar(horizontal)">
                                      <p:cBhvr>
                                        <p:cTn id="6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 grpId="0"/>
      <p:bldP spid="444" grpId="0"/>
      <p:bldP spid="445" grpId="0"/>
      <p:bldP spid="446" grpId="0"/>
      <p:bldP spid="448" grpId="0" animBg="1"/>
      <p:bldP spid="456" grpId="0"/>
      <p:bldP spid="457" grpId="0"/>
      <p:bldP spid="458" grpId="0"/>
      <p:bldP spid="459" grpId="0"/>
      <p:bldP spid="460" grpId="0" animBg="1"/>
      <p:bldP spid="461" grpId="0"/>
      <p:bldP spid="6" grpId="0" animBg="1"/>
      <p:bldP spid="7" grpId="0" animBg="1"/>
      <p:bldP spid="8" grpId="0"/>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52">
          <a:extLst>
            <a:ext uri="{FF2B5EF4-FFF2-40B4-BE49-F238E27FC236}">
              <a16:creationId xmlns:a16="http://schemas.microsoft.com/office/drawing/2014/main" id="{FFF2FFEA-3E58-1537-9636-7035F9528AD8}"/>
            </a:ext>
          </a:extLst>
        </p:cNvPr>
        <p:cNvGrpSpPr/>
        <p:nvPr/>
      </p:nvGrpSpPr>
      <p:grpSpPr>
        <a:xfrm>
          <a:off x="0" y="0"/>
          <a:ext cx="0" cy="0"/>
          <a:chOff x="0" y="0"/>
          <a:chExt cx="0" cy="0"/>
        </a:xfrm>
      </p:grpSpPr>
      <p:sp>
        <p:nvSpPr>
          <p:cNvPr id="553" name="Google Shape;553;p37">
            <a:extLst>
              <a:ext uri="{FF2B5EF4-FFF2-40B4-BE49-F238E27FC236}">
                <a16:creationId xmlns:a16="http://schemas.microsoft.com/office/drawing/2014/main" id="{46F1099C-6A54-A824-11D7-256E251B7768}"/>
              </a:ext>
            </a:extLst>
          </p:cNvPr>
          <p:cNvSpPr txBox="1">
            <a:spLocks noGrp="1"/>
          </p:cNvSpPr>
          <p:nvPr>
            <p:ph type="title"/>
          </p:nvPr>
        </p:nvSpPr>
        <p:spPr>
          <a:xfrm>
            <a:off x="391106" y="256722"/>
            <a:ext cx="7886700" cy="740081"/>
          </a:xfrm>
          <a:prstGeom prst="rect">
            <a:avLst/>
          </a:prstGeom>
          <a:noFill/>
          <a:ln>
            <a:noFill/>
          </a:ln>
        </p:spPr>
        <p:txBody>
          <a:bodyPr spcFirstLastPara="1" wrap="square" lIns="68550" tIns="34275" rIns="68550" bIns="34275" anchor="ctr" anchorCtr="0">
            <a:normAutofit/>
          </a:bodyPr>
          <a:lstStyle/>
          <a:p>
            <a:pPr marL="0" lvl="0" indent="0" algn="l" rtl="0">
              <a:lnSpc>
                <a:spcPct val="90000"/>
              </a:lnSpc>
              <a:spcBef>
                <a:spcPts val="0"/>
              </a:spcBef>
              <a:spcAft>
                <a:spcPts val="0"/>
              </a:spcAft>
              <a:buSzPts val="4400"/>
              <a:buNone/>
            </a:pPr>
            <a:r>
              <a:rPr lang="fr-FR" sz="2800" b="1" dirty="0">
                <a:solidFill>
                  <a:srgbClr val="004AAD"/>
                </a:solidFill>
                <a:latin typeface="Cocomat pro"/>
                <a:ea typeface="Arial"/>
                <a:cs typeface="Arial"/>
                <a:sym typeface="Arial"/>
              </a:rPr>
              <a:t>And </a:t>
            </a:r>
            <a:r>
              <a:rPr lang="fr-FR" sz="2800" b="1" dirty="0" err="1">
                <a:solidFill>
                  <a:srgbClr val="004AAD"/>
                </a:solidFill>
                <a:latin typeface="Cocomat pro"/>
                <a:ea typeface="Arial"/>
                <a:cs typeface="Arial"/>
                <a:sym typeface="Arial"/>
              </a:rPr>
              <a:t>now</a:t>
            </a:r>
            <a:r>
              <a:rPr lang="fr-FR" sz="2800" b="1" dirty="0">
                <a:solidFill>
                  <a:srgbClr val="004AAD"/>
                </a:solidFill>
                <a:latin typeface="Cocomat pro"/>
                <a:ea typeface="Arial"/>
                <a:cs typeface="Arial"/>
                <a:sym typeface="Arial"/>
              </a:rPr>
              <a:t>… To </a:t>
            </a:r>
            <a:r>
              <a:rPr lang="fr-FR" sz="2800" b="1" dirty="0" err="1">
                <a:solidFill>
                  <a:srgbClr val="004AAD"/>
                </a:solidFill>
                <a:latin typeface="Cocomat pro"/>
                <a:ea typeface="Arial"/>
                <a:cs typeface="Arial"/>
                <a:sym typeface="Arial"/>
              </a:rPr>
              <a:t>be</a:t>
            </a:r>
            <a:r>
              <a:rPr lang="fr-FR" sz="2800" b="1" dirty="0">
                <a:solidFill>
                  <a:srgbClr val="004AAD"/>
                </a:solidFill>
                <a:latin typeface="Cocomat pro"/>
                <a:ea typeface="Arial"/>
                <a:cs typeface="Arial"/>
                <a:sym typeface="Arial"/>
              </a:rPr>
              <a:t> </a:t>
            </a:r>
            <a:r>
              <a:rPr lang="fr-FR" sz="2800" b="1" dirty="0" err="1">
                <a:solidFill>
                  <a:srgbClr val="004AAD"/>
                </a:solidFill>
                <a:latin typeface="Cocomat pro"/>
                <a:ea typeface="Arial"/>
                <a:cs typeface="Arial"/>
                <a:sym typeface="Arial"/>
              </a:rPr>
              <a:t>continued</a:t>
            </a:r>
            <a:r>
              <a:rPr lang="fr-FR" sz="2800" b="1" dirty="0">
                <a:solidFill>
                  <a:srgbClr val="004AAD"/>
                </a:solidFill>
                <a:latin typeface="Cocomat pro"/>
                <a:ea typeface="Arial"/>
                <a:cs typeface="Arial"/>
                <a:sym typeface="Arial"/>
              </a:rPr>
              <a:t> !</a:t>
            </a:r>
            <a:endParaRPr sz="2800" b="1" dirty="0">
              <a:solidFill>
                <a:srgbClr val="004AAD"/>
              </a:solidFill>
              <a:latin typeface="Cocomat pro"/>
              <a:ea typeface="Arial"/>
              <a:cs typeface="Arial"/>
              <a:sym typeface="Arial"/>
            </a:endParaRPr>
          </a:p>
        </p:txBody>
      </p:sp>
      <p:cxnSp>
        <p:nvCxnSpPr>
          <p:cNvPr id="554" name="Google Shape;554;p37">
            <a:extLst>
              <a:ext uri="{FF2B5EF4-FFF2-40B4-BE49-F238E27FC236}">
                <a16:creationId xmlns:a16="http://schemas.microsoft.com/office/drawing/2014/main" id="{E53A5DDC-721D-040D-DEB0-9C102527EF15}"/>
              </a:ext>
            </a:extLst>
          </p:cNvPr>
          <p:cNvCxnSpPr/>
          <p:nvPr/>
        </p:nvCxnSpPr>
        <p:spPr>
          <a:xfrm>
            <a:off x="444031" y="917064"/>
            <a:ext cx="8036960" cy="0"/>
          </a:xfrm>
          <a:prstGeom prst="straightConnector1">
            <a:avLst/>
          </a:prstGeom>
          <a:noFill/>
          <a:ln w="28575" cap="flat" cmpd="sng">
            <a:solidFill>
              <a:srgbClr val="004AAD"/>
            </a:solidFill>
            <a:prstDash val="solid"/>
            <a:round/>
            <a:headEnd type="none" w="sm" len="sm"/>
            <a:tailEnd type="none" w="sm" len="sm"/>
          </a:ln>
        </p:spPr>
      </p:cxnSp>
      <p:pic>
        <p:nvPicPr>
          <p:cNvPr id="555" name="Google Shape;555;p37" title="Re-New (1).png">
            <a:extLst>
              <a:ext uri="{FF2B5EF4-FFF2-40B4-BE49-F238E27FC236}">
                <a16:creationId xmlns:a16="http://schemas.microsoft.com/office/drawing/2014/main" id="{B3888C9A-DD51-204D-718E-8A7CDB9D440E}"/>
              </a:ext>
            </a:extLst>
          </p:cNvPr>
          <p:cNvPicPr preferRelativeResize="0"/>
          <p:nvPr/>
        </p:nvPicPr>
        <p:blipFill rotWithShape="1">
          <a:blip r:embed="rId3">
            <a:alphaModFix/>
          </a:blip>
          <a:srcRect l="10831" t="16013" r="13656" b="13005"/>
          <a:stretch/>
        </p:blipFill>
        <p:spPr>
          <a:xfrm>
            <a:off x="8277806" y="39696"/>
            <a:ext cx="832267" cy="782355"/>
          </a:xfrm>
          <a:prstGeom prst="rect">
            <a:avLst/>
          </a:prstGeom>
          <a:noFill/>
          <a:ln>
            <a:noFill/>
          </a:ln>
        </p:spPr>
      </p:pic>
      <p:sp>
        <p:nvSpPr>
          <p:cNvPr id="2" name="Google Shape;469;g35f5681e131_0_26">
            <a:extLst>
              <a:ext uri="{FF2B5EF4-FFF2-40B4-BE49-F238E27FC236}">
                <a16:creationId xmlns:a16="http://schemas.microsoft.com/office/drawing/2014/main" id="{7D3BD9F7-3792-7B87-7D3A-47224893DF8B}"/>
              </a:ext>
            </a:extLst>
          </p:cNvPr>
          <p:cNvSpPr txBox="1"/>
          <p:nvPr/>
        </p:nvSpPr>
        <p:spPr>
          <a:xfrm>
            <a:off x="444031" y="1042616"/>
            <a:ext cx="8089800" cy="834196"/>
          </a:xfrm>
          <a:prstGeom prst="rect">
            <a:avLst/>
          </a:prstGeom>
          <a:noFill/>
          <a:ln>
            <a:noFill/>
          </a:ln>
        </p:spPr>
        <p:txBody>
          <a:bodyPr spcFirstLastPara="1" wrap="square" lIns="68550" tIns="34275" rIns="68550" bIns="34275" anchor="ctr" anchorCtr="0">
            <a:noAutofit/>
          </a:bodyPr>
          <a:lstStyle/>
          <a:p>
            <a:pPr algn="ctr">
              <a:lnSpc>
                <a:spcPct val="90000"/>
              </a:lnSpc>
              <a:buClr>
                <a:schemeClr val="dk1"/>
              </a:buClr>
              <a:buSzPct val="258823"/>
            </a:pPr>
            <a:r>
              <a:rPr lang="en-US" sz="2000" b="0" i="1" u="none" strike="noStrike" cap="none" dirty="0">
                <a:solidFill>
                  <a:srgbClr val="478473"/>
                </a:solidFill>
                <a:latin typeface="Cocomat pro"/>
                <a:sym typeface="Arial"/>
              </a:rPr>
              <a:t>A Dream written-down becomes a Goal</a:t>
            </a:r>
          </a:p>
          <a:p>
            <a:pPr algn="ctr">
              <a:lnSpc>
                <a:spcPct val="90000"/>
              </a:lnSpc>
              <a:buClr>
                <a:schemeClr val="dk1"/>
              </a:buClr>
              <a:buSzPct val="258823"/>
            </a:pPr>
            <a:r>
              <a:rPr lang="en-US" sz="2000" b="0" i="1" u="none" strike="noStrike" cap="none" dirty="0">
                <a:solidFill>
                  <a:srgbClr val="478473"/>
                </a:solidFill>
                <a:latin typeface="Cocomat pro"/>
                <a:sym typeface="Arial"/>
              </a:rPr>
              <a:t>A Goal broken-down into steps becomes a Plan </a:t>
            </a:r>
          </a:p>
          <a:p>
            <a:pPr algn="ctr">
              <a:lnSpc>
                <a:spcPct val="90000"/>
              </a:lnSpc>
              <a:buClr>
                <a:schemeClr val="dk1"/>
              </a:buClr>
              <a:buSzPct val="258823"/>
            </a:pPr>
            <a:r>
              <a:rPr lang="en-US" sz="2000" b="0" i="1" u="none" strike="noStrike" cap="none" dirty="0">
                <a:solidFill>
                  <a:srgbClr val="478473"/>
                </a:solidFill>
                <a:latin typeface="Cocomat pro"/>
                <a:sym typeface="Arial"/>
              </a:rPr>
              <a:t>A Plan backed by actions becomes Reality</a:t>
            </a:r>
          </a:p>
        </p:txBody>
      </p:sp>
      <p:pic>
        <p:nvPicPr>
          <p:cNvPr id="6" name="Google Shape;313;g2da0165fc14_0_13">
            <a:extLst>
              <a:ext uri="{FF2B5EF4-FFF2-40B4-BE49-F238E27FC236}">
                <a16:creationId xmlns:a16="http://schemas.microsoft.com/office/drawing/2014/main" id="{F1968628-4A7E-775C-60E6-9CB283962418}"/>
              </a:ext>
            </a:extLst>
          </p:cNvPr>
          <p:cNvPicPr preferRelativeResize="0"/>
          <p:nvPr/>
        </p:nvPicPr>
        <p:blipFill rotWithShape="1">
          <a:blip r:embed="rId4">
            <a:alphaModFix/>
          </a:blip>
          <a:srcRect l="20808" r="20481"/>
          <a:stretch/>
        </p:blipFill>
        <p:spPr>
          <a:xfrm>
            <a:off x="3075143" y="2395691"/>
            <a:ext cx="2518625" cy="2267346"/>
          </a:xfrm>
          <a:prstGeom prst="rect">
            <a:avLst/>
          </a:prstGeom>
          <a:noFill/>
          <a:ln>
            <a:noFill/>
          </a:ln>
        </p:spPr>
      </p:pic>
      <p:sp>
        <p:nvSpPr>
          <p:cNvPr id="7" name="Google Shape;567;p37">
            <a:extLst>
              <a:ext uri="{FF2B5EF4-FFF2-40B4-BE49-F238E27FC236}">
                <a16:creationId xmlns:a16="http://schemas.microsoft.com/office/drawing/2014/main" id="{95F46F2C-3624-09CE-CD3D-CEA204156B60}"/>
              </a:ext>
            </a:extLst>
          </p:cNvPr>
          <p:cNvSpPr txBox="1"/>
          <p:nvPr/>
        </p:nvSpPr>
        <p:spPr>
          <a:xfrm>
            <a:off x="6231036" y="2220954"/>
            <a:ext cx="2302795" cy="559343"/>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500"/>
              </a:spcBef>
              <a:spcAft>
                <a:spcPts val="0"/>
              </a:spcAft>
              <a:buClr>
                <a:srgbClr val="A58E7C"/>
              </a:buClr>
              <a:buSzPts val="2800"/>
              <a:buFont typeface="Arial"/>
              <a:buNone/>
            </a:pPr>
            <a:r>
              <a:rPr lang="fr-FR" sz="3600" b="1" i="0" u="none" strike="noStrike" cap="none" dirty="0">
                <a:solidFill>
                  <a:srgbClr val="004AAD"/>
                </a:solidFill>
                <a:latin typeface="Cocomat pro"/>
                <a:sym typeface="Arial"/>
              </a:rPr>
              <a:t>Re-New 2.0</a:t>
            </a:r>
            <a:endParaRPr sz="3200" b="0" i="0" u="none" strike="noStrike" cap="none" dirty="0">
              <a:solidFill>
                <a:srgbClr val="004AAD"/>
              </a:solidFill>
              <a:latin typeface="Cocomat pro"/>
              <a:sym typeface="Arial"/>
            </a:endParaRPr>
          </a:p>
        </p:txBody>
      </p:sp>
      <p:sp>
        <p:nvSpPr>
          <p:cNvPr id="8" name="Google Shape;567;p37">
            <a:extLst>
              <a:ext uri="{FF2B5EF4-FFF2-40B4-BE49-F238E27FC236}">
                <a16:creationId xmlns:a16="http://schemas.microsoft.com/office/drawing/2014/main" id="{F6C4DC94-457D-85A0-E58E-F46DF2F46FBD}"/>
              </a:ext>
            </a:extLst>
          </p:cNvPr>
          <p:cNvSpPr txBox="1"/>
          <p:nvPr/>
        </p:nvSpPr>
        <p:spPr>
          <a:xfrm>
            <a:off x="391106" y="2500626"/>
            <a:ext cx="1874518" cy="1444972"/>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500"/>
              </a:spcBef>
              <a:spcAft>
                <a:spcPts val="0"/>
              </a:spcAft>
              <a:buClr>
                <a:srgbClr val="A58E7C"/>
              </a:buClr>
              <a:buSzPts val="2800"/>
              <a:buFont typeface="Arial"/>
              <a:buNone/>
            </a:pPr>
            <a:r>
              <a:rPr lang="fr-FR" sz="11500" b="1" i="0" u="none" strike="noStrike" cap="none" dirty="0">
                <a:solidFill>
                  <a:srgbClr val="004AAD"/>
                </a:solidFill>
                <a:latin typeface="Cocomat pro"/>
                <a:sym typeface="Arial"/>
              </a:rPr>
              <a:t>4</a:t>
            </a:r>
            <a:endParaRPr sz="6600" b="1" i="0" u="none" strike="noStrike" cap="none" dirty="0">
              <a:solidFill>
                <a:srgbClr val="004AAD"/>
              </a:solidFill>
              <a:latin typeface="Cocomat pro"/>
              <a:sym typeface="Arial"/>
            </a:endParaRPr>
          </a:p>
        </p:txBody>
      </p:sp>
      <p:pic>
        <p:nvPicPr>
          <p:cNvPr id="1026" name="Picture 2" descr="Start-Up Incubator: Blue Factory - Jean-Baptiste Say ...">
            <a:extLst>
              <a:ext uri="{FF2B5EF4-FFF2-40B4-BE49-F238E27FC236}">
                <a16:creationId xmlns:a16="http://schemas.microsoft.com/office/drawing/2014/main" id="{0F1DBD06-192E-C7F1-EAB0-AD6C84F3BA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3768" y="3870429"/>
            <a:ext cx="1719578" cy="71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3260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randombar(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randombar(horizontal)">
                                      <p:cBhvr>
                                        <p:cTn id="2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D9E5F8"/>
        </a:solidFill>
        <a:effectLst/>
      </p:bgPr>
    </p:bg>
    <p:spTree>
      <p:nvGrpSpPr>
        <p:cNvPr id="1" name="Shape 597">
          <a:extLst>
            <a:ext uri="{FF2B5EF4-FFF2-40B4-BE49-F238E27FC236}">
              <a16:creationId xmlns:a16="http://schemas.microsoft.com/office/drawing/2014/main" id="{4A1FB596-A67E-F9E3-66FC-E0F29701C330}"/>
            </a:ext>
          </a:extLst>
        </p:cNvPr>
        <p:cNvGrpSpPr/>
        <p:nvPr/>
      </p:nvGrpSpPr>
      <p:grpSpPr>
        <a:xfrm>
          <a:off x="0" y="0"/>
          <a:ext cx="0" cy="0"/>
          <a:chOff x="0" y="0"/>
          <a:chExt cx="0" cy="0"/>
        </a:xfrm>
      </p:grpSpPr>
      <p:pic>
        <p:nvPicPr>
          <p:cNvPr id="598" name="Google Shape;598;p41" title="Re-New (1).png">
            <a:extLst>
              <a:ext uri="{FF2B5EF4-FFF2-40B4-BE49-F238E27FC236}">
                <a16:creationId xmlns:a16="http://schemas.microsoft.com/office/drawing/2014/main" id="{E1DA669E-1653-46E2-4157-BEF7313A7E8B}"/>
              </a:ext>
            </a:extLst>
          </p:cNvPr>
          <p:cNvPicPr preferRelativeResize="0"/>
          <p:nvPr/>
        </p:nvPicPr>
        <p:blipFill rotWithShape="1">
          <a:blip r:embed="rId3">
            <a:alphaModFix/>
          </a:blip>
          <a:srcRect l="16769" t="20408" r="16920" b="14653"/>
          <a:stretch/>
        </p:blipFill>
        <p:spPr>
          <a:xfrm>
            <a:off x="517615" y="966864"/>
            <a:ext cx="2532883" cy="2480477"/>
          </a:xfrm>
          <a:prstGeom prst="rect">
            <a:avLst/>
          </a:prstGeom>
          <a:noFill/>
          <a:ln>
            <a:noFill/>
          </a:ln>
        </p:spPr>
      </p:pic>
      <p:sp>
        <p:nvSpPr>
          <p:cNvPr id="599" name="Google Shape;599;p41">
            <a:extLst>
              <a:ext uri="{FF2B5EF4-FFF2-40B4-BE49-F238E27FC236}">
                <a16:creationId xmlns:a16="http://schemas.microsoft.com/office/drawing/2014/main" id="{E8FACC50-1900-54D9-FD3E-3F0BBFA14F1B}"/>
              </a:ext>
            </a:extLst>
          </p:cNvPr>
          <p:cNvSpPr txBox="1"/>
          <p:nvPr/>
        </p:nvSpPr>
        <p:spPr>
          <a:xfrm>
            <a:off x="824461" y="4694731"/>
            <a:ext cx="1311638" cy="249401"/>
          </a:xfrm>
          <a:prstGeom prst="rect">
            <a:avLst/>
          </a:prstGeom>
          <a:noFill/>
          <a:ln>
            <a:noFill/>
          </a:ln>
        </p:spPr>
        <p:txBody>
          <a:bodyPr spcFirstLastPara="1" wrap="square" lIns="68550" tIns="34275" rIns="68550" bIns="34275" anchor="ctr" anchorCtr="0">
            <a:normAutofit/>
          </a:bodyPr>
          <a:lstStyle/>
          <a:p>
            <a:pPr marL="0" marR="0" lvl="0" indent="0" algn="l" defTabSz="914400" rtl="0" eaLnBrk="1" fontAlgn="auto" latinLnBrk="0" hangingPunct="1">
              <a:lnSpc>
                <a:spcPct val="115000"/>
              </a:lnSpc>
              <a:spcBef>
                <a:spcPts val="0"/>
              </a:spcBef>
              <a:spcAft>
                <a:spcPts val="0"/>
              </a:spcAft>
              <a:buClr>
                <a:srgbClr val="1D1D1D"/>
              </a:buClr>
              <a:buSzPts val="1200"/>
              <a:buFont typeface="Inter"/>
              <a:buNone/>
              <a:tabLst/>
              <a:defRPr/>
            </a:pPr>
            <a:r>
              <a:rPr kumimoji="0" lang="fr-FR" sz="700" b="0" i="1" u="sng" strike="noStrike" kern="0" cap="none" spc="0" normalizeH="0" baseline="0" noProof="0">
                <a:ln>
                  <a:noFill/>
                </a:ln>
                <a:solidFill>
                  <a:srgbClr val="002060"/>
                </a:solidFill>
                <a:effectLst/>
                <a:uLnTx/>
                <a:uFillTx/>
                <a:latin typeface="Inter"/>
                <a:ea typeface="Inter"/>
                <a:cs typeface="Inter"/>
                <a:sym typeface="Inter"/>
                <a:hlinkClick r:id="rId4">
                  <a:extLst>
                    <a:ext uri="{A12FA001-AC4F-418D-AE19-62706E023703}">
                      <ahyp:hlinkClr xmlns:ahyp="http://schemas.microsoft.com/office/drawing/2018/hyperlinkcolor" val="tx"/>
                    </a:ext>
                  </a:extLst>
                </a:hlinkClick>
              </a:rPr>
              <a:t>https://www.re-new.team/</a:t>
            </a:r>
            <a:endParaRPr kumimoji="0" sz="200" b="1" i="1" u="none" strike="noStrike" kern="0" cap="none" spc="0" normalizeH="0" baseline="0" noProof="0">
              <a:ln>
                <a:noFill/>
              </a:ln>
              <a:solidFill>
                <a:srgbClr val="002060"/>
              </a:solidFill>
              <a:effectLst/>
              <a:uLnTx/>
              <a:uFillTx/>
              <a:latin typeface="Montserrat"/>
              <a:ea typeface="Montserrat"/>
              <a:cs typeface="Montserrat"/>
              <a:sym typeface="Montserrat"/>
            </a:endParaRPr>
          </a:p>
        </p:txBody>
      </p:sp>
      <p:pic>
        <p:nvPicPr>
          <p:cNvPr id="600" name="Google Shape;600;p41" descr="Une image contenant noir, obscurité&#10;&#10;Le contenu généré par l’IA peut être incorrect.">
            <a:extLst>
              <a:ext uri="{FF2B5EF4-FFF2-40B4-BE49-F238E27FC236}">
                <a16:creationId xmlns:a16="http://schemas.microsoft.com/office/drawing/2014/main" id="{139D07D1-D046-36C6-61B3-619E727436B5}"/>
              </a:ext>
            </a:extLst>
          </p:cNvPr>
          <p:cNvPicPr preferRelativeResize="0"/>
          <p:nvPr/>
        </p:nvPicPr>
        <p:blipFill rotWithShape="1">
          <a:blip r:embed="rId5">
            <a:alphaModFix/>
          </a:blip>
          <a:srcRect/>
          <a:stretch/>
        </p:blipFill>
        <p:spPr>
          <a:xfrm>
            <a:off x="397239" y="4661004"/>
            <a:ext cx="316857" cy="316857"/>
          </a:xfrm>
          <a:prstGeom prst="rect">
            <a:avLst/>
          </a:prstGeom>
          <a:noFill/>
          <a:ln>
            <a:noFill/>
          </a:ln>
        </p:spPr>
      </p:pic>
      <p:sp>
        <p:nvSpPr>
          <p:cNvPr id="603" name="Google Shape;603;p41">
            <a:extLst>
              <a:ext uri="{FF2B5EF4-FFF2-40B4-BE49-F238E27FC236}">
                <a16:creationId xmlns:a16="http://schemas.microsoft.com/office/drawing/2014/main" id="{429B4BC7-4E17-9F1B-C8A1-C2B32617439F}"/>
              </a:ext>
            </a:extLst>
          </p:cNvPr>
          <p:cNvSpPr txBox="1"/>
          <p:nvPr/>
        </p:nvSpPr>
        <p:spPr>
          <a:xfrm>
            <a:off x="3288281" y="4694731"/>
            <a:ext cx="3060056" cy="249401"/>
          </a:xfrm>
          <a:prstGeom prst="rect">
            <a:avLst/>
          </a:prstGeom>
          <a:noFill/>
          <a:ln>
            <a:noFill/>
          </a:ln>
        </p:spPr>
        <p:txBody>
          <a:bodyPr spcFirstLastPara="1" wrap="square" lIns="68550" tIns="34275" rIns="68550" bIns="34275" anchor="ctr" anchorCtr="0">
            <a:normAutofit/>
          </a:bodyPr>
          <a:lstStyle/>
          <a:p>
            <a:pPr marL="0" marR="0" lvl="0" indent="0" algn="l" defTabSz="914400" rtl="0" eaLnBrk="1" fontAlgn="auto" latinLnBrk="0" hangingPunct="1">
              <a:lnSpc>
                <a:spcPct val="115000"/>
              </a:lnSpc>
              <a:spcBef>
                <a:spcPts val="0"/>
              </a:spcBef>
              <a:spcAft>
                <a:spcPts val="0"/>
              </a:spcAft>
              <a:buClr>
                <a:srgbClr val="1D1D1D"/>
              </a:buClr>
              <a:buSzPct val="185328"/>
              <a:buFont typeface="Inter"/>
              <a:buNone/>
              <a:tabLst/>
              <a:defRPr/>
            </a:pPr>
            <a:r>
              <a:rPr kumimoji="0" lang="fr-FR" sz="700" b="0" i="1" u="sng" strike="noStrike" kern="0" cap="none" spc="0" normalizeH="0" baseline="0" noProof="0">
                <a:ln>
                  <a:noFill/>
                </a:ln>
                <a:solidFill>
                  <a:srgbClr val="002060"/>
                </a:solidFill>
                <a:effectLst/>
                <a:uLnTx/>
                <a:uFillTx/>
                <a:latin typeface="Inter"/>
                <a:ea typeface="Inter"/>
                <a:cs typeface="Inter"/>
                <a:sym typeface="Inter"/>
                <a:hlinkClick r:id="rId6">
                  <a:extLst>
                    <a:ext uri="{A12FA001-AC4F-418D-AE19-62706E023703}">
                      <ahyp:hlinkClr xmlns:ahyp="http://schemas.microsoft.com/office/drawing/2018/hyperlinkcolor" val="tx"/>
                    </a:ext>
                  </a:extLst>
                </a:hlinkClick>
              </a:rPr>
              <a:t>https://www.linkedin.com/company/re-new-reprenez-transformez/</a:t>
            </a:r>
            <a:endParaRPr kumimoji="0" sz="300" b="1" i="1" u="none" strike="noStrike" kern="0" cap="none" spc="0" normalizeH="0" baseline="0" noProof="0">
              <a:ln>
                <a:noFill/>
              </a:ln>
              <a:solidFill>
                <a:srgbClr val="002060"/>
              </a:solidFill>
              <a:effectLst/>
              <a:uLnTx/>
              <a:uFillTx/>
              <a:latin typeface="Montserrat"/>
              <a:ea typeface="Montserrat"/>
              <a:cs typeface="Montserrat"/>
              <a:sym typeface="Montserrat"/>
            </a:endParaRPr>
          </a:p>
        </p:txBody>
      </p:sp>
      <p:sp>
        <p:nvSpPr>
          <p:cNvPr id="604" name="Google Shape;604;p41">
            <a:extLst>
              <a:ext uri="{FF2B5EF4-FFF2-40B4-BE49-F238E27FC236}">
                <a16:creationId xmlns:a16="http://schemas.microsoft.com/office/drawing/2014/main" id="{50A294EA-E4EE-ED36-F9E2-8C58182C5F2E}"/>
              </a:ext>
            </a:extLst>
          </p:cNvPr>
          <p:cNvSpPr txBox="1"/>
          <p:nvPr/>
        </p:nvSpPr>
        <p:spPr>
          <a:xfrm>
            <a:off x="7528509" y="4694731"/>
            <a:ext cx="1447150" cy="249401"/>
          </a:xfrm>
          <a:prstGeom prst="rect">
            <a:avLst/>
          </a:prstGeom>
          <a:noFill/>
          <a:ln>
            <a:noFill/>
          </a:ln>
        </p:spPr>
        <p:txBody>
          <a:bodyPr spcFirstLastPara="1" wrap="square" lIns="68550" tIns="34275" rIns="68550" bIns="34275" anchor="ctr" anchorCtr="0">
            <a:normAutofit/>
          </a:bodyPr>
          <a:lstStyle/>
          <a:p>
            <a:pPr marL="0" marR="0" lvl="0" indent="0" algn="l" defTabSz="914400" rtl="0" eaLnBrk="1" fontAlgn="auto" latinLnBrk="0" hangingPunct="1">
              <a:lnSpc>
                <a:spcPct val="115000"/>
              </a:lnSpc>
              <a:spcBef>
                <a:spcPts val="0"/>
              </a:spcBef>
              <a:spcAft>
                <a:spcPts val="0"/>
              </a:spcAft>
              <a:buClr>
                <a:srgbClr val="1D1D1D"/>
              </a:buClr>
              <a:buSzPts val="1200"/>
              <a:buFont typeface="Inter"/>
              <a:buNone/>
              <a:tabLst/>
              <a:defRPr/>
            </a:pPr>
            <a:r>
              <a:rPr kumimoji="0" lang="fr-FR" sz="700" b="0" i="1" u="sng" strike="noStrike" kern="0" cap="none" spc="0" normalizeH="0" baseline="0" noProof="0">
                <a:ln>
                  <a:noFill/>
                </a:ln>
                <a:solidFill>
                  <a:srgbClr val="002060"/>
                </a:solidFill>
                <a:effectLst/>
                <a:uLnTx/>
                <a:uFillTx/>
                <a:latin typeface="Inter"/>
                <a:ea typeface="Inter"/>
                <a:cs typeface="Inter"/>
                <a:sym typeface="Inter"/>
                <a:hlinkClick r:id="rId7">
                  <a:extLst>
                    <a:ext uri="{A12FA001-AC4F-418D-AE19-62706E023703}">
                      <ahyp:hlinkClr xmlns:ahyp="http://schemas.microsoft.com/office/drawing/2018/hyperlinkcolor" val="tx"/>
                    </a:ext>
                  </a:extLst>
                </a:hlinkClick>
              </a:rPr>
              <a:t>contact@re-new.team</a:t>
            </a:r>
            <a:endParaRPr kumimoji="0" sz="700" b="0" i="1" u="sng" strike="noStrike" kern="0" cap="none" spc="0" normalizeH="0" baseline="0" noProof="0">
              <a:ln>
                <a:noFill/>
              </a:ln>
              <a:solidFill>
                <a:srgbClr val="002060"/>
              </a:solidFill>
              <a:effectLst/>
              <a:uLnTx/>
              <a:uFillTx/>
              <a:latin typeface="Inter"/>
              <a:ea typeface="Inter"/>
              <a:cs typeface="Inter"/>
              <a:sym typeface="Inter"/>
            </a:endParaRPr>
          </a:p>
        </p:txBody>
      </p:sp>
      <p:sp>
        <p:nvSpPr>
          <p:cNvPr id="605" name="Google Shape;605;p41">
            <a:extLst>
              <a:ext uri="{FF2B5EF4-FFF2-40B4-BE49-F238E27FC236}">
                <a16:creationId xmlns:a16="http://schemas.microsoft.com/office/drawing/2014/main" id="{6F98C572-CC6E-6C3A-0FE4-6CB4308892CD}"/>
              </a:ext>
            </a:extLst>
          </p:cNvPr>
          <p:cNvSpPr txBox="1"/>
          <p:nvPr/>
        </p:nvSpPr>
        <p:spPr>
          <a:xfrm>
            <a:off x="4426599" y="1717405"/>
            <a:ext cx="4549060" cy="489697"/>
          </a:xfrm>
          <a:prstGeom prst="rect">
            <a:avLst/>
          </a:prstGeom>
          <a:noFill/>
          <a:ln>
            <a:noFill/>
          </a:ln>
        </p:spPr>
        <p:txBody>
          <a:bodyPr spcFirstLastPara="1" wrap="square" lIns="68550" tIns="34275" rIns="68550" bIns="34275" anchor="ctr" anchorCtr="0">
            <a:normAutofit fontScale="92500" lnSpcReduction="10000"/>
          </a:bodyPr>
          <a:lstStyle/>
          <a:p>
            <a:pPr marL="0" marR="0" lvl="0" indent="0" algn="ctr" defTabSz="914400" rtl="0" eaLnBrk="1" fontAlgn="auto" latinLnBrk="0" hangingPunct="1">
              <a:lnSpc>
                <a:spcPct val="90000"/>
              </a:lnSpc>
              <a:spcBef>
                <a:spcPts val="0"/>
              </a:spcBef>
              <a:spcAft>
                <a:spcPts val="0"/>
              </a:spcAft>
              <a:buClr>
                <a:srgbClr val="000000"/>
              </a:buClr>
              <a:buSzPts val="4400"/>
              <a:buFont typeface="Play"/>
              <a:buNone/>
              <a:tabLst/>
              <a:defRPr/>
            </a:pPr>
            <a:r>
              <a:rPr kumimoji="0" lang="fr-FR" sz="3600" b="1" i="0" u="none" strike="noStrike" kern="0" cap="none" spc="0" normalizeH="0" baseline="0" noProof="0" dirty="0" err="1">
                <a:ln>
                  <a:noFill/>
                </a:ln>
                <a:solidFill>
                  <a:srgbClr val="004AAD"/>
                </a:solidFill>
                <a:effectLst/>
                <a:uLnTx/>
                <a:uFillTx/>
                <a:latin typeface="Arial"/>
                <a:ea typeface="Arial"/>
                <a:cs typeface="Arial"/>
                <a:sym typeface="Arial"/>
              </a:rPr>
              <a:t>Thank</a:t>
            </a:r>
            <a:r>
              <a:rPr kumimoji="0" lang="fr-FR" sz="3600" b="1" i="0" u="none" strike="noStrike" kern="0" cap="none" spc="0" normalizeH="0" baseline="0" noProof="0" dirty="0">
                <a:ln>
                  <a:noFill/>
                </a:ln>
                <a:solidFill>
                  <a:srgbClr val="004AAD"/>
                </a:solidFill>
                <a:effectLst/>
                <a:uLnTx/>
                <a:uFillTx/>
                <a:latin typeface="Arial"/>
                <a:ea typeface="Arial"/>
                <a:cs typeface="Arial"/>
                <a:sym typeface="Arial"/>
              </a:rPr>
              <a:t> </a:t>
            </a:r>
            <a:r>
              <a:rPr kumimoji="0" lang="fr-FR" sz="3600" b="1" i="0" u="none" strike="noStrike" kern="0" cap="none" spc="0" normalizeH="0" baseline="0" noProof="0" dirty="0" err="1">
                <a:ln>
                  <a:noFill/>
                </a:ln>
                <a:solidFill>
                  <a:srgbClr val="004AAD"/>
                </a:solidFill>
                <a:effectLst/>
                <a:uLnTx/>
                <a:uFillTx/>
                <a:latin typeface="Arial"/>
                <a:ea typeface="Arial"/>
                <a:cs typeface="Arial"/>
                <a:sym typeface="Arial"/>
              </a:rPr>
              <a:t>you</a:t>
            </a:r>
            <a:endParaRPr kumimoji="0" sz="18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606" name="Google Shape;606;p41" descr="Une image contenant Police, Graphique, logo, graphisme&#10;&#10;Le contenu généré par l’IA peut être incorrect.">
            <a:extLst>
              <a:ext uri="{FF2B5EF4-FFF2-40B4-BE49-F238E27FC236}">
                <a16:creationId xmlns:a16="http://schemas.microsoft.com/office/drawing/2014/main" id="{16DA9893-F949-9057-B96D-CC437DED542A}"/>
              </a:ext>
            </a:extLst>
          </p:cNvPr>
          <p:cNvPicPr preferRelativeResize="0"/>
          <p:nvPr/>
        </p:nvPicPr>
        <p:blipFill rotWithShape="1">
          <a:blip r:embed="rId8">
            <a:alphaModFix/>
          </a:blip>
          <a:srcRect/>
          <a:stretch/>
        </p:blipFill>
        <p:spPr>
          <a:xfrm>
            <a:off x="5805463" y="2834951"/>
            <a:ext cx="1791325" cy="826995"/>
          </a:xfrm>
          <a:prstGeom prst="rect">
            <a:avLst/>
          </a:prstGeom>
          <a:noFill/>
          <a:ln>
            <a:noFill/>
          </a:ln>
        </p:spPr>
      </p:pic>
      <p:pic>
        <p:nvPicPr>
          <p:cNvPr id="3" name="Picture 2" descr="linkedin-icon-logo-png-transparent | OpenVisual FX">
            <a:extLst>
              <a:ext uri="{FF2B5EF4-FFF2-40B4-BE49-F238E27FC236}">
                <a16:creationId xmlns:a16="http://schemas.microsoft.com/office/drawing/2014/main" id="{A04DC360-8EC4-C151-C450-C92BB34C9A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65102" y="4661002"/>
            <a:ext cx="316857" cy="31685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6F3629D3-A3D6-0CE9-DAFA-FE6256274909}"/>
              </a:ext>
            </a:extLst>
          </p:cNvPr>
          <p:cNvPicPr>
            <a:picLocks noChangeAspect="1"/>
          </p:cNvPicPr>
          <p:nvPr/>
        </p:nvPicPr>
        <p:blipFill>
          <a:blip r:embed="rId10"/>
          <a:stretch>
            <a:fillRect/>
          </a:stretch>
        </p:blipFill>
        <p:spPr>
          <a:xfrm>
            <a:off x="7100469" y="4661002"/>
            <a:ext cx="316857" cy="316857"/>
          </a:xfrm>
          <a:prstGeom prst="rect">
            <a:avLst/>
          </a:prstGeom>
        </p:spPr>
      </p:pic>
    </p:spTree>
    <p:extLst>
      <p:ext uri="{BB962C8B-B14F-4D97-AF65-F5344CB8AC3E}">
        <p14:creationId xmlns:p14="http://schemas.microsoft.com/office/powerpoint/2010/main" val="3181187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0">
          <a:extLst>
            <a:ext uri="{FF2B5EF4-FFF2-40B4-BE49-F238E27FC236}">
              <a16:creationId xmlns:a16="http://schemas.microsoft.com/office/drawing/2014/main" id="{68BB2C20-0F0D-1079-471C-08F83C0B86AC}"/>
            </a:ext>
          </a:extLst>
        </p:cNvPr>
        <p:cNvGrpSpPr/>
        <p:nvPr/>
      </p:nvGrpSpPr>
      <p:grpSpPr>
        <a:xfrm>
          <a:off x="0" y="0"/>
          <a:ext cx="0" cy="0"/>
          <a:chOff x="0" y="0"/>
          <a:chExt cx="0" cy="0"/>
        </a:xfrm>
      </p:grpSpPr>
      <p:sp>
        <p:nvSpPr>
          <p:cNvPr id="341" name="Google Shape;341;p30">
            <a:extLst>
              <a:ext uri="{FF2B5EF4-FFF2-40B4-BE49-F238E27FC236}">
                <a16:creationId xmlns:a16="http://schemas.microsoft.com/office/drawing/2014/main" id="{CBC417BF-C1EF-5D79-AEC1-21E85E958604}"/>
              </a:ext>
            </a:extLst>
          </p:cNvPr>
          <p:cNvSpPr txBox="1">
            <a:spLocks noGrp="1"/>
          </p:cNvSpPr>
          <p:nvPr>
            <p:ph type="title"/>
          </p:nvPr>
        </p:nvSpPr>
        <p:spPr>
          <a:xfrm>
            <a:off x="391106" y="256722"/>
            <a:ext cx="7886700" cy="740081"/>
          </a:xfrm>
          <a:prstGeom prst="rect">
            <a:avLst/>
          </a:prstGeom>
          <a:noFill/>
          <a:ln>
            <a:noFill/>
          </a:ln>
        </p:spPr>
        <p:txBody>
          <a:bodyPr spcFirstLastPara="1" wrap="square" lIns="68550" tIns="34275" rIns="68550" bIns="34275" anchor="ctr" anchorCtr="0">
            <a:normAutofit/>
          </a:bodyPr>
          <a:lstStyle/>
          <a:p>
            <a:pPr marL="0" lvl="0" indent="0" algn="l" rtl="0">
              <a:lnSpc>
                <a:spcPct val="90000"/>
              </a:lnSpc>
              <a:spcBef>
                <a:spcPts val="0"/>
              </a:spcBef>
              <a:spcAft>
                <a:spcPts val="0"/>
              </a:spcAft>
              <a:buSzPts val="4400"/>
              <a:buNone/>
            </a:pPr>
            <a:r>
              <a:rPr lang="fr-FR" sz="2800" b="1">
                <a:solidFill>
                  <a:srgbClr val="004AAD"/>
                </a:solidFill>
                <a:latin typeface="Cocomat pro"/>
                <a:ea typeface="Arial"/>
                <a:cs typeface="Arial"/>
                <a:sym typeface="Arial"/>
              </a:rPr>
              <a:t>Problem</a:t>
            </a:r>
            <a:endParaRPr sz="2800" b="1">
              <a:solidFill>
                <a:srgbClr val="004AAD"/>
              </a:solidFill>
              <a:latin typeface="Cocomat pro"/>
              <a:ea typeface="Arial"/>
              <a:cs typeface="Arial"/>
              <a:sym typeface="Arial"/>
            </a:endParaRPr>
          </a:p>
        </p:txBody>
      </p:sp>
      <p:cxnSp>
        <p:nvCxnSpPr>
          <p:cNvPr id="342" name="Google Shape;342;p30">
            <a:extLst>
              <a:ext uri="{FF2B5EF4-FFF2-40B4-BE49-F238E27FC236}">
                <a16:creationId xmlns:a16="http://schemas.microsoft.com/office/drawing/2014/main" id="{6169ACFA-0697-345B-0793-3F2FEBE1FDBC}"/>
              </a:ext>
            </a:extLst>
          </p:cNvPr>
          <p:cNvCxnSpPr/>
          <p:nvPr/>
        </p:nvCxnSpPr>
        <p:spPr>
          <a:xfrm>
            <a:off x="444031" y="917064"/>
            <a:ext cx="8036960" cy="0"/>
          </a:xfrm>
          <a:prstGeom prst="straightConnector1">
            <a:avLst/>
          </a:prstGeom>
          <a:noFill/>
          <a:ln w="28575" cap="flat" cmpd="sng">
            <a:solidFill>
              <a:srgbClr val="004AAD"/>
            </a:solidFill>
            <a:prstDash val="solid"/>
            <a:round/>
            <a:headEnd type="none" w="sm" len="sm"/>
            <a:tailEnd type="none" w="sm" len="sm"/>
          </a:ln>
        </p:spPr>
      </p:cxnSp>
      <p:pic>
        <p:nvPicPr>
          <p:cNvPr id="343" name="Google Shape;343;p30" title="Re-New (1).png">
            <a:extLst>
              <a:ext uri="{FF2B5EF4-FFF2-40B4-BE49-F238E27FC236}">
                <a16:creationId xmlns:a16="http://schemas.microsoft.com/office/drawing/2014/main" id="{9AB15585-2B06-FE39-D4D0-7AB00A1730EE}"/>
              </a:ext>
            </a:extLst>
          </p:cNvPr>
          <p:cNvPicPr preferRelativeResize="0"/>
          <p:nvPr/>
        </p:nvPicPr>
        <p:blipFill rotWithShape="1">
          <a:blip r:embed="rId3">
            <a:alphaModFix/>
          </a:blip>
          <a:srcRect l="10831" t="16013" r="13656" b="13005"/>
          <a:stretch/>
        </p:blipFill>
        <p:spPr>
          <a:xfrm>
            <a:off x="8277806" y="39696"/>
            <a:ext cx="832267" cy="782355"/>
          </a:xfrm>
          <a:prstGeom prst="rect">
            <a:avLst/>
          </a:prstGeom>
          <a:noFill/>
          <a:ln>
            <a:noFill/>
          </a:ln>
        </p:spPr>
      </p:pic>
      <p:sp>
        <p:nvSpPr>
          <p:cNvPr id="344" name="Google Shape;344;p30">
            <a:extLst>
              <a:ext uri="{FF2B5EF4-FFF2-40B4-BE49-F238E27FC236}">
                <a16:creationId xmlns:a16="http://schemas.microsoft.com/office/drawing/2014/main" id="{A0154930-77BE-7F80-6F64-8BC82B474E69}"/>
              </a:ext>
            </a:extLst>
          </p:cNvPr>
          <p:cNvSpPr txBox="1"/>
          <p:nvPr/>
        </p:nvSpPr>
        <p:spPr>
          <a:xfrm>
            <a:off x="416658" y="989637"/>
            <a:ext cx="8310684" cy="769555"/>
          </a:xfrm>
          <a:prstGeom prst="rect">
            <a:avLst/>
          </a:prstGeom>
          <a:noFill/>
          <a:ln>
            <a:noFill/>
          </a:ln>
        </p:spPr>
        <p:txBody>
          <a:bodyPr spcFirstLastPara="1" wrap="square" lIns="68550" tIns="34275" rIns="68550" bIns="34275" anchor="ctr" anchorCtr="0">
            <a:normAutofit/>
          </a:bodyPr>
          <a:lstStyle/>
          <a:p>
            <a:pPr marL="0" marR="0" lvl="0" indent="0" algn="ctr" rtl="0">
              <a:lnSpc>
                <a:spcPct val="90000"/>
              </a:lnSpc>
              <a:spcBef>
                <a:spcPts val="0"/>
              </a:spcBef>
              <a:spcAft>
                <a:spcPts val="0"/>
              </a:spcAft>
              <a:buClr>
                <a:schemeClr val="dk1"/>
              </a:buClr>
              <a:buSzPts val="4400"/>
              <a:buFont typeface="Play"/>
              <a:buNone/>
            </a:pPr>
            <a:r>
              <a:rPr lang="fr-FR" sz="2000" b="0" i="1" u="none" strike="noStrike" cap="none" dirty="0">
                <a:solidFill>
                  <a:srgbClr val="478473"/>
                </a:solidFill>
                <a:latin typeface="Cocomat pro"/>
                <a:sym typeface="Arial"/>
              </a:rPr>
              <a:t>An </a:t>
            </a:r>
            <a:r>
              <a:rPr lang="fr-FR" sz="2000" b="0" i="1" u="none" strike="noStrike" cap="none" dirty="0" err="1">
                <a:solidFill>
                  <a:srgbClr val="478473"/>
                </a:solidFill>
                <a:latin typeface="Cocomat pro"/>
                <a:sym typeface="Arial"/>
              </a:rPr>
              <a:t>overly</a:t>
            </a:r>
            <a:r>
              <a:rPr lang="fr-FR" sz="2000" b="0" i="1" u="none" strike="noStrike" cap="none" dirty="0">
                <a:solidFill>
                  <a:srgbClr val="478473"/>
                </a:solidFill>
                <a:latin typeface="Cocomat pro"/>
                <a:sym typeface="Arial"/>
              </a:rPr>
              <a:t> inefficient SME transmission </a:t>
            </a:r>
            <a:r>
              <a:rPr lang="fr-FR" sz="2000" b="0" i="1" u="none" strike="noStrike" cap="none" dirty="0" err="1">
                <a:solidFill>
                  <a:srgbClr val="478473"/>
                </a:solidFill>
                <a:latin typeface="Cocomat pro"/>
                <a:sym typeface="Arial"/>
              </a:rPr>
              <a:t>market</a:t>
            </a:r>
            <a:r>
              <a:rPr lang="fr-FR" sz="2000" b="0" i="1" u="none" strike="noStrike" cap="none" dirty="0">
                <a:solidFill>
                  <a:srgbClr val="478473"/>
                </a:solidFill>
                <a:latin typeface="Cocomat pro"/>
                <a:sym typeface="Arial"/>
              </a:rPr>
              <a:t> </a:t>
            </a:r>
          </a:p>
          <a:p>
            <a:pPr marL="0" marR="0" lvl="0" indent="0" algn="ctr" rtl="0">
              <a:lnSpc>
                <a:spcPct val="90000"/>
              </a:lnSpc>
              <a:spcBef>
                <a:spcPts val="0"/>
              </a:spcBef>
              <a:spcAft>
                <a:spcPts val="0"/>
              </a:spcAft>
              <a:buClr>
                <a:schemeClr val="dk1"/>
              </a:buClr>
              <a:buSzPts val="4400"/>
              <a:buFont typeface="Play"/>
              <a:buNone/>
            </a:pPr>
            <a:r>
              <a:rPr lang="fr-FR" sz="2000" b="0" i="1" u="none" strike="noStrike" cap="none" dirty="0" err="1">
                <a:solidFill>
                  <a:srgbClr val="478473"/>
                </a:solidFill>
                <a:latin typeface="Cocomat pro"/>
                <a:sym typeface="Arial"/>
              </a:rPr>
              <a:t>impacting</a:t>
            </a:r>
            <a:r>
              <a:rPr lang="fr-FR" sz="2000" b="0" i="1" u="none" strike="noStrike" cap="none" dirty="0">
                <a:solidFill>
                  <a:srgbClr val="478473"/>
                </a:solidFill>
                <a:latin typeface="Cocomat pro"/>
                <a:sym typeface="Arial"/>
              </a:rPr>
              <a:t> </a:t>
            </a:r>
            <a:r>
              <a:rPr lang="fr-FR" sz="2000" b="0" i="1" u="none" strike="noStrike" cap="none" dirty="0" err="1">
                <a:solidFill>
                  <a:srgbClr val="478473"/>
                </a:solidFill>
                <a:latin typeface="Cocomat pro"/>
                <a:sym typeface="Arial"/>
              </a:rPr>
              <a:t>negatively</a:t>
            </a:r>
            <a:r>
              <a:rPr lang="fr-FR" sz="2000" b="0" i="1" u="none" strike="noStrike" cap="none" dirty="0">
                <a:solidFill>
                  <a:srgbClr val="478473"/>
                </a:solidFill>
                <a:latin typeface="Cocomat pro"/>
                <a:sym typeface="Arial"/>
              </a:rPr>
              <a:t> all stakeholders</a:t>
            </a:r>
            <a:endParaRPr sz="2000" dirty="0">
              <a:latin typeface="Cocomat pro"/>
            </a:endParaRPr>
          </a:p>
        </p:txBody>
      </p:sp>
      <p:sp>
        <p:nvSpPr>
          <p:cNvPr id="347" name="Google Shape;347;p30">
            <a:extLst>
              <a:ext uri="{FF2B5EF4-FFF2-40B4-BE49-F238E27FC236}">
                <a16:creationId xmlns:a16="http://schemas.microsoft.com/office/drawing/2014/main" id="{9755EB35-BE3F-47B0-5BED-89975E19233C}"/>
              </a:ext>
            </a:extLst>
          </p:cNvPr>
          <p:cNvSpPr txBox="1"/>
          <p:nvPr/>
        </p:nvSpPr>
        <p:spPr>
          <a:xfrm>
            <a:off x="3829124" y="2377633"/>
            <a:ext cx="1577263"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fr-FR" sz="1200" b="1" i="1" u="none" strike="noStrike" cap="none" dirty="0" err="1">
                <a:solidFill>
                  <a:srgbClr val="FFC000"/>
                </a:solidFill>
                <a:latin typeface="Cocomat pro"/>
                <a:sym typeface="Arial"/>
              </a:rPr>
              <a:t>Missed</a:t>
            </a:r>
            <a:r>
              <a:rPr lang="fr-FR" sz="1200" b="1" i="1" u="none" strike="noStrike" cap="none" dirty="0">
                <a:solidFill>
                  <a:srgbClr val="FFC000"/>
                </a:solidFill>
                <a:latin typeface="Cocomat pro"/>
                <a:sym typeface="Arial"/>
              </a:rPr>
              <a:t> </a:t>
            </a:r>
            <a:r>
              <a:rPr lang="fr-FR" sz="1200" b="1" i="1" u="none" strike="noStrike" cap="none" dirty="0" err="1">
                <a:solidFill>
                  <a:srgbClr val="FFC000"/>
                </a:solidFill>
                <a:latin typeface="Cocomat pro"/>
                <a:sym typeface="Arial"/>
              </a:rPr>
              <a:t>opportunities</a:t>
            </a:r>
            <a:endParaRPr sz="1200" dirty="0">
              <a:latin typeface="Cocomat pro"/>
            </a:endParaRPr>
          </a:p>
        </p:txBody>
      </p:sp>
      <p:pic>
        <p:nvPicPr>
          <p:cNvPr id="3" name="Google Shape;783;p69" descr="Une image contenant dessin humoristique, clipart, capture d’écran, symbole&#10;&#10;Le contenu généré par l’IA peut être incorrect.">
            <a:extLst>
              <a:ext uri="{FF2B5EF4-FFF2-40B4-BE49-F238E27FC236}">
                <a16:creationId xmlns:a16="http://schemas.microsoft.com/office/drawing/2014/main" id="{FCBFDA4C-5208-88CE-CA51-887EFAC8A0B2}"/>
              </a:ext>
            </a:extLst>
          </p:cNvPr>
          <p:cNvPicPr preferRelativeResize="0"/>
          <p:nvPr/>
        </p:nvPicPr>
        <p:blipFill rotWithShape="1">
          <a:blip r:embed="rId4">
            <a:alphaModFix/>
          </a:blip>
          <a:srcRect/>
          <a:stretch/>
        </p:blipFill>
        <p:spPr>
          <a:xfrm>
            <a:off x="7728970" y="3350998"/>
            <a:ext cx="875438" cy="875438"/>
          </a:xfrm>
          <a:prstGeom prst="rect">
            <a:avLst/>
          </a:prstGeom>
          <a:noFill/>
          <a:ln>
            <a:noFill/>
          </a:ln>
        </p:spPr>
      </p:pic>
      <p:pic>
        <p:nvPicPr>
          <p:cNvPr id="4" name="Google Shape;784;p69" descr="Une image contenant clipart, symbole, Graphique, Police&#10;&#10;Le contenu généré par l’IA peut être incorrect.">
            <a:extLst>
              <a:ext uri="{FF2B5EF4-FFF2-40B4-BE49-F238E27FC236}">
                <a16:creationId xmlns:a16="http://schemas.microsoft.com/office/drawing/2014/main" id="{4B9801DB-84FC-2EB7-9402-59183C157714}"/>
              </a:ext>
            </a:extLst>
          </p:cNvPr>
          <p:cNvPicPr preferRelativeResize="0"/>
          <p:nvPr/>
        </p:nvPicPr>
        <p:blipFill rotWithShape="1">
          <a:blip r:embed="rId5">
            <a:alphaModFix/>
          </a:blip>
          <a:srcRect/>
          <a:stretch/>
        </p:blipFill>
        <p:spPr>
          <a:xfrm>
            <a:off x="609309" y="2516113"/>
            <a:ext cx="875438" cy="875438"/>
          </a:xfrm>
          <a:prstGeom prst="rect">
            <a:avLst/>
          </a:prstGeom>
          <a:noFill/>
          <a:ln>
            <a:noFill/>
          </a:ln>
        </p:spPr>
      </p:pic>
      <p:pic>
        <p:nvPicPr>
          <p:cNvPr id="5" name="Google Shape;785;p69" descr="Une image contenant clipart, Graphique, Dessin animé, graphisme&#10;&#10;Le contenu généré par l’IA peut être incorrect.">
            <a:extLst>
              <a:ext uri="{FF2B5EF4-FFF2-40B4-BE49-F238E27FC236}">
                <a16:creationId xmlns:a16="http://schemas.microsoft.com/office/drawing/2014/main" id="{305C4D88-898A-405E-6E36-6ED6914C087B}"/>
              </a:ext>
            </a:extLst>
          </p:cNvPr>
          <p:cNvPicPr preferRelativeResize="0"/>
          <p:nvPr/>
        </p:nvPicPr>
        <p:blipFill rotWithShape="1">
          <a:blip r:embed="rId6">
            <a:alphaModFix/>
          </a:blip>
          <a:srcRect/>
          <a:stretch/>
        </p:blipFill>
        <p:spPr>
          <a:xfrm>
            <a:off x="7728970" y="1831764"/>
            <a:ext cx="875438" cy="875438"/>
          </a:xfrm>
          <a:prstGeom prst="rect">
            <a:avLst/>
          </a:prstGeom>
          <a:noFill/>
          <a:ln>
            <a:noFill/>
          </a:ln>
        </p:spPr>
      </p:pic>
      <p:sp>
        <p:nvSpPr>
          <p:cNvPr id="6" name="Google Shape;787;p69">
            <a:extLst>
              <a:ext uri="{FF2B5EF4-FFF2-40B4-BE49-F238E27FC236}">
                <a16:creationId xmlns:a16="http://schemas.microsoft.com/office/drawing/2014/main" id="{AE412A14-4F78-F3E1-7EE7-268CE0DC706E}"/>
              </a:ext>
            </a:extLst>
          </p:cNvPr>
          <p:cNvSpPr txBox="1"/>
          <p:nvPr/>
        </p:nvSpPr>
        <p:spPr>
          <a:xfrm>
            <a:off x="7563692" y="2707202"/>
            <a:ext cx="1205993" cy="306001"/>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CD00"/>
              </a:buClr>
              <a:buSzPts val="1800"/>
              <a:buFont typeface="Quattrocento Sans"/>
              <a:buNone/>
            </a:pPr>
            <a:r>
              <a:rPr lang="fr-FR" sz="2000" b="1" i="1" u="none" strike="noStrike" cap="none">
                <a:solidFill>
                  <a:srgbClr val="004AAD"/>
                </a:solidFill>
                <a:latin typeface="Cocomat pro"/>
                <a:sym typeface="Arial"/>
              </a:rPr>
              <a:t>Sellers</a:t>
            </a:r>
            <a:endParaRPr sz="2400" b="1" i="1" u="none" strike="noStrike" cap="none">
              <a:solidFill>
                <a:srgbClr val="004AAD"/>
              </a:solidFill>
              <a:highlight>
                <a:srgbClr val="FFCD00"/>
              </a:highlight>
              <a:latin typeface="Cocomat pro"/>
              <a:sym typeface="Arial"/>
            </a:endParaRPr>
          </a:p>
        </p:txBody>
      </p:sp>
      <p:sp>
        <p:nvSpPr>
          <p:cNvPr id="7" name="Google Shape;788;p69">
            <a:extLst>
              <a:ext uri="{FF2B5EF4-FFF2-40B4-BE49-F238E27FC236}">
                <a16:creationId xmlns:a16="http://schemas.microsoft.com/office/drawing/2014/main" id="{235B4E57-6887-3926-5175-6B774B43BEE6}"/>
              </a:ext>
            </a:extLst>
          </p:cNvPr>
          <p:cNvSpPr txBox="1"/>
          <p:nvPr/>
        </p:nvSpPr>
        <p:spPr>
          <a:xfrm>
            <a:off x="444031" y="3464843"/>
            <a:ext cx="1205993" cy="306001"/>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CD00"/>
              </a:buClr>
              <a:buSzPts val="1800"/>
              <a:buFont typeface="Quattrocento Sans"/>
              <a:buNone/>
            </a:pPr>
            <a:r>
              <a:rPr lang="fr-FR" sz="2000" b="1" i="1" u="none" strike="noStrike" cap="none">
                <a:solidFill>
                  <a:srgbClr val="004AAD"/>
                </a:solidFill>
                <a:latin typeface="Cocomat pro"/>
                <a:sym typeface="Arial"/>
              </a:rPr>
              <a:t>Buyers</a:t>
            </a:r>
            <a:endParaRPr sz="2400" b="1" i="1" u="none" strike="noStrike" cap="none">
              <a:solidFill>
                <a:srgbClr val="004AAD"/>
              </a:solidFill>
              <a:highlight>
                <a:srgbClr val="FFCD00"/>
              </a:highlight>
              <a:latin typeface="Cocomat pro"/>
              <a:sym typeface="Arial"/>
            </a:endParaRPr>
          </a:p>
        </p:txBody>
      </p:sp>
      <p:sp>
        <p:nvSpPr>
          <p:cNvPr id="8" name="Google Shape;789;p69">
            <a:extLst>
              <a:ext uri="{FF2B5EF4-FFF2-40B4-BE49-F238E27FC236}">
                <a16:creationId xmlns:a16="http://schemas.microsoft.com/office/drawing/2014/main" id="{3940A780-67E1-D3BA-5BCE-40B310149840}"/>
              </a:ext>
            </a:extLst>
          </p:cNvPr>
          <p:cNvSpPr txBox="1"/>
          <p:nvPr/>
        </p:nvSpPr>
        <p:spPr>
          <a:xfrm>
            <a:off x="7563692" y="4226436"/>
            <a:ext cx="1205993" cy="306001"/>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CD00"/>
              </a:buClr>
              <a:buSzPts val="1800"/>
              <a:buFont typeface="Quattrocento Sans"/>
              <a:buNone/>
            </a:pPr>
            <a:r>
              <a:rPr lang="fr-FR" sz="2000" b="1" i="1" u="none" strike="noStrike" cap="none">
                <a:solidFill>
                  <a:srgbClr val="004AAD"/>
                </a:solidFill>
                <a:latin typeface="Cocomat pro"/>
                <a:sym typeface="Arial"/>
              </a:rPr>
              <a:t>Investors</a:t>
            </a:r>
            <a:endParaRPr sz="2400" b="1" i="1" u="none" strike="noStrike" cap="none">
              <a:solidFill>
                <a:srgbClr val="004AAD"/>
              </a:solidFill>
              <a:highlight>
                <a:srgbClr val="FFCD00"/>
              </a:highlight>
              <a:latin typeface="Cocomat pro"/>
              <a:sym typeface="Arial"/>
            </a:endParaRPr>
          </a:p>
        </p:txBody>
      </p:sp>
      <p:sp>
        <p:nvSpPr>
          <p:cNvPr id="9" name="Google Shape;790;p69">
            <a:extLst>
              <a:ext uri="{FF2B5EF4-FFF2-40B4-BE49-F238E27FC236}">
                <a16:creationId xmlns:a16="http://schemas.microsoft.com/office/drawing/2014/main" id="{2F956C44-5345-8BBF-3C8F-6EF7310F224A}"/>
              </a:ext>
            </a:extLst>
          </p:cNvPr>
          <p:cNvSpPr txBox="1"/>
          <p:nvPr/>
        </p:nvSpPr>
        <p:spPr>
          <a:xfrm>
            <a:off x="1654150" y="2529581"/>
            <a:ext cx="2121504" cy="9591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200" b="0" i="0" u="none" strike="noStrike" cap="none" dirty="0">
                <a:solidFill>
                  <a:srgbClr val="004AAD"/>
                </a:solidFill>
                <a:latin typeface="Cocomat pro"/>
                <a:sym typeface="Arial"/>
              </a:rPr>
              <a:t>-A </a:t>
            </a:r>
            <a:r>
              <a:rPr lang="fr-FR" sz="1200" b="0" i="0" u="none" strike="noStrike" cap="none" dirty="0" err="1">
                <a:solidFill>
                  <a:srgbClr val="004AAD"/>
                </a:solidFill>
                <a:latin typeface="Cocomat pro"/>
                <a:sym typeface="Arial"/>
              </a:rPr>
              <a:t>fragmented</a:t>
            </a:r>
            <a:r>
              <a:rPr lang="fr-FR" sz="1200" b="0" i="0" u="none" strike="noStrike" cap="none" dirty="0">
                <a:solidFill>
                  <a:srgbClr val="004AAD"/>
                </a:solidFill>
                <a:latin typeface="Cocomat pro"/>
                <a:sym typeface="Arial"/>
              </a:rPr>
              <a:t> and opaque </a:t>
            </a:r>
            <a:r>
              <a:rPr lang="fr-FR" sz="1200" b="1" i="0" u="none" strike="noStrike" cap="none" dirty="0">
                <a:solidFill>
                  <a:srgbClr val="478473"/>
                </a:solidFill>
                <a:latin typeface="Cocomat pro"/>
                <a:sym typeface="Arial"/>
              </a:rPr>
              <a:t>deal flow</a:t>
            </a:r>
            <a:endParaRPr sz="1200" dirty="0">
              <a:latin typeface="Cocomat pro"/>
            </a:endParaRPr>
          </a:p>
          <a:p>
            <a:pPr marL="0" marR="0" lvl="0" indent="0" algn="l" rtl="0">
              <a:lnSpc>
                <a:spcPct val="100000"/>
              </a:lnSpc>
              <a:spcBef>
                <a:spcPts val="500"/>
              </a:spcBef>
              <a:spcAft>
                <a:spcPts val="0"/>
              </a:spcAft>
              <a:buNone/>
            </a:pPr>
            <a:r>
              <a:rPr lang="fr-FR" sz="1200" b="0" i="0" u="none" strike="noStrike" cap="none" dirty="0">
                <a:solidFill>
                  <a:srgbClr val="004AAD"/>
                </a:solidFill>
                <a:latin typeface="Cocomat pro"/>
                <a:sym typeface="Arial"/>
              </a:rPr>
              <a:t>-An </a:t>
            </a:r>
            <a:r>
              <a:rPr lang="fr-FR" sz="1200" b="0" i="0" u="none" strike="noStrike" cap="none" dirty="0" err="1">
                <a:solidFill>
                  <a:srgbClr val="004AAD"/>
                </a:solidFill>
                <a:latin typeface="Cocomat pro"/>
                <a:sym typeface="Arial"/>
              </a:rPr>
              <a:t>overwhelming</a:t>
            </a:r>
            <a:r>
              <a:rPr lang="fr-FR" sz="1200" b="0" i="0" u="none" strike="noStrike" cap="none" dirty="0">
                <a:solidFill>
                  <a:srgbClr val="004AAD"/>
                </a:solidFill>
                <a:latin typeface="Cocomat pro"/>
                <a:sym typeface="Arial"/>
              </a:rPr>
              <a:t> </a:t>
            </a:r>
            <a:r>
              <a:rPr lang="fr-FR" sz="1200" b="1" i="0" u="none" strike="noStrike" cap="none" dirty="0">
                <a:solidFill>
                  <a:srgbClr val="478473"/>
                </a:solidFill>
                <a:latin typeface="Cocomat pro"/>
                <a:sym typeface="Arial"/>
              </a:rPr>
              <a:t>process</a:t>
            </a:r>
            <a:r>
              <a:rPr lang="fr-FR" sz="1200" b="0" i="0" u="none" strike="noStrike" cap="none" dirty="0">
                <a:solidFill>
                  <a:srgbClr val="004AAD"/>
                </a:solidFill>
                <a:latin typeface="Cocomat pro"/>
                <a:sym typeface="Arial"/>
              </a:rPr>
              <a:t> </a:t>
            </a:r>
            <a:endParaRPr sz="1200" dirty="0">
              <a:latin typeface="Cocomat pro"/>
            </a:endParaRPr>
          </a:p>
          <a:p>
            <a:pPr marL="0" marR="0" lvl="0" indent="0" algn="l" rtl="0">
              <a:lnSpc>
                <a:spcPct val="100000"/>
              </a:lnSpc>
              <a:spcBef>
                <a:spcPts val="500"/>
              </a:spcBef>
              <a:spcAft>
                <a:spcPts val="0"/>
              </a:spcAft>
              <a:buNone/>
            </a:pPr>
            <a:r>
              <a:rPr lang="fr-FR" sz="1200" b="0" i="0" u="none" strike="noStrike" cap="none" dirty="0">
                <a:solidFill>
                  <a:srgbClr val="004AAD"/>
                </a:solidFill>
                <a:latin typeface="Cocomat pro"/>
                <a:sym typeface="Arial"/>
              </a:rPr>
              <a:t>-Isolation &amp; </a:t>
            </a:r>
            <a:r>
              <a:rPr lang="fr-FR" sz="1200" b="0" i="0" u="none" strike="noStrike" cap="none" dirty="0" err="1">
                <a:solidFill>
                  <a:srgbClr val="004AAD"/>
                </a:solidFill>
                <a:latin typeface="Cocomat pro"/>
                <a:sym typeface="Arial"/>
              </a:rPr>
              <a:t>lack</a:t>
            </a:r>
            <a:r>
              <a:rPr lang="fr-FR" sz="1200" b="0" i="0" u="none" strike="noStrike" cap="none" dirty="0">
                <a:solidFill>
                  <a:srgbClr val="004AAD"/>
                </a:solidFill>
                <a:latin typeface="Cocomat pro"/>
                <a:sym typeface="Arial"/>
              </a:rPr>
              <a:t> of </a:t>
            </a:r>
            <a:r>
              <a:rPr lang="fr-FR" sz="1200" b="1" i="0" u="none" strike="noStrike" cap="none" dirty="0">
                <a:solidFill>
                  <a:srgbClr val="478473"/>
                </a:solidFill>
                <a:latin typeface="Cocomat pro"/>
                <a:sym typeface="Arial"/>
              </a:rPr>
              <a:t>support</a:t>
            </a:r>
            <a:r>
              <a:rPr lang="fr-FR" sz="1200" b="0" i="0" u="none" strike="noStrike" cap="none" dirty="0">
                <a:solidFill>
                  <a:srgbClr val="004AAD"/>
                </a:solidFill>
                <a:latin typeface="Cocomat pro"/>
                <a:sym typeface="Arial"/>
              </a:rPr>
              <a:t> </a:t>
            </a:r>
            <a:endParaRPr sz="1200" b="0" i="0" u="none" strike="noStrike" cap="none" dirty="0">
              <a:solidFill>
                <a:srgbClr val="004AAD"/>
              </a:solidFill>
              <a:latin typeface="Cocomat pro"/>
              <a:sym typeface="Arial"/>
            </a:endParaRPr>
          </a:p>
        </p:txBody>
      </p:sp>
      <p:sp>
        <p:nvSpPr>
          <p:cNvPr id="10" name="Google Shape;791;p69">
            <a:extLst>
              <a:ext uri="{FF2B5EF4-FFF2-40B4-BE49-F238E27FC236}">
                <a16:creationId xmlns:a16="http://schemas.microsoft.com/office/drawing/2014/main" id="{D95AF3F7-CD6F-AA63-8D8D-2291B767A57F}"/>
              </a:ext>
            </a:extLst>
          </p:cNvPr>
          <p:cNvSpPr txBox="1"/>
          <p:nvPr/>
        </p:nvSpPr>
        <p:spPr>
          <a:xfrm>
            <a:off x="5781651" y="1914525"/>
            <a:ext cx="2129258" cy="7104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200" b="0" i="0" u="none" strike="noStrike" cap="none" dirty="0">
                <a:solidFill>
                  <a:srgbClr val="004AAD"/>
                </a:solidFill>
                <a:latin typeface="Cocomat pro"/>
                <a:sym typeface="Arial"/>
              </a:rPr>
              <a:t>-</a:t>
            </a:r>
            <a:r>
              <a:rPr lang="fr-FR" sz="1200" b="0" i="0" u="none" strike="noStrike" cap="none" dirty="0" err="1">
                <a:solidFill>
                  <a:srgbClr val="004AAD"/>
                </a:solidFill>
                <a:latin typeface="Cocomat pro"/>
                <a:sym typeface="Arial"/>
              </a:rPr>
              <a:t>Lack</a:t>
            </a:r>
            <a:r>
              <a:rPr lang="fr-FR" sz="1200" b="0" i="0" u="none" strike="noStrike" cap="none" dirty="0">
                <a:solidFill>
                  <a:srgbClr val="004AAD"/>
                </a:solidFill>
                <a:latin typeface="Cocomat pro"/>
                <a:sym typeface="Arial"/>
              </a:rPr>
              <a:t> of </a:t>
            </a:r>
            <a:r>
              <a:rPr lang="fr-FR" sz="1200" b="1" i="0" u="none" strike="noStrike" cap="none" dirty="0" err="1">
                <a:solidFill>
                  <a:srgbClr val="478473"/>
                </a:solidFill>
                <a:latin typeface="Cocomat pro"/>
                <a:sym typeface="Arial"/>
              </a:rPr>
              <a:t>preparation</a:t>
            </a:r>
            <a:endParaRPr sz="1200" dirty="0">
              <a:latin typeface="Cocomat pro"/>
            </a:endParaRPr>
          </a:p>
          <a:p>
            <a:pPr marL="0" marR="0" lvl="0" indent="0" algn="l" rtl="0">
              <a:lnSpc>
                <a:spcPct val="100000"/>
              </a:lnSpc>
              <a:spcBef>
                <a:spcPts val="500"/>
              </a:spcBef>
              <a:spcAft>
                <a:spcPts val="0"/>
              </a:spcAft>
              <a:buNone/>
            </a:pPr>
            <a:r>
              <a:rPr lang="fr-FR" sz="1200" b="0" i="0" u="none" strike="noStrike" cap="none" dirty="0">
                <a:solidFill>
                  <a:srgbClr val="004AAD"/>
                </a:solidFill>
                <a:latin typeface="Cocomat pro"/>
                <a:sym typeface="Arial"/>
              </a:rPr>
              <a:t>-</a:t>
            </a:r>
            <a:r>
              <a:rPr lang="fr-FR" sz="1200" b="0" i="0" u="none" strike="noStrike" cap="none" dirty="0" err="1">
                <a:solidFill>
                  <a:srgbClr val="004AAD"/>
                </a:solidFill>
                <a:latin typeface="Cocomat pro"/>
                <a:sym typeface="Arial"/>
              </a:rPr>
              <a:t>Difficulty</a:t>
            </a:r>
            <a:r>
              <a:rPr lang="fr-FR" sz="1200" b="0" i="0" u="none" strike="noStrike" cap="none" dirty="0">
                <a:solidFill>
                  <a:srgbClr val="004AAD"/>
                </a:solidFill>
                <a:latin typeface="Cocomat pro"/>
                <a:sym typeface="Arial"/>
              </a:rPr>
              <a:t> to </a:t>
            </a:r>
            <a:r>
              <a:rPr lang="fr-FR" sz="1200" b="0" i="0" u="none" strike="noStrike" cap="none" dirty="0" err="1">
                <a:solidFill>
                  <a:srgbClr val="004AAD"/>
                </a:solidFill>
                <a:latin typeface="Cocomat pro"/>
                <a:sym typeface="Arial"/>
              </a:rPr>
              <a:t>find</a:t>
            </a:r>
            <a:r>
              <a:rPr lang="fr-FR" sz="1200" b="0" i="0" u="none" strike="noStrike" cap="none" dirty="0">
                <a:solidFill>
                  <a:srgbClr val="004AAD"/>
                </a:solidFill>
                <a:latin typeface="Cocomat pro"/>
                <a:sym typeface="Arial"/>
              </a:rPr>
              <a:t> </a:t>
            </a:r>
            <a:r>
              <a:rPr lang="fr-FR" sz="1200" b="1" i="0" u="none" strike="noStrike" cap="none" dirty="0" err="1">
                <a:solidFill>
                  <a:srgbClr val="478473"/>
                </a:solidFill>
                <a:latin typeface="Cocomat pro"/>
                <a:sym typeface="Arial"/>
              </a:rPr>
              <a:t>suitable</a:t>
            </a:r>
            <a:r>
              <a:rPr lang="fr-FR" sz="1200" b="1" i="0" u="none" strike="noStrike" cap="none" dirty="0">
                <a:solidFill>
                  <a:srgbClr val="478473"/>
                </a:solidFill>
                <a:latin typeface="Cocomat pro"/>
                <a:sym typeface="Arial"/>
              </a:rPr>
              <a:t> </a:t>
            </a:r>
            <a:r>
              <a:rPr lang="fr-FR" sz="1200" b="1" i="0" u="none" strike="noStrike" cap="none" dirty="0" err="1">
                <a:solidFill>
                  <a:srgbClr val="478473"/>
                </a:solidFill>
                <a:latin typeface="Cocomat pro"/>
                <a:sym typeface="Arial"/>
              </a:rPr>
              <a:t>successor</a:t>
            </a:r>
            <a:endParaRPr sz="1200" b="1" i="0" u="none" strike="noStrike" cap="none" dirty="0">
              <a:solidFill>
                <a:srgbClr val="478473"/>
              </a:solidFill>
              <a:latin typeface="Cocomat pro"/>
              <a:sym typeface="Arial"/>
            </a:endParaRPr>
          </a:p>
        </p:txBody>
      </p:sp>
      <p:sp>
        <p:nvSpPr>
          <p:cNvPr id="11" name="Google Shape;792;p69">
            <a:extLst>
              <a:ext uri="{FF2B5EF4-FFF2-40B4-BE49-F238E27FC236}">
                <a16:creationId xmlns:a16="http://schemas.microsoft.com/office/drawing/2014/main" id="{5A6D2D70-9A54-1314-68A0-2F15B5D10008}"/>
              </a:ext>
            </a:extLst>
          </p:cNvPr>
          <p:cNvSpPr txBox="1"/>
          <p:nvPr/>
        </p:nvSpPr>
        <p:spPr>
          <a:xfrm>
            <a:off x="5781651" y="3433511"/>
            <a:ext cx="2129258" cy="7104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200" b="0" i="0" u="none" strike="noStrike" cap="none" dirty="0">
                <a:solidFill>
                  <a:srgbClr val="004AAD"/>
                </a:solidFill>
                <a:latin typeface="Cocomat pro"/>
                <a:sym typeface="Arial"/>
              </a:rPr>
              <a:t>-</a:t>
            </a:r>
            <a:r>
              <a:rPr lang="fr-FR" sz="1200" b="0" i="0" u="none" strike="noStrike" cap="none" dirty="0" err="1">
                <a:solidFill>
                  <a:srgbClr val="004AAD"/>
                </a:solidFill>
                <a:latin typeface="Cocomat pro"/>
                <a:sym typeface="Arial"/>
              </a:rPr>
              <a:t>Difficulty</a:t>
            </a:r>
            <a:r>
              <a:rPr lang="fr-FR" sz="1200" b="0" i="0" u="none" strike="noStrike" cap="none" dirty="0">
                <a:solidFill>
                  <a:srgbClr val="004AAD"/>
                </a:solidFill>
                <a:latin typeface="Cocomat pro"/>
                <a:sym typeface="Arial"/>
              </a:rPr>
              <a:t> to </a:t>
            </a:r>
            <a:r>
              <a:rPr lang="fr-FR" sz="1200" b="0" i="0" u="none" strike="noStrike" cap="none" dirty="0" err="1">
                <a:solidFill>
                  <a:srgbClr val="004AAD"/>
                </a:solidFill>
                <a:latin typeface="Cocomat pro"/>
                <a:sym typeface="Arial"/>
              </a:rPr>
              <a:t>find</a:t>
            </a:r>
            <a:r>
              <a:rPr lang="fr-FR" sz="1200" b="0" i="0" u="none" strike="noStrike" cap="none" dirty="0">
                <a:solidFill>
                  <a:srgbClr val="004AAD"/>
                </a:solidFill>
                <a:latin typeface="Cocomat pro"/>
                <a:sym typeface="Arial"/>
              </a:rPr>
              <a:t> </a:t>
            </a:r>
            <a:r>
              <a:rPr lang="fr-FR" sz="1200" b="1" i="0" u="none" strike="noStrike" cap="none" dirty="0">
                <a:solidFill>
                  <a:srgbClr val="478473"/>
                </a:solidFill>
                <a:latin typeface="Cocomat pro"/>
                <a:sym typeface="Arial"/>
              </a:rPr>
              <a:t>bankable </a:t>
            </a:r>
            <a:r>
              <a:rPr lang="fr-FR" sz="1200" b="1" i="0" u="none" strike="noStrike" cap="none" dirty="0" err="1">
                <a:solidFill>
                  <a:srgbClr val="478473"/>
                </a:solidFill>
                <a:latin typeface="Cocomat pro"/>
                <a:sym typeface="Arial"/>
              </a:rPr>
              <a:t>buyers</a:t>
            </a:r>
            <a:endParaRPr sz="1200" dirty="0">
              <a:latin typeface="Cocomat pro"/>
            </a:endParaRPr>
          </a:p>
          <a:p>
            <a:pPr marL="0" marR="0" lvl="0" indent="0" algn="l" rtl="0">
              <a:lnSpc>
                <a:spcPct val="100000"/>
              </a:lnSpc>
              <a:spcBef>
                <a:spcPts val="500"/>
              </a:spcBef>
              <a:spcAft>
                <a:spcPts val="0"/>
              </a:spcAft>
              <a:buNone/>
            </a:pPr>
            <a:r>
              <a:rPr lang="fr-FR" sz="1200" b="0" i="0" u="none" strike="noStrike" cap="none" dirty="0">
                <a:solidFill>
                  <a:srgbClr val="004AAD"/>
                </a:solidFill>
                <a:latin typeface="Cocomat pro"/>
                <a:sym typeface="Arial"/>
              </a:rPr>
              <a:t>-</a:t>
            </a:r>
            <a:r>
              <a:rPr lang="fr-FR" sz="1200" b="1" i="0" u="none" strike="noStrike" cap="none" dirty="0">
                <a:solidFill>
                  <a:srgbClr val="478473"/>
                </a:solidFill>
                <a:latin typeface="Cocomat pro"/>
                <a:sym typeface="Arial"/>
              </a:rPr>
              <a:t>De-</a:t>
            </a:r>
            <a:r>
              <a:rPr lang="fr-FR" sz="1200" b="1" i="0" u="none" strike="noStrike" cap="none" dirty="0" err="1">
                <a:solidFill>
                  <a:srgbClr val="478473"/>
                </a:solidFill>
                <a:latin typeface="Cocomat pro"/>
                <a:sym typeface="Arial"/>
              </a:rPr>
              <a:t>risk</a:t>
            </a:r>
            <a:r>
              <a:rPr lang="fr-FR" sz="1200" b="0" i="0" u="none" strike="noStrike" cap="none" dirty="0">
                <a:solidFill>
                  <a:srgbClr val="004AAD"/>
                </a:solidFill>
                <a:latin typeface="Cocomat pro"/>
                <a:sym typeface="Arial"/>
              </a:rPr>
              <a:t> portfolio</a:t>
            </a:r>
            <a:endParaRPr sz="1200" b="1" i="0" u="none" strike="noStrike" cap="none" dirty="0">
              <a:solidFill>
                <a:srgbClr val="478473"/>
              </a:solidFill>
              <a:latin typeface="Cocomat pro"/>
              <a:sym typeface="Arial"/>
            </a:endParaRPr>
          </a:p>
        </p:txBody>
      </p:sp>
      <p:sp>
        <p:nvSpPr>
          <p:cNvPr id="14" name="Google Shape;795;p69">
            <a:extLst>
              <a:ext uri="{FF2B5EF4-FFF2-40B4-BE49-F238E27FC236}">
                <a16:creationId xmlns:a16="http://schemas.microsoft.com/office/drawing/2014/main" id="{D19C0786-6EFF-6201-67B0-4FAB1A7F808D}"/>
              </a:ext>
            </a:extLst>
          </p:cNvPr>
          <p:cNvSpPr/>
          <p:nvPr/>
        </p:nvSpPr>
        <p:spPr>
          <a:xfrm>
            <a:off x="4358724" y="2893615"/>
            <a:ext cx="511915" cy="595163"/>
          </a:xfrm>
          <a:prstGeom prst="irregularSeal1">
            <a:avLst/>
          </a:prstGeom>
          <a:solidFill>
            <a:srgbClr val="FFC000"/>
          </a:solidFill>
          <a:ln w="25400" cap="flat" cmpd="sng">
            <a:solidFill>
              <a:srgbClr val="F2A9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Cocomat pro"/>
              <a:sym typeface="Arial"/>
            </a:endParaRPr>
          </a:p>
        </p:txBody>
      </p:sp>
      <p:sp>
        <p:nvSpPr>
          <p:cNvPr id="15" name="Google Shape;347;p30">
            <a:extLst>
              <a:ext uri="{FF2B5EF4-FFF2-40B4-BE49-F238E27FC236}">
                <a16:creationId xmlns:a16="http://schemas.microsoft.com/office/drawing/2014/main" id="{0B387AA8-AAB0-C8F5-F99B-91CAC99DE4B0}"/>
              </a:ext>
            </a:extLst>
          </p:cNvPr>
          <p:cNvSpPr txBox="1"/>
          <p:nvPr/>
        </p:nvSpPr>
        <p:spPr>
          <a:xfrm>
            <a:off x="3826049" y="3600304"/>
            <a:ext cx="1577263" cy="34107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500"/>
              </a:spcBef>
              <a:spcAft>
                <a:spcPts val="0"/>
              </a:spcAft>
              <a:buNone/>
            </a:pPr>
            <a:r>
              <a:rPr lang="fr-FR" sz="1200" b="1" i="1" u="none" strike="noStrike" cap="none" dirty="0">
                <a:solidFill>
                  <a:srgbClr val="FFC000"/>
                </a:solidFill>
                <a:latin typeface="Cocomat pro"/>
                <a:sym typeface="Arial"/>
              </a:rPr>
              <a:t>Value </a:t>
            </a:r>
            <a:r>
              <a:rPr lang="fr-FR" sz="1200" b="1" i="1" u="none" strike="noStrike" cap="none" dirty="0" err="1">
                <a:solidFill>
                  <a:srgbClr val="FFC000"/>
                </a:solidFill>
                <a:latin typeface="Cocomat pro"/>
                <a:sym typeface="Arial"/>
              </a:rPr>
              <a:t>loss</a:t>
            </a:r>
            <a:endParaRPr sz="1200" b="1" i="1" u="none" strike="noStrike" cap="none" dirty="0">
              <a:solidFill>
                <a:srgbClr val="FFC000"/>
              </a:solidFill>
              <a:latin typeface="Cocomat pro"/>
              <a:sym typeface="Arial"/>
            </a:endParaRPr>
          </a:p>
        </p:txBody>
      </p:sp>
    </p:spTree>
    <p:extLst>
      <p:ext uri="{BB962C8B-B14F-4D97-AF65-F5344CB8AC3E}">
        <p14:creationId xmlns:p14="http://schemas.microsoft.com/office/powerpoint/2010/main" val="1078940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44"/>
                                        </p:tgtEl>
                                        <p:attrNameLst>
                                          <p:attrName>style.visibility</p:attrName>
                                        </p:attrNameLst>
                                      </p:cBhvr>
                                      <p:to>
                                        <p:strVal val="visible"/>
                                      </p:to>
                                    </p:set>
                                    <p:animEffect transition="in" filter="randombar(horizontal)">
                                      <p:cBhvr>
                                        <p:cTn id="7" dur="500"/>
                                        <p:tgtEl>
                                          <p:spTgt spid="34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horizontal)">
                                      <p:cBhvr>
                                        <p:cTn id="15" dur="500"/>
                                        <p:tgtEl>
                                          <p:spTgt spid="7"/>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randombar(horizont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randombar(horizontal)">
                                      <p:cBhvr>
                                        <p:cTn id="23" dur="500"/>
                                        <p:tgtEl>
                                          <p:spTgt spid="10"/>
                                        </p:tgtEl>
                                      </p:cBhvr>
                                    </p:animEffect>
                                  </p:childTnLst>
                                </p:cTn>
                              </p:par>
                              <p:par>
                                <p:cTn id="24" presetID="14" presetClass="entr" presetSubtype="1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randombar(horizontal)">
                                      <p:cBhvr>
                                        <p:cTn id="26" dur="500"/>
                                        <p:tgtEl>
                                          <p:spTgt spid="5"/>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randombar(horizontal)">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randombar(horizontal)">
                                      <p:cBhvr>
                                        <p:cTn id="34" dur="500"/>
                                        <p:tgtEl>
                                          <p:spTgt spid="11"/>
                                        </p:tgtEl>
                                      </p:cBhvr>
                                    </p:animEffect>
                                  </p:childTnLst>
                                </p:cTn>
                              </p:par>
                              <p:par>
                                <p:cTn id="35" presetID="14" presetClass="entr" presetSubtype="1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randombar(horizontal)">
                                      <p:cBhvr>
                                        <p:cTn id="37" dur="500"/>
                                        <p:tgtEl>
                                          <p:spTgt spid="3"/>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randombar(horizontal)">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347"/>
                                        </p:tgtEl>
                                        <p:attrNameLst>
                                          <p:attrName>style.visibility</p:attrName>
                                        </p:attrNameLst>
                                      </p:cBhvr>
                                      <p:to>
                                        <p:strVal val="visible"/>
                                      </p:to>
                                    </p:set>
                                    <p:animEffect transition="in" filter="randombar(horizontal)">
                                      <p:cBhvr>
                                        <p:cTn id="45" dur="500"/>
                                        <p:tgtEl>
                                          <p:spTgt spid="347"/>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randombar(horizontal)">
                                      <p:cBhvr>
                                        <p:cTn id="48" dur="500"/>
                                        <p:tgtEl>
                                          <p:spTgt spid="14"/>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randombar(horizontal)">
                                      <p:cBhvr>
                                        <p:cTn id="5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 grpId="0"/>
      <p:bldP spid="347" grpId="0"/>
      <p:bldP spid="6" grpId="0"/>
      <p:bldP spid="7" grpId="0"/>
      <p:bldP spid="8" grpId="0"/>
      <p:bldP spid="9" grpId="0"/>
      <p:bldP spid="10" grpId="0"/>
      <p:bldP spid="11" grpId="0"/>
      <p:bldP spid="14" grpId="0" animBg="1"/>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1">
          <a:extLst>
            <a:ext uri="{FF2B5EF4-FFF2-40B4-BE49-F238E27FC236}">
              <a16:creationId xmlns:a16="http://schemas.microsoft.com/office/drawing/2014/main" id="{50772D84-15CB-88D0-C000-2E484CC7740E}"/>
            </a:ext>
          </a:extLst>
        </p:cNvPr>
        <p:cNvGrpSpPr/>
        <p:nvPr/>
      </p:nvGrpSpPr>
      <p:grpSpPr>
        <a:xfrm>
          <a:off x="0" y="0"/>
          <a:ext cx="0" cy="0"/>
          <a:chOff x="0" y="0"/>
          <a:chExt cx="0" cy="0"/>
        </a:xfrm>
      </p:grpSpPr>
      <p:sp>
        <p:nvSpPr>
          <p:cNvPr id="353" name="Google Shape;353;p31">
            <a:extLst>
              <a:ext uri="{FF2B5EF4-FFF2-40B4-BE49-F238E27FC236}">
                <a16:creationId xmlns:a16="http://schemas.microsoft.com/office/drawing/2014/main" id="{B5F4BEA4-C591-A814-09AA-6A00A522B3A2}"/>
              </a:ext>
            </a:extLst>
          </p:cNvPr>
          <p:cNvSpPr txBox="1">
            <a:spLocks noGrp="1"/>
          </p:cNvSpPr>
          <p:nvPr>
            <p:ph type="title"/>
          </p:nvPr>
        </p:nvSpPr>
        <p:spPr>
          <a:xfrm>
            <a:off x="391106" y="256722"/>
            <a:ext cx="7886700" cy="740081"/>
          </a:xfrm>
          <a:prstGeom prst="rect">
            <a:avLst/>
          </a:prstGeom>
          <a:noFill/>
          <a:ln>
            <a:noFill/>
          </a:ln>
        </p:spPr>
        <p:txBody>
          <a:bodyPr spcFirstLastPara="1" wrap="square" lIns="68550" tIns="34275" rIns="68550" bIns="34275" anchor="ctr" anchorCtr="0">
            <a:normAutofit/>
          </a:bodyPr>
          <a:lstStyle/>
          <a:p>
            <a:pPr marL="0" lvl="0" indent="0" algn="l" rtl="0">
              <a:lnSpc>
                <a:spcPct val="90000"/>
              </a:lnSpc>
              <a:spcBef>
                <a:spcPts val="0"/>
              </a:spcBef>
              <a:spcAft>
                <a:spcPts val="0"/>
              </a:spcAft>
              <a:buSzPts val="4400"/>
              <a:buNone/>
            </a:pPr>
            <a:r>
              <a:rPr lang="fr-FR" sz="2800" b="1" dirty="0">
                <a:solidFill>
                  <a:srgbClr val="004AAD"/>
                </a:solidFill>
                <a:latin typeface="Cocomat pro"/>
                <a:ea typeface="Arial"/>
                <a:cs typeface="Arial"/>
                <a:sym typeface="Arial"/>
              </a:rPr>
              <a:t>Solution </a:t>
            </a:r>
            <a:endParaRPr sz="2800" b="1" dirty="0">
              <a:solidFill>
                <a:srgbClr val="004AAD"/>
              </a:solidFill>
              <a:latin typeface="Cocomat pro"/>
              <a:ea typeface="Arial"/>
              <a:cs typeface="Arial"/>
              <a:sym typeface="Arial"/>
            </a:endParaRPr>
          </a:p>
        </p:txBody>
      </p:sp>
      <p:cxnSp>
        <p:nvCxnSpPr>
          <p:cNvPr id="354" name="Google Shape;354;p31">
            <a:extLst>
              <a:ext uri="{FF2B5EF4-FFF2-40B4-BE49-F238E27FC236}">
                <a16:creationId xmlns:a16="http://schemas.microsoft.com/office/drawing/2014/main" id="{676AFEE0-A782-E01B-3279-3E0849837FEF}"/>
              </a:ext>
            </a:extLst>
          </p:cNvPr>
          <p:cNvCxnSpPr/>
          <p:nvPr/>
        </p:nvCxnSpPr>
        <p:spPr>
          <a:xfrm>
            <a:off x="444031" y="917064"/>
            <a:ext cx="8036960" cy="0"/>
          </a:xfrm>
          <a:prstGeom prst="straightConnector1">
            <a:avLst/>
          </a:prstGeom>
          <a:noFill/>
          <a:ln w="28575" cap="flat" cmpd="sng">
            <a:solidFill>
              <a:srgbClr val="004AAD"/>
            </a:solidFill>
            <a:prstDash val="solid"/>
            <a:round/>
            <a:headEnd type="none" w="sm" len="sm"/>
            <a:tailEnd type="none" w="sm" len="sm"/>
          </a:ln>
        </p:spPr>
      </p:cxnSp>
      <p:pic>
        <p:nvPicPr>
          <p:cNvPr id="355" name="Google Shape;355;p31" title="Re-New (1).png">
            <a:extLst>
              <a:ext uri="{FF2B5EF4-FFF2-40B4-BE49-F238E27FC236}">
                <a16:creationId xmlns:a16="http://schemas.microsoft.com/office/drawing/2014/main" id="{02A7AC45-3AC7-F9B9-90FC-4D1093CACAF0}"/>
              </a:ext>
            </a:extLst>
          </p:cNvPr>
          <p:cNvPicPr preferRelativeResize="0"/>
          <p:nvPr/>
        </p:nvPicPr>
        <p:blipFill rotWithShape="1">
          <a:blip r:embed="rId3">
            <a:alphaModFix/>
          </a:blip>
          <a:srcRect l="10831" t="16013" r="13656" b="13005"/>
          <a:stretch/>
        </p:blipFill>
        <p:spPr>
          <a:xfrm>
            <a:off x="8277806" y="39696"/>
            <a:ext cx="832267" cy="782355"/>
          </a:xfrm>
          <a:prstGeom prst="rect">
            <a:avLst/>
          </a:prstGeom>
          <a:noFill/>
          <a:ln>
            <a:noFill/>
          </a:ln>
        </p:spPr>
      </p:pic>
      <p:pic>
        <p:nvPicPr>
          <p:cNvPr id="356" name="Google Shape;356;p31">
            <a:extLst>
              <a:ext uri="{FF2B5EF4-FFF2-40B4-BE49-F238E27FC236}">
                <a16:creationId xmlns:a16="http://schemas.microsoft.com/office/drawing/2014/main" id="{1A14F43D-ADB6-14DF-77F5-AED5C7E200CE}"/>
              </a:ext>
            </a:extLst>
          </p:cNvPr>
          <p:cNvPicPr preferRelativeResize="0"/>
          <p:nvPr/>
        </p:nvPicPr>
        <p:blipFill rotWithShape="1">
          <a:blip r:embed="rId4">
            <a:alphaModFix/>
          </a:blip>
          <a:srcRect/>
          <a:stretch/>
        </p:blipFill>
        <p:spPr>
          <a:xfrm rot="-5400000">
            <a:off x="855701" y="1907754"/>
            <a:ext cx="1186579" cy="2009920"/>
          </a:xfrm>
          <a:prstGeom prst="rect">
            <a:avLst/>
          </a:prstGeom>
          <a:noFill/>
          <a:ln>
            <a:noFill/>
          </a:ln>
        </p:spPr>
      </p:pic>
      <p:sp>
        <p:nvSpPr>
          <p:cNvPr id="357" name="Google Shape;357;p31">
            <a:extLst>
              <a:ext uri="{FF2B5EF4-FFF2-40B4-BE49-F238E27FC236}">
                <a16:creationId xmlns:a16="http://schemas.microsoft.com/office/drawing/2014/main" id="{F08A658A-2CE3-AF23-21EF-DD4263B9CB62}"/>
              </a:ext>
            </a:extLst>
          </p:cNvPr>
          <p:cNvSpPr txBox="1"/>
          <p:nvPr/>
        </p:nvSpPr>
        <p:spPr>
          <a:xfrm>
            <a:off x="416658" y="996803"/>
            <a:ext cx="8310684" cy="769555"/>
          </a:xfrm>
          <a:prstGeom prst="rect">
            <a:avLst/>
          </a:prstGeom>
          <a:noFill/>
          <a:ln>
            <a:noFill/>
          </a:ln>
        </p:spPr>
        <p:txBody>
          <a:bodyPr spcFirstLastPara="1" wrap="square" lIns="68550" tIns="34275" rIns="68550" bIns="34275" anchor="ctr" anchorCtr="0">
            <a:normAutofit/>
          </a:bodyPr>
          <a:lstStyle/>
          <a:p>
            <a:pPr marL="0" marR="0" lvl="0" indent="0" algn="ctr" rtl="0">
              <a:lnSpc>
                <a:spcPct val="90000"/>
              </a:lnSpc>
              <a:spcBef>
                <a:spcPts val="0"/>
              </a:spcBef>
              <a:spcAft>
                <a:spcPts val="0"/>
              </a:spcAft>
              <a:buClr>
                <a:schemeClr val="dk1"/>
              </a:buClr>
              <a:buSzPct val="169884"/>
              <a:buFont typeface="Play"/>
              <a:buNone/>
            </a:pPr>
            <a:r>
              <a:rPr lang="fr-FR" sz="2000" i="1" u="none" strike="noStrike" cap="none" dirty="0">
                <a:solidFill>
                  <a:srgbClr val="478473"/>
                </a:solidFill>
                <a:latin typeface="Cocomat pro"/>
                <a:sym typeface="Arial"/>
              </a:rPr>
              <a:t>The first </a:t>
            </a:r>
            <a:r>
              <a:rPr lang="fr-FR" sz="2000" i="1" u="none" strike="noStrike" cap="none" dirty="0" err="1">
                <a:solidFill>
                  <a:srgbClr val="478473"/>
                </a:solidFill>
                <a:latin typeface="Cocomat pro"/>
                <a:sym typeface="Arial"/>
              </a:rPr>
              <a:t>structured</a:t>
            </a:r>
            <a:r>
              <a:rPr lang="fr-FR" sz="2000" i="1" u="none" strike="noStrike" cap="none" dirty="0">
                <a:solidFill>
                  <a:srgbClr val="478473"/>
                </a:solidFill>
                <a:latin typeface="Cocomat pro"/>
                <a:sym typeface="Arial"/>
              </a:rPr>
              <a:t> </a:t>
            </a:r>
            <a:r>
              <a:rPr lang="fr-FR" sz="2000" i="1" u="none" strike="noStrike" cap="none" dirty="0" err="1">
                <a:solidFill>
                  <a:srgbClr val="478473"/>
                </a:solidFill>
                <a:latin typeface="Cocomat pro"/>
                <a:sym typeface="Arial"/>
              </a:rPr>
              <a:t>acceleration</a:t>
            </a:r>
            <a:r>
              <a:rPr lang="fr-FR" sz="2000" i="1" u="none" strike="noStrike" cap="none" dirty="0">
                <a:solidFill>
                  <a:srgbClr val="478473"/>
                </a:solidFill>
                <a:latin typeface="Cocomat pro"/>
                <a:sym typeface="Arial"/>
              </a:rPr>
              <a:t> program, </a:t>
            </a:r>
          </a:p>
          <a:p>
            <a:pPr marL="0" marR="0" lvl="0" indent="0" algn="ctr" rtl="0">
              <a:lnSpc>
                <a:spcPct val="90000"/>
              </a:lnSpc>
              <a:spcBef>
                <a:spcPts val="0"/>
              </a:spcBef>
              <a:spcAft>
                <a:spcPts val="0"/>
              </a:spcAft>
              <a:buClr>
                <a:schemeClr val="dk1"/>
              </a:buClr>
              <a:buSzPct val="169884"/>
              <a:buFont typeface="Play"/>
              <a:buNone/>
            </a:pPr>
            <a:r>
              <a:rPr lang="fr-FR" sz="2000" i="1" u="none" strike="noStrike" cap="none" dirty="0" err="1">
                <a:solidFill>
                  <a:srgbClr val="478473"/>
                </a:solidFill>
                <a:latin typeface="Cocomat pro"/>
                <a:sym typeface="Arial"/>
              </a:rPr>
              <a:t>connecting</a:t>
            </a:r>
            <a:r>
              <a:rPr lang="fr-FR" sz="2000" i="1" u="none" strike="noStrike" cap="none" dirty="0">
                <a:solidFill>
                  <a:srgbClr val="478473"/>
                </a:solidFill>
                <a:latin typeface="Cocomat pro"/>
                <a:sym typeface="Arial"/>
              </a:rPr>
              <a:t> </a:t>
            </a:r>
            <a:r>
              <a:rPr lang="fr-FR" sz="2000" i="1" u="none" strike="noStrike" cap="none" dirty="0" err="1">
                <a:solidFill>
                  <a:srgbClr val="478473"/>
                </a:solidFill>
                <a:latin typeface="Cocomat pro"/>
                <a:sym typeface="Arial"/>
              </a:rPr>
              <a:t>buyers</a:t>
            </a:r>
            <a:r>
              <a:rPr lang="fr-FR" sz="2000" i="1" u="none" strike="noStrike" cap="none" dirty="0">
                <a:solidFill>
                  <a:srgbClr val="478473"/>
                </a:solidFill>
                <a:latin typeface="Cocomat pro"/>
                <a:sym typeface="Arial"/>
              </a:rPr>
              <a:t>, </a:t>
            </a:r>
            <a:r>
              <a:rPr lang="fr-FR" sz="2000" i="1" u="none" strike="noStrike" cap="none" dirty="0" err="1">
                <a:solidFill>
                  <a:srgbClr val="478473"/>
                </a:solidFill>
                <a:latin typeface="Cocomat pro"/>
                <a:sym typeface="Arial"/>
              </a:rPr>
              <a:t>partners</a:t>
            </a:r>
            <a:r>
              <a:rPr lang="fr-FR" sz="2000" i="1" u="none" strike="noStrike" cap="none" dirty="0">
                <a:solidFill>
                  <a:srgbClr val="478473"/>
                </a:solidFill>
                <a:latin typeface="Cocomat pro"/>
                <a:sym typeface="Arial"/>
              </a:rPr>
              <a:t>, experts and </a:t>
            </a:r>
            <a:r>
              <a:rPr lang="fr-FR" sz="2000" i="1" u="none" strike="noStrike" cap="none" dirty="0" err="1">
                <a:solidFill>
                  <a:srgbClr val="478473"/>
                </a:solidFill>
                <a:latin typeface="Cocomat pro"/>
                <a:sym typeface="Arial"/>
              </a:rPr>
              <a:t>investors</a:t>
            </a:r>
            <a:endParaRPr sz="2000" i="1" u="none" strike="noStrike" cap="none" dirty="0">
              <a:solidFill>
                <a:srgbClr val="478473"/>
              </a:solidFill>
              <a:latin typeface="Cocomat pro"/>
              <a:sym typeface="Arial"/>
            </a:endParaRPr>
          </a:p>
        </p:txBody>
      </p:sp>
      <p:grpSp>
        <p:nvGrpSpPr>
          <p:cNvPr id="7" name="Groupe 6">
            <a:extLst>
              <a:ext uri="{FF2B5EF4-FFF2-40B4-BE49-F238E27FC236}">
                <a16:creationId xmlns:a16="http://schemas.microsoft.com/office/drawing/2014/main" id="{8CFC1285-3DE0-529D-9F8B-7800A976AB23}"/>
              </a:ext>
            </a:extLst>
          </p:cNvPr>
          <p:cNvGrpSpPr/>
          <p:nvPr/>
        </p:nvGrpSpPr>
        <p:grpSpPr>
          <a:xfrm>
            <a:off x="416657" y="3842876"/>
            <a:ext cx="8064334" cy="634482"/>
            <a:chOff x="416657" y="3842876"/>
            <a:chExt cx="8064334" cy="634482"/>
          </a:xfrm>
        </p:grpSpPr>
        <p:sp>
          <p:nvSpPr>
            <p:cNvPr id="359" name="Google Shape;359;p31">
              <a:extLst>
                <a:ext uri="{FF2B5EF4-FFF2-40B4-BE49-F238E27FC236}">
                  <a16:creationId xmlns:a16="http://schemas.microsoft.com/office/drawing/2014/main" id="{0001B156-F803-931F-3FA1-615DBA081300}"/>
                </a:ext>
              </a:extLst>
            </p:cNvPr>
            <p:cNvSpPr/>
            <p:nvPr/>
          </p:nvSpPr>
          <p:spPr>
            <a:xfrm>
              <a:off x="416657" y="3842876"/>
              <a:ext cx="8064334" cy="634482"/>
            </a:xfrm>
            <a:prstGeom prst="chevron">
              <a:avLst>
                <a:gd name="adj" fmla="val 50000"/>
              </a:avLst>
            </a:prstGeom>
            <a:solidFill>
              <a:srgbClr val="478473">
                <a:alpha val="25490"/>
              </a:srgbClr>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400" b="1" i="1" u="none" strike="noStrike" cap="none">
                  <a:solidFill>
                    <a:srgbClr val="478473"/>
                  </a:solidFill>
                  <a:latin typeface="Cocomat pro"/>
                  <a:sym typeface="Arial"/>
                </a:rPr>
                <a:t>Sustainability fully anchored from candidate selection to value creation</a:t>
              </a:r>
              <a:endParaRPr sz="1400" b="1" i="1" u="none" strike="noStrike" cap="none">
                <a:solidFill>
                  <a:srgbClr val="478473"/>
                </a:solidFill>
                <a:latin typeface="Cocomat pro"/>
                <a:sym typeface="Arial"/>
              </a:endParaRPr>
            </a:p>
          </p:txBody>
        </p:sp>
        <p:sp>
          <p:nvSpPr>
            <p:cNvPr id="360" name="Google Shape;360;p31">
              <a:extLst>
                <a:ext uri="{FF2B5EF4-FFF2-40B4-BE49-F238E27FC236}">
                  <a16:creationId xmlns:a16="http://schemas.microsoft.com/office/drawing/2014/main" id="{E9ECCEF0-B710-651D-887E-BC0F1AC21354}"/>
                </a:ext>
              </a:extLst>
            </p:cNvPr>
            <p:cNvSpPr/>
            <p:nvPr/>
          </p:nvSpPr>
          <p:spPr>
            <a:xfrm>
              <a:off x="980771" y="3931991"/>
              <a:ext cx="468219" cy="487897"/>
            </a:xfrm>
            <a:custGeom>
              <a:avLst/>
              <a:gdLst/>
              <a:ahLst/>
              <a:cxnLst/>
              <a:rect l="l" t="t" r="r" b="b"/>
              <a:pathLst>
                <a:path w="1567900" h="1532622" extrusionOk="0">
                  <a:moveTo>
                    <a:pt x="0" y="0"/>
                  </a:moveTo>
                  <a:lnTo>
                    <a:pt x="1567900" y="0"/>
                  </a:lnTo>
                  <a:lnTo>
                    <a:pt x="1567900" y="1532622"/>
                  </a:lnTo>
                  <a:lnTo>
                    <a:pt x="0" y="1532622"/>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Cocomat pro"/>
                <a:sym typeface="Arial"/>
              </a:endParaRPr>
            </a:p>
          </p:txBody>
        </p:sp>
      </p:grpSp>
      <p:sp>
        <p:nvSpPr>
          <p:cNvPr id="361" name="Google Shape;361;p31">
            <a:extLst>
              <a:ext uri="{FF2B5EF4-FFF2-40B4-BE49-F238E27FC236}">
                <a16:creationId xmlns:a16="http://schemas.microsoft.com/office/drawing/2014/main" id="{772BD538-A749-0288-83F7-2A43625C93F0}"/>
              </a:ext>
            </a:extLst>
          </p:cNvPr>
          <p:cNvSpPr txBox="1"/>
          <p:nvPr/>
        </p:nvSpPr>
        <p:spPr>
          <a:xfrm>
            <a:off x="444031" y="2015298"/>
            <a:ext cx="200992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fr-FR" sz="1200" b="1" i="0" u="none" strike="noStrike" cap="none" dirty="0">
                <a:solidFill>
                  <a:srgbClr val="004AAD"/>
                </a:solidFill>
                <a:latin typeface="Cocomat pro"/>
                <a:sym typeface="Arial"/>
              </a:rPr>
              <a:t>Multi-</a:t>
            </a:r>
            <a:r>
              <a:rPr lang="fr-FR" sz="1200" b="1" i="0" u="none" strike="noStrike" cap="none" dirty="0" err="1">
                <a:solidFill>
                  <a:srgbClr val="004AAD"/>
                </a:solidFill>
                <a:latin typeface="Cocomat pro"/>
                <a:sym typeface="Arial"/>
              </a:rPr>
              <a:t>step</a:t>
            </a:r>
            <a:r>
              <a:rPr lang="fr-FR" sz="1200" b="1" i="0" u="none" strike="noStrike" cap="none" dirty="0">
                <a:solidFill>
                  <a:srgbClr val="004AAD"/>
                </a:solidFill>
                <a:latin typeface="Cocomat pro"/>
                <a:sym typeface="Arial"/>
              </a:rPr>
              <a:t> </a:t>
            </a:r>
            <a:r>
              <a:rPr lang="fr-FR" sz="1200" b="1" i="0" u="none" strike="noStrike" cap="none" dirty="0" err="1">
                <a:solidFill>
                  <a:srgbClr val="004AAD"/>
                </a:solidFill>
                <a:latin typeface="Cocomat pro"/>
                <a:sym typeface="Arial"/>
              </a:rPr>
              <a:t>proprietary</a:t>
            </a:r>
            <a:r>
              <a:rPr lang="fr-FR" sz="1200" b="1" i="0" u="none" strike="noStrike" cap="none" dirty="0">
                <a:solidFill>
                  <a:srgbClr val="004AAD"/>
                </a:solidFill>
                <a:latin typeface="Cocomat pro"/>
                <a:sym typeface="Arial"/>
              </a:rPr>
              <a:t> </a:t>
            </a:r>
            <a:r>
              <a:rPr lang="fr-FR" sz="1200" b="1" i="0" u="none" strike="noStrike" cap="none" dirty="0" err="1">
                <a:solidFill>
                  <a:srgbClr val="004AAD"/>
                </a:solidFill>
                <a:latin typeface="Cocomat pro"/>
                <a:sym typeface="Arial"/>
              </a:rPr>
              <a:t>selection</a:t>
            </a:r>
            <a:r>
              <a:rPr lang="fr-FR" sz="1200" b="1" i="0" u="none" strike="noStrike" cap="none" dirty="0">
                <a:solidFill>
                  <a:srgbClr val="004AAD"/>
                </a:solidFill>
                <a:latin typeface="Cocomat pro"/>
                <a:sym typeface="Arial"/>
              </a:rPr>
              <a:t> process</a:t>
            </a:r>
            <a:endParaRPr sz="1200" b="0" i="0" u="none" strike="noStrike" cap="none" dirty="0">
              <a:solidFill>
                <a:srgbClr val="004AAD"/>
              </a:solidFill>
              <a:latin typeface="Cocomat pro"/>
              <a:sym typeface="Arial"/>
            </a:endParaRPr>
          </a:p>
        </p:txBody>
      </p:sp>
      <p:sp>
        <p:nvSpPr>
          <p:cNvPr id="362" name="Google Shape;362;p31">
            <a:extLst>
              <a:ext uri="{FF2B5EF4-FFF2-40B4-BE49-F238E27FC236}">
                <a16:creationId xmlns:a16="http://schemas.microsoft.com/office/drawing/2014/main" id="{B4C4A490-4FFB-8E9A-CA99-C2682550293B}"/>
              </a:ext>
            </a:extLst>
          </p:cNvPr>
          <p:cNvSpPr txBox="1"/>
          <p:nvPr/>
        </p:nvSpPr>
        <p:spPr>
          <a:xfrm>
            <a:off x="444031" y="3431996"/>
            <a:ext cx="200992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fr-FR" sz="1200" b="1" i="1" u="none" strike="noStrike" cap="none">
                <a:solidFill>
                  <a:srgbClr val="478473"/>
                </a:solidFill>
                <a:latin typeface="Cocomat pro"/>
                <a:sym typeface="Arial"/>
              </a:rPr>
              <a:t>Attract &amp; select the best</a:t>
            </a:r>
            <a:endParaRPr sz="1200" b="0" i="1" u="none" strike="noStrike" cap="none">
              <a:solidFill>
                <a:srgbClr val="478473"/>
              </a:solidFill>
              <a:latin typeface="Cocomat pro"/>
              <a:sym typeface="Arial"/>
            </a:endParaRPr>
          </a:p>
        </p:txBody>
      </p:sp>
      <p:sp>
        <p:nvSpPr>
          <p:cNvPr id="363" name="Google Shape;363;p31">
            <a:extLst>
              <a:ext uri="{FF2B5EF4-FFF2-40B4-BE49-F238E27FC236}">
                <a16:creationId xmlns:a16="http://schemas.microsoft.com/office/drawing/2014/main" id="{0C30DFAE-7185-0FC1-7791-A82CEB0DB425}"/>
              </a:ext>
            </a:extLst>
          </p:cNvPr>
          <p:cNvSpPr/>
          <p:nvPr/>
        </p:nvSpPr>
        <p:spPr>
          <a:xfrm>
            <a:off x="2715209" y="2693444"/>
            <a:ext cx="439200" cy="438539"/>
          </a:xfrm>
          <a:prstGeom prst="ellipse">
            <a:avLst/>
          </a:prstGeom>
          <a:solidFill>
            <a:srgbClr val="004AAD"/>
          </a:solidFill>
          <a:ln w="9525" cap="flat" cmpd="sng">
            <a:solidFill>
              <a:srgbClr val="47847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Cocomat pro"/>
              <a:sym typeface="Arial"/>
            </a:endParaRPr>
          </a:p>
        </p:txBody>
      </p:sp>
      <p:pic>
        <p:nvPicPr>
          <p:cNvPr id="364" name="Google Shape;364;p31">
            <a:extLst>
              <a:ext uri="{FF2B5EF4-FFF2-40B4-BE49-F238E27FC236}">
                <a16:creationId xmlns:a16="http://schemas.microsoft.com/office/drawing/2014/main" id="{1A1F5864-33F1-8258-885E-9A18B871537D}"/>
              </a:ext>
            </a:extLst>
          </p:cNvPr>
          <p:cNvPicPr preferRelativeResize="0"/>
          <p:nvPr/>
        </p:nvPicPr>
        <p:blipFill rotWithShape="1">
          <a:blip r:embed="rId6">
            <a:alphaModFix/>
          </a:blip>
          <a:srcRect/>
          <a:stretch/>
        </p:blipFill>
        <p:spPr>
          <a:xfrm>
            <a:off x="3415667" y="2319424"/>
            <a:ext cx="1897954" cy="1193308"/>
          </a:xfrm>
          <a:prstGeom prst="rect">
            <a:avLst/>
          </a:prstGeom>
          <a:noFill/>
          <a:ln>
            <a:noFill/>
          </a:ln>
        </p:spPr>
      </p:pic>
      <p:sp>
        <p:nvSpPr>
          <p:cNvPr id="365" name="Google Shape;365;p31">
            <a:extLst>
              <a:ext uri="{FF2B5EF4-FFF2-40B4-BE49-F238E27FC236}">
                <a16:creationId xmlns:a16="http://schemas.microsoft.com/office/drawing/2014/main" id="{99F83422-3CA3-0813-D081-422A596D4C3D}"/>
              </a:ext>
            </a:extLst>
          </p:cNvPr>
          <p:cNvSpPr txBox="1"/>
          <p:nvPr/>
        </p:nvSpPr>
        <p:spPr>
          <a:xfrm>
            <a:off x="3329496" y="2015298"/>
            <a:ext cx="200992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fr-FR" sz="1200" b="1" i="0" u="none" strike="noStrike" cap="none">
                <a:solidFill>
                  <a:srgbClr val="004AAD"/>
                </a:solidFill>
                <a:latin typeface="Cocomat pro"/>
                <a:sym typeface="Arial"/>
              </a:rPr>
              <a:t>Modular acceleration program</a:t>
            </a:r>
            <a:endParaRPr sz="1200" b="0" i="0" u="none" strike="noStrike" cap="none">
              <a:solidFill>
                <a:srgbClr val="004AAD"/>
              </a:solidFill>
              <a:latin typeface="Cocomat pro"/>
              <a:sym typeface="Arial"/>
            </a:endParaRPr>
          </a:p>
        </p:txBody>
      </p:sp>
      <p:sp>
        <p:nvSpPr>
          <p:cNvPr id="366" name="Google Shape;366;p31">
            <a:extLst>
              <a:ext uri="{FF2B5EF4-FFF2-40B4-BE49-F238E27FC236}">
                <a16:creationId xmlns:a16="http://schemas.microsoft.com/office/drawing/2014/main" id="{237906F9-0FB3-EF81-CC6C-334D34280718}"/>
              </a:ext>
            </a:extLst>
          </p:cNvPr>
          <p:cNvSpPr txBox="1"/>
          <p:nvPr/>
        </p:nvSpPr>
        <p:spPr>
          <a:xfrm>
            <a:off x="3175712" y="3431996"/>
            <a:ext cx="200992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fr-FR" sz="1200" b="1" i="1" u="none" strike="noStrike" cap="none">
                <a:solidFill>
                  <a:srgbClr val="478473"/>
                </a:solidFill>
                <a:latin typeface="Cocomat pro"/>
                <a:sym typeface="Arial"/>
              </a:rPr>
              <a:t>Connecting with partners</a:t>
            </a:r>
            <a:endParaRPr sz="1200" b="0" i="1" u="none" strike="noStrike" cap="none">
              <a:solidFill>
                <a:srgbClr val="478473"/>
              </a:solidFill>
              <a:latin typeface="Cocomat pro"/>
              <a:sym typeface="Arial"/>
            </a:endParaRPr>
          </a:p>
        </p:txBody>
      </p:sp>
      <p:sp>
        <p:nvSpPr>
          <p:cNvPr id="367" name="Google Shape;367;p31">
            <a:extLst>
              <a:ext uri="{FF2B5EF4-FFF2-40B4-BE49-F238E27FC236}">
                <a16:creationId xmlns:a16="http://schemas.microsoft.com/office/drawing/2014/main" id="{77446811-481A-7B15-7209-246FA3C85DB5}"/>
              </a:ext>
            </a:extLst>
          </p:cNvPr>
          <p:cNvSpPr/>
          <p:nvPr/>
        </p:nvSpPr>
        <p:spPr>
          <a:xfrm rot="-1009984">
            <a:off x="5411593" y="2235445"/>
            <a:ext cx="326571" cy="157539"/>
          </a:xfrm>
          <a:prstGeom prst="rightArrow">
            <a:avLst>
              <a:gd name="adj1" fmla="val 50000"/>
              <a:gd name="adj2" fmla="val 50000"/>
            </a:avLst>
          </a:prstGeom>
          <a:solidFill>
            <a:srgbClr val="FFC000"/>
          </a:solidFill>
          <a:ln w="9525" cap="flat" cmpd="sng">
            <a:solidFill>
              <a:srgbClr val="FAE2D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Cocomat pro"/>
              <a:sym typeface="Arial"/>
            </a:endParaRPr>
          </a:p>
        </p:txBody>
      </p:sp>
      <p:sp>
        <p:nvSpPr>
          <p:cNvPr id="368" name="Google Shape;368;p31">
            <a:extLst>
              <a:ext uri="{FF2B5EF4-FFF2-40B4-BE49-F238E27FC236}">
                <a16:creationId xmlns:a16="http://schemas.microsoft.com/office/drawing/2014/main" id="{894F7F59-571E-E770-DB89-36DD28E7E8AF}"/>
              </a:ext>
            </a:extLst>
          </p:cNvPr>
          <p:cNvSpPr/>
          <p:nvPr/>
        </p:nvSpPr>
        <p:spPr>
          <a:xfrm rot="1301732">
            <a:off x="5413329" y="3433647"/>
            <a:ext cx="326571" cy="157539"/>
          </a:xfrm>
          <a:prstGeom prst="rightArrow">
            <a:avLst>
              <a:gd name="adj1" fmla="val 50000"/>
              <a:gd name="adj2" fmla="val 50000"/>
            </a:avLst>
          </a:prstGeom>
          <a:solidFill>
            <a:srgbClr val="FFC000"/>
          </a:solidFill>
          <a:ln w="9525" cap="flat" cmpd="sng">
            <a:solidFill>
              <a:srgbClr val="FAE2D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Cocomat pro"/>
              <a:sym typeface="Arial"/>
            </a:endParaRPr>
          </a:p>
        </p:txBody>
      </p:sp>
      <p:sp>
        <p:nvSpPr>
          <p:cNvPr id="369" name="Google Shape;369;p31">
            <a:extLst>
              <a:ext uri="{FF2B5EF4-FFF2-40B4-BE49-F238E27FC236}">
                <a16:creationId xmlns:a16="http://schemas.microsoft.com/office/drawing/2014/main" id="{5FE62B68-033F-7187-A7CE-0AD19A50E55F}"/>
              </a:ext>
            </a:extLst>
          </p:cNvPr>
          <p:cNvSpPr/>
          <p:nvPr/>
        </p:nvSpPr>
        <p:spPr>
          <a:xfrm>
            <a:off x="5419499" y="2642183"/>
            <a:ext cx="326571" cy="157539"/>
          </a:xfrm>
          <a:prstGeom prst="rightArrow">
            <a:avLst>
              <a:gd name="adj1" fmla="val 50000"/>
              <a:gd name="adj2" fmla="val 50000"/>
            </a:avLst>
          </a:prstGeom>
          <a:solidFill>
            <a:srgbClr val="FFC000"/>
          </a:solidFill>
          <a:ln w="9525" cap="flat" cmpd="sng">
            <a:solidFill>
              <a:srgbClr val="FAE2D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Cocomat pro"/>
              <a:sym typeface="Arial"/>
            </a:endParaRPr>
          </a:p>
        </p:txBody>
      </p:sp>
      <p:sp>
        <p:nvSpPr>
          <p:cNvPr id="370" name="Google Shape;370;p31">
            <a:extLst>
              <a:ext uri="{FF2B5EF4-FFF2-40B4-BE49-F238E27FC236}">
                <a16:creationId xmlns:a16="http://schemas.microsoft.com/office/drawing/2014/main" id="{A331C8CD-2CD1-AD97-0532-888A76D0B87D}"/>
              </a:ext>
            </a:extLst>
          </p:cNvPr>
          <p:cNvSpPr/>
          <p:nvPr/>
        </p:nvSpPr>
        <p:spPr>
          <a:xfrm>
            <a:off x="5411592" y="2996629"/>
            <a:ext cx="326571" cy="157539"/>
          </a:xfrm>
          <a:prstGeom prst="rightArrow">
            <a:avLst>
              <a:gd name="adj1" fmla="val 50000"/>
              <a:gd name="adj2" fmla="val 50000"/>
            </a:avLst>
          </a:prstGeom>
          <a:solidFill>
            <a:srgbClr val="FFC000"/>
          </a:solidFill>
          <a:ln w="9525" cap="flat" cmpd="sng">
            <a:solidFill>
              <a:srgbClr val="FAE2D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Cocomat pro"/>
              <a:sym typeface="Arial"/>
            </a:endParaRPr>
          </a:p>
        </p:txBody>
      </p:sp>
      <p:sp>
        <p:nvSpPr>
          <p:cNvPr id="377" name="Google Shape;377;p31">
            <a:extLst>
              <a:ext uri="{FF2B5EF4-FFF2-40B4-BE49-F238E27FC236}">
                <a16:creationId xmlns:a16="http://schemas.microsoft.com/office/drawing/2014/main" id="{5CC23E0D-FE14-C9CB-28B0-614263151F9D}"/>
              </a:ext>
            </a:extLst>
          </p:cNvPr>
          <p:cNvSpPr txBox="1"/>
          <p:nvPr/>
        </p:nvSpPr>
        <p:spPr>
          <a:xfrm>
            <a:off x="5839608" y="3249543"/>
            <a:ext cx="2629042" cy="5257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500"/>
              </a:spcBef>
              <a:spcAft>
                <a:spcPts val="0"/>
              </a:spcAft>
              <a:buNone/>
            </a:pPr>
            <a:r>
              <a:rPr lang="fr-FR" sz="1200" b="1" i="0" u="none" strike="noStrike" cap="none" dirty="0">
                <a:solidFill>
                  <a:srgbClr val="004AAD"/>
                </a:solidFill>
                <a:latin typeface="Cocomat pro"/>
                <a:sym typeface="Arial"/>
              </a:rPr>
              <a:t>Support </a:t>
            </a:r>
            <a:r>
              <a:rPr lang="fr-FR" sz="1200" b="1" i="0" u="none" strike="noStrike" cap="none" dirty="0" err="1">
                <a:solidFill>
                  <a:srgbClr val="004AAD"/>
                </a:solidFill>
                <a:latin typeface="Cocomat pro"/>
                <a:sym typeface="Arial"/>
              </a:rPr>
              <a:t>company</a:t>
            </a:r>
            <a:r>
              <a:rPr lang="fr-FR" sz="1200" b="1" i="0" u="none" strike="noStrike" cap="none" dirty="0">
                <a:solidFill>
                  <a:srgbClr val="004AAD"/>
                </a:solidFill>
                <a:latin typeface="Cocomat pro"/>
                <a:sym typeface="Arial"/>
              </a:rPr>
              <a:t> « </a:t>
            </a:r>
            <a:r>
              <a:rPr lang="fr-FR" sz="1200" b="1" i="0" u="none" strike="noStrike" cap="none" dirty="0" err="1">
                <a:solidFill>
                  <a:srgbClr val="478473"/>
                </a:solidFill>
                <a:latin typeface="Cocomat pro"/>
                <a:sym typeface="Arial"/>
              </a:rPr>
              <a:t>grey</a:t>
            </a:r>
            <a:r>
              <a:rPr lang="fr-FR" sz="1200" b="1" i="0" u="none" strike="noStrike" cap="none" dirty="0">
                <a:solidFill>
                  <a:srgbClr val="478473"/>
                </a:solidFill>
                <a:latin typeface="Cocomat pro"/>
                <a:sym typeface="Arial"/>
              </a:rPr>
              <a:t>-to-green</a:t>
            </a:r>
            <a:r>
              <a:rPr lang="fr-FR" sz="1200" b="1" i="0" u="none" strike="noStrike" cap="none" dirty="0">
                <a:solidFill>
                  <a:srgbClr val="004AAD"/>
                </a:solidFill>
                <a:latin typeface="Cocomat pro"/>
                <a:sym typeface="Arial"/>
              </a:rPr>
              <a:t> » transformation</a:t>
            </a:r>
            <a:endParaRPr dirty="0">
              <a:latin typeface="Cocomat pro"/>
            </a:endParaRPr>
          </a:p>
        </p:txBody>
      </p:sp>
      <p:sp>
        <p:nvSpPr>
          <p:cNvPr id="2" name="Google Shape;377;p31">
            <a:extLst>
              <a:ext uri="{FF2B5EF4-FFF2-40B4-BE49-F238E27FC236}">
                <a16:creationId xmlns:a16="http://schemas.microsoft.com/office/drawing/2014/main" id="{D634B65F-DA69-8308-8921-E329E70F0192}"/>
              </a:ext>
            </a:extLst>
          </p:cNvPr>
          <p:cNvSpPr txBox="1"/>
          <p:nvPr/>
        </p:nvSpPr>
        <p:spPr>
          <a:xfrm>
            <a:off x="5836134" y="2874670"/>
            <a:ext cx="2629042" cy="34107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500"/>
              </a:spcBef>
              <a:spcAft>
                <a:spcPts val="0"/>
              </a:spcAft>
              <a:buNone/>
            </a:pPr>
            <a:r>
              <a:rPr lang="fr-FR" sz="1200" b="1" i="0" u="none" strike="noStrike" cap="none" dirty="0" err="1">
                <a:solidFill>
                  <a:srgbClr val="004AAD"/>
                </a:solidFill>
                <a:latin typeface="Cocomat pro"/>
                <a:sym typeface="Arial"/>
              </a:rPr>
              <a:t>Improve</a:t>
            </a:r>
            <a:r>
              <a:rPr lang="fr-FR" sz="1200" b="1" i="0" u="none" strike="noStrike" cap="none" dirty="0">
                <a:solidFill>
                  <a:srgbClr val="478473"/>
                </a:solidFill>
                <a:latin typeface="Cocomat pro"/>
                <a:sym typeface="Arial"/>
              </a:rPr>
              <a:t> </a:t>
            </a:r>
            <a:r>
              <a:rPr lang="fr-FR" sz="1200" b="1" i="0" u="none" strike="noStrike" cap="none" dirty="0" err="1">
                <a:solidFill>
                  <a:srgbClr val="478473"/>
                </a:solidFill>
                <a:latin typeface="Cocomat pro"/>
                <a:sym typeface="Arial"/>
              </a:rPr>
              <a:t>financing</a:t>
            </a:r>
            <a:r>
              <a:rPr lang="fr-FR" sz="1200" b="1" i="0" u="none" strike="noStrike" cap="none" dirty="0">
                <a:solidFill>
                  <a:srgbClr val="478473"/>
                </a:solidFill>
                <a:latin typeface="Cocomat pro"/>
                <a:sym typeface="Arial"/>
              </a:rPr>
              <a:t> </a:t>
            </a:r>
            <a:r>
              <a:rPr lang="fr-FR" sz="1200" b="1" i="0" u="none" strike="noStrike" cap="none" dirty="0">
                <a:solidFill>
                  <a:srgbClr val="004AAD"/>
                </a:solidFill>
                <a:latin typeface="Cocomat pro"/>
                <a:sym typeface="Arial"/>
              </a:rPr>
              <a:t>conditions</a:t>
            </a:r>
            <a:endParaRPr dirty="0">
              <a:latin typeface="Cocomat pro"/>
            </a:endParaRPr>
          </a:p>
        </p:txBody>
      </p:sp>
      <p:sp>
        <p:nvSpPr>
          <p:cNvPr id="4" name="Google Shape;377;p31">
            <a:extLst>
              <a:ext uri="{FF2B5EF4-FFF2-40B4-BE49-F238E27FC236}">
                <a16:creationId xmlns:a16="http://schemas.microsoft.com/office/drawing/2014/main" id="{2022F05B-AF98-16AE-931D-0BFD56B47DB7}"/>
              </a:ext>
            </a:extLst>
          </p:cNvPr>
          <p:cNvSpPr txBox="1"/>
          <p:nvPr/>
        </p:nvSpPr>
        <p:spPr>
          <a:xfrm>
            <a:off x="5836134" y="2499797"/>
            <a:ext cx="2629042" cy="34107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500"/>
              </a:spcBef>
              <a:spcAft>
                <a:spcPts val="0"/>
              </a:spcAft>
              <a:buNone/>
            </a:pPr>
            <a:r>
              <a:rPr lang="fr-FR" sz="1200" b="1" i="0" u="none" strike="noStrike" cap="none" dirty="0" err="1">
                <a:solidFill>
                  <a:srgbClr val="004AAD"/>
                </a:solidFill>
                <a:latin typeface="Cocomat pro"/>
                <a:sym typeface="Arial"/>
              </a:rPr>
              <a:t>Improve</a:t>
            </a:r>
            <a:r>
              <a:rPr lang="fr-FR" sz="1200" b="1" i="0" u="none" strike="noStrike" cap="none" dirty="0">
                <a:solidFill>
                  <a:srgbClr val="004AAD"/>
                </a:solidFill>
                <a:latin typeface="Cocomat pro"/>
                <a:sym typeface="Arial"/>
              </a:rPr>
              <a:t> </a:t>
            </a:r>
            <a:r>
              <a:rPr lang="fr-FR" sz="1200" b="1" i="0" u="none" strike="noStrike" cap="none" dirty="0" err="1">
                <a:solidFill>
                  <a:srgbClr val="478473"/>
                </a:solidFill>
                <a:latin typeface="Cocomat pro"/>
                <a:sym typeface="Arial"/>
              </a:rPr>
              <a:t>negotiation</a:t>
            </a:r>
            <a:r>
              <a:rPr lang="fr-FR" sz="1200" b="1" i="0" u="none" strike="noStrike" cap="none" dirty="0">
                <a:solidFill>
                  <a:srgbClr val="478473"/>
                </a:solidFill>
                <a:latin typeface="Cocomat pro"/>
                <a:sym typeface="Arial"/>
              </a:rPr>
              <a:t> </a:t>
            </a:r>
            <a:r>
              <a:rPr lang="fr-FR" sz="1200" b="1" i="0" u="none" strike="noStrike" cap="none" dirty="0" err="1">
                <a:solidFill>
                  <a:srgbClr val="004AAD"/>
                </a:solidFill>
                <a:latin typeface="Cocomat pro"/>
                <a:sym typeface="Arial"/>
              </a:rPr>
              <a:t>outcome</a:t>
            </a:r>
            <a:endParaRPr dirty="0">
              <a:latin typeface="Cocomat pro"/>
            </a:endParaRPr>
          </a:p>
        </p:txBody>
      </p:sp>
      <p:sp>
        <p:nvSpPr>
          <p:cNvPr id="5" name="Google Shape;377;p31">
            <a:extLst>
              <a:ext uri="{FF2B5EF4-FFF2-40B4-BE49-F238E27FC236}">
                <a16:creationId xmlns:a16="http://schemas.microsoft.com/office/drawing/2014/main" id="{9A382B25-B5A9-7B4F-E8E5-55816371C6DB}"/>
              </a:ext>
            </a:extLst>
          </p:cNvPr>
          <p:cNvSpPr txBox="1"/>
          <p:nvPr/>
        </p:nvSpPr>
        <p:spPr>
          <a:xfrm>
            <a:off x="5836134" y="2067631"/>
            <a:ext cx="262904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200" b="1" i="0" u="none" strike="noStrike" cap="none" dirty="0" err="1">
                <a:solidFill>
                  <a:srgbClr val="004AAD"/>
                </a:solidFill>
                <a:latin typeface="Cocomat pro"/>
                <a:sym typeface="Arial"/>
              </a:rPr>
              <a:t>Increase</a:t>
            </a:r>
            <a:r>
              <a:rPr lang="fr-FR" sz="1200" b="1" i="0" u="none" strike="noStrike" cap="none" dirty="0">
                <a:solidFill>
                  <a:srgbClr val="004AAD"/>
                </a:solidFill>
                <a:latin typeface="Cocomat pro"/>
                <a:sym typeface="Arial"/>
              </a:rPr>
              <a:t> </a:t>
            </a:r>
            <a:r>
              <a:rPr lang="fr-FR" sz="1200" b="1" i="0" u="none" strike="noStrike" cap="none" dirty="0" err="1">
                <a:solidFill>
                  <a:srgbClr val="004AAD"/>
                </a:solidFill>
                <a:latin typeface="Cocomat pro"/>
                <a:sym typeface="Arial"/>
              </a:rPr>
              <a:t>probability</a:t>
            </a:r>
            <a:r>
              <a:rPr lang="fr-FR" sz="1200" b="1" i="0" u="none" strike="noStrike" cap="none" dirty="0">
                <a:solidFill>
                  <a:srgbClr val="004AAD"/>
                </a:solidFill>
                <a:latin typeface="Cocomat pro"/>
                <a:sym typeface="Arial"/>
              </a:rPr>
              <a:t> of </a:t>
            </a:r>
            <a:r>
              <a:rPr lang="fr-FR" sz="1200" b="1" i="0" u="none" strike="noStrike" cap="none" dirty="0" err="1">
                <a:solidFill>
                  <a:srgbClr val="478473"/>
                </a:solidFill>
                <a:latin typeface="Cocomat pro"/>
                <a:sym typeface="Arial"/>
              </a:rPr>
              <a:t>target</a:t>
            </a:r>
            <a:r>
              <a:rPr lang="fr-FR" sz="1200" b="1" i="0" u="none" strike="noStrike" cap="none" dirty="0">
                <a:solidFill>
                  <a:srgbClr val="478473"/>
                </a:solidFill>
                <a:latin typeface="Cocomat pro"/>
                <a:sym typeface="Arial"/>
              </a:rPr>
              <a:t> </a:t>
            </a:r>
            <a:r>
              <a:rPr lang="fr-FR" sz="1200" b="1" i="0" u="none" strike="noStrike" cap="none" dirty="0" err="1">
                <a:solidFill>
                  <a:srgbClr val="478473"/>
                </a:solidFill>
                <a:latin typeface="Cocomat pro"/>
                <a:sym typeface="Arial"/>
              </a:rPr>
              <a:t>search</a:t>
            </a:r>
            <a:r>
              <a:rPr lang="fr-FR" sz="1200" b="1" i="0" u="none" strike="noStrike" cap="none" dirty="0">
                <a:solidFill>
                  <a:srgbClr val="478473"/>
                </a:solidFill>
                <a:latin typeface="Cocomat pro"/>
                <a:sym typeface="Arial"/>
              </a:rPr>
              <a:t> </a:t>
            </a:r>
            <a:r>
              <a:rPr lang="fr-FR" sz="1200" b="1" i="0" u="none" strike="noStrike" cap="none" dirty="0" err="1">
                <a:solidFill>
                  <a:srgbClr val="478473"/>
                </a:solidFill>
                <a:latin typeface="Cocomat pro"/>
                <a:sym typeface="Arial"/>
              </a:rPr>
              <a:t>success</a:t>
            </a:r>
            <a:endParaRPr dirty="0">
              <a:latin typeface="Cocomat pro"/>
            </a:endParaRPr>
          </a:p>
        </p:txBody>
      </p:sp>
    </p:spTree>
    <p:extLst>
      <p:ext uri="{BB962C8B-B14F-4D97-AF65-F5344CB8AC3E}">
        <p14:creationId xmlns:p14="http://schemas.microsoft.com/office/powerpoint/2010/main" val="1620679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57"/>
                                        </p:tgtEl>
                                        <p:attrNameLst>
                                          <p:attrName>style.visibility</p:attrName>
                                        </p:attrNameLst>
                                      </p:cBhvr>
                                      <p:to>
                                        <p:strVal val="visible"/>
                                      </p:to>
                                    </p:set>
                                    <p:animEffect transition="in" filter="randombar(horizontal)">
                                      <p:cBhvr>
                                        <p:cTn id="7" dur="500"/>
                                        <p:tgtEl>
                                          <p:spTgt spid="35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61"/>
                                        </p:tgtEl>
                                        <p:attrNameLst>
                                          <p:attrName>style.visibility</p:attrName>
                                        </p:attrNameLst>
                                      </p:cBhvr>
                                      <p:to>
                                        <p:strVal val="visible"/>
                                      </p:to>
                                    </p:set>
                                    <p:animEffect transition="in" filter="randombar(horizontal)">
                                      <p:cBhvr>
                                        <p:cTn id="12" dur="500"/>
                                        <p:tgtEl>
                                          <p:spTgt spid="361"/>
                                        </p:tgtEl>
                                      </p:cBhvr>
                                    </p:animEffect>
                                  </p:childTnLst>
                                </p:cTn>
                              </p:par>
                              <p:par>
                                <p:cTn id="13" presetID="14" presetClass="entr" presetSubtype="10" fill="hold" nodeType="withEffect">
                                  <p:stCondLst>
                                    <p:cond delay="0"/>
                                  </p:stCondLst>
                                  <p:childTnLst>
                                    <p:set>
                                      <p:cBhvr>
                                        <p:cTn id="14" dur="1" fill="hold">
                                          <p:stCondLst>
                                            <p:cond delay="0"/>
                                          </p:stCondLst>
                                        </p:cTn>
                                        <p:tgtEl>
                                          <p:spTgt spid="356"/>
                                        </p:tgtEl>
                                        <p:attrNameLst>
                                          <p:attrName>style.visibility</p:attrName>
                                        </p:attrNameLst>
                                      </p:cBhvr>
                                      <p:to>
                                        <p:strVal val="visible"/>
                                      </p:to>
                                    </p:set>
                                    <p:animEffect transition="in" filter="randombar(horizontal)">
                                      <p:cBhvr>
                                        <p:cTn id="15" dur="500"/>
                                        <p:tgtEl>
                                          <p:spTgt spid="356"/>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362"/>
                                        </p:tgtEl>
                                        <p:attrNameLst>
                                          <p:attrName>style.visibility</p:attrName>
                                        </p:attrNameLst>
                                      </p:cBhvr>
                                      <p:to>
                                        <p:strVal val="visible"/>
                                      </p:to>
                                    </p:set>
                                    <p:animEffect transition="in" filter="randombar(horizontal)">
                                      <p:cBhvr>
                                        <p:cTn id="18" dur="500"/>
                                        <p:tgtEl>
                                          <p:spTgt spid="362"/>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363"/>
                                        </p:tgtEl>
                                        <p:attrNameLst>
                                          <p:attrName>style.visibility</p:attrName>
                                        </p:attrNameLst>
                                      </p:cBhvr>
                                      <p:to>
                                        <p:strVal val="visible"/>
                                      </p:to>
                                    </p:set>
                                    <p:animEffect transition="in" filter="randombar(horizontal)">
                                      <p:cBhvr>
                                        <p:cTn id="23" dur="500"/>
                                        <p:tgtEl>
                                          <p:spTgt spid="363"/>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365"/>
                                        </p:tgtEl>
                                        <p:attrNameLst>
                                          <p:attrName>style.visibility</p:attrName>
                                        </p:attrNameLst>
                                      </p:cBhvr>
                                      <p:to>
                                        <p:strVal val="visible"/>
                                      </p:to>
                                    </p:set>
                                    <p:animEffect transition="in" filter="randombar(horizontal)">
                                      <p:cBhvr>
                                        <p:cTn id="26" dur="500"/>
                                        <p:tgtEl>
                                          <p:spTgt spid="365"/>
                                        </p:tgtEl>
                                      </p:cBhvr>
                                    </p:animEffect>
                                  </p:childTnLst>
                                </p:cTn>
                              </p:par>
                              <p:par>
                                <p:cTn id="27" presetID="14" presetClass="entr" presetSubtype="10" fill="hold" nodeType="withEffect">
                                  <p:stCondLst>
                                    <p:cond delay="0"/>
                                  </p:stCondLst>
                                  <p:childTnLst>
                                    <p:set>
                                      <p:cBhvr>
                                        <p:cTn id="28" dur="1" fill="hold">
                                          <p:stCondLst>
                                            <p:cond delay="0"/>
                                          </p:stCondLst>
                                        </p:cTn>
                                        <p:tgtEl>
                                          <p:spTgt spid="364"/>
                                        </p:tgtEl>
                                        <p:attrNameLst>
                                          <p:attrName>style.visibility</p:attrName>
                                        </p:attrNameLst>
                                      </p:cBhvr>
                                      <p:to>
                                        <p:strVal val="visible"/>
                                      </p:to>
                                    </p:set>
                                    <p:animEffect transition="in" filter="randombar(horizontal)">
                                      <p:cBhvr>
                                        <p:cTn id="29" dur="500"/>
                                        <p:tgtEl>
                                          <p:spTgt spid="364"/>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366"/>
                                        </p:tgtEl>
                                        <p:attrNameLst>
                                          <p:attrName>style.visibility</p:attrName>
                                        </p:attrNameLst>
                                      </p:cBhvr>
                                      <p:to>
                                        <p:strVal val="visible"/>
                                      </p:to>
                                    </p:set>
                                    <p:animEffect transition="in" filter="randombar(horizontal)">
                                      <p:cBhvr>
                                        <p:cTn id="32" dur="500"/>
                                        <p:tgtEl>
                                          <p:spTgt spid="366"/>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367"/>
                                        </p:tgtEl>
                                        <p:attrNameLst>
                                          <p:attrName>style.visibility</p:attrName>
                                        </p:attrNameLst>
                                      </p:cBhvr>
                                      <p:to>
                                        <p:strVal val="visible"/>
                                      </p:to>
                                    </p:set>
                                    <p:animEffect transition="in" filter="randombar(horizontal)">
                                      <p:cBhvr>
                                        <p:cTn id="37" dur="500"/>
                                        <p:tgtEl>
                                          <p:spTgt spid="367"/>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randombar(horizontal)">
                                      <p:cBhvr>
                                        <p:cTn id="40" dur="50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randombar(horizontal)">
                                      <p:cBhvr>
                                        <p:cTn id="45" dur="500"/>
                                        <p:tgtEl>
                                          <p:spTgt spid="369"/>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randombar(horizontal)">
                                      <p:cBhvr>
                                        <p:cTn id="48" dur="500"/>
                                        <p:tgtEl>
                                          <p:spTgt spid="4"/>
                                        </p:tgtEl>
                                      </p:cBhvr>
                                    </p:animEffect>
                                  </p:childTnLst>
                                </p:cTn>
                              </p:par>
                            </p:childTnLst>
                          </p:cTn>
                        </p:par>
                      </p:childTnLst>
                    </p:cTn>
                  </p:par>
                  <p:par>
                    <p:cTn id="49" fill="hold">
                      <p:stCondLst>
                        <p:cond delay="indefinite"/>
                      </p:stCondLst>
                      <p:childTnLst>
                        <p:par>
                          <p:cTn id="50" fill="hold">
                            <p:stCondLst>
                              <p:cond delay="0"/>
                            </p:stCondLst>
                            <p:childTnLst>
                              <p:par>
                                <p:cTn id="51" presetID="14" presetClass="entr" presetSubtype="10" fill="hold" grpId="0" nodeType="clickEffect">
                                  <p:stCondLst>
                                    <p:cond delay="0"/>
                                  </p:stCondLst>
                                  <p:childTnLst>
                                    <p:set>
                                      <p:cBhvr>
                                        <p:cTn id="52" dur="1" fill="hold">
                                          <p:stCondLst>
                                            <p:cond delay="0"/>
                                          </p:stCondLst>
                                        </p:cTn>
                                        <p:tgtEl>
                                          <p:spTgt spid="370"/>
                                        </p:tgtEl>
                                        <p:attrNameLst>
                                          <p:attrName>style.visibility</p:attrName>
                                        </p:attrNameLst>
                                      </p:cBhvr>
                                      <p:to>
                                        <p:strVal val="visible"/>
                                      </p:to>
                                    </p:set>
                                    <p:animEffect transition="in" filter="randombar(horizontal)">
                                      <p:cBhvr>
                                        <p:cTn id="53" dur="500"/>
                                        <p:tgtEl>
                                          <p:spTgt spid="370"/>
                                        </p:tgtEl>
                                      </p:cBhvr>
                                    </p:animEffect>
                                  </p:childTnLst>
                                </p:cTn>
                              </p:par>
                              <p:par>
                                <p:cTn id="54" presetID="14" presetClass="entr" presetSubtype="10" fill="hold" grpId="0" nodeType="with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randombar(horizontal)">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14" presetClass="entr" presetSubtype="10" fill="hold" grpId="0" nodeType="clickEffect">
                                  <p:stCondLst>
                                    <p:cond delay="0"/>
                                  </p:stCondLst>
                                  <p:childTnLst>
                                    <p:set>
                                      <p:cBhvr>
                                        <p:cTn id="60" dur="1" fill="hold">
                                          <p:stCondLst>
                                            <p:cond delay="0"/>
                                          </p:stCondLst>
                                        </p:cTn>
                                        <p:tgtEl>
                                          <p:spTgt spid="368"/>
                                        </p:tgtEl>
                                        <p:attrNameLst>
                                          <p:attrName>style.visibility</p:attrName>
                                        </p:attrNameLst>
                                      </p:cBhvr>
                                      <p:to>
                                        <p:strVal val="visible"/>
                                      </p:to>
                                    </p:set>
                                    <p:animEffect transition="in" filter="randombar(horizontal)">
                                      <p:cBhvr>
                                        <p:cTn id="61" dur="500"/>
                                        <p:tgtEl>
                                          <p:spTgt spid="368"/>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377"/>
                                        </p:tgtEl>
                                        <p:attrNameLst>
                                          <p:attrName>style.visibility</p:attrName>
                                        </p:attrNameLst>
                                      </p:cBhvr>
                                      <p:to>
                                        <p:strVal val="visible"/>
                                      </p:to>
                                    </p:set>
                                    <p:animEffect transition="in" filter="randombar(horizontal)">
                                      <p:cBhvr>
                                        <p:cTn id="64" dur="500"/>
                                        <p:tgtEl>
                                          <p:spTgt spid="377"/>
                                        </p:tgtEl>
                                      </p:cBhvr>
                                    </p:animEffect>
                                  </p:childTnLst>
                                </p:cTn>
                              </p:par>
                              <p:par>
                                <p:cTn id="65" presetID="14" presetClass="entr" presetSubtype="10"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randombar(horizontal)">
                                      <p:cBhvr>
                                        <p:cTn id="6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 grpId="0"/>
      <p:bldP spid="361" grpId="0"/>
      <p:bldP spid="362" grpId="0"/>
      <p:bldP spid="363" grpId="0" animBg="1"/>
      <p:bldP spid="365" grpId="0"/>
      <p:bldP spid="366" grpId="0"/>
      <p:bldP spid="367" grpId="0" animBg="1"/>
      <p:bldP spid="368" grpId="0" animBg="1"/>
      <p:bldP spid="369" grpId="0" animBg="1"/>
      <p:bldP spid="370" grpId="0" animBg="1"/>
      <p:bldP spid="377" grpId="0"/>
      <p:bldP spid="2" grpId="0"/>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5">
          <a:extLst>
            <a:ext uri="{FF2B5EF4-FFF2-40B4-BE49-F238E27FC236}">
              <a16:creationId xmlns:a16="http://schemas.microsoft.com/office/drawing/2014/main" id="{D649E8AD-EA25-6F35-4A1E-9B86F4080184}"/>
            </a:ext>
          </a:extLst>
        </p:cNvPr>
        <p:cNvGrpSpPr/>
        <p:nvPr/>
      </p:nvGrpSpPr>
      <p:grpSpPr>
        <a:xfrm>
          <a:off x="0" y="0"/>
          <a:ext cx="0" cy="0"/>
          <a:chOff x="0" y="0"/>
          <a:chExt cx="0" cy="0"/>
        </a:xfrm>
      </p:grpSpPr>
      <p:sp>
        <p:nvSpPr>
          <p:cNvPr id="8" name="Triangle isocèle 7">
            <a:extLst>
              <a:ext uri="{FF2B5EF4-FFF2-40B4-BE49-F238E27FC236}">
                <a16:creationId xmlns:a16="http://schemas.microsoft.com/office/drawing/2014/main" id="{0E1AB381-E5CA-BB51-DC12-5515908EF317}"/>
              </a:ext>
            </a:extLst>
          </p:cNvPr>
          <p:cNvSpPr/>
          <p:nvPr/>
        </p:nvSpPr>
        <p:spPr>
          <a:xfrm rot="10800000">
            <a:off x="3154325" y="3207785"/>
            <a:ext cx="2810938" cy="329433"/>
          </a:xfrm>
          <a:prstGeom prst="triangle">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6" name="Google Shape;466;g35f5681e131_0_26">
            <a:extLst>
              <a:ext uri="{FF2B5EF4-FFF2-40B4-BE49-F238E27FC236}">
                <a16:creationId xmlns:a16="http://schemas.microsoft.com/office/drawing/2014/main" id="{DE1627CC-4537-D112-660D-F3AEA84CD870}"/>
              </a:ext>
            </a:extLst>
          </p:cNvPr>
          <p:cNvSpPr txBox="1">
            <a:spLocks noGrp="1"/>
          </p:cNvSpPr>
          <p:nvPr>
            <p:ph type="title"/>
          </p:nvPr>
        </p:nvSpPr>
        <p:spPr>
          <a:xfrm>
            <a:off x="391106" y="256722"/>
            <a:ext cx="7886700" cy="740100"/>
          </a:xfrm>
          <a:prstGeom prst="rect">
            <a:avLst/>
          </a:prstGeom>
          <a:noFill/>
          <a:ln>
            <a:noFill/>
          </a:ln>
        </p:spPr>
        <p:txBody>
          <a:bodyPr spcFirstLastPara="1" wrap="square" lIns="68550" tIns="34275" rIns="68550" bIns="34275" anchor="ctr" anchorCtr="0">
            <a:normAutofit/>
          </a:bodyPr>
          <a:lstStyle/>
          <a:p>
            <a:pPr marL="0" lvl="0" indent="0" algn="l" rtl="0">
              <a:lnSpc>
                <a:spcPct val="90000"/>
              </a:lnSpc>
              <a:spcBef>
                <a:spcPts val="0"/>
              </a:spcBef>
              <a:spcAft>
                <a:spcPts val="0"/>
              </a:spcAft>
              <a:buSzPts val="4400"/>
              <a:buNone/>
            </a:pPr>
            <a:r>
              <a:rPr lang="fr-FR" sz="2800" b="1" dirty="0" err="1">
                <a:solidFill>
                  <a:srgbClr val="004AAD"/>
                </a:solidFill>
                <a:latin typeface="Cocomat pro"/>
                <a:ea typeface="Arial"/>
                <a:cs typeface="Arial"/>
                <a:sym typeface="Arial"/>
              </a:rPr>
              <a:t>Coopetition</a:t>
            </a:r>
            <a:r>
              <a:rPr lang="fr-FR" sz="2800" b="1" dirty="0">
                <a:solidFill>
                  <a:srgbClr val="004AAD"/>
                </a:solidFill>
                <a:latin typeface="Cocomat pro"/>
                <a:ea typeface="Arial"/>
                <a:cs typeface="Arial"/>
                <a:sym typeface="Arial"/>
              </a:rPr>
              <a:t> – </a:t>
            </a:r>
            <a:r>
              <a:rPr lang="fr-FR" sz="2800" b="1" dirty="0" err="1">
                <a:solidFill>
                  <a:srgbClr val="004AAD"/>
                </a:solidFill>
                <a:latin typeface="Cocomat pro"/>
                <a:ea typeface="Arial"/>
                <a:cs typeface="Arial"/>
                <a:sym typeface="Arial"/>
              </a:rPr>
              <a:t>Partners</a:t>
            </a:r>
            <a:r>
              <a:rPr lang="fr-FR" sz="2800" b="1" dirty="0">
                <a:solidFill>
                  <a:srgbClr val="004AAD"/>
                </a:solidFill>
                <a:latin typeface="Cocomat pro"/>
                <a:ea typeface="Arial"/>
                <a:cs typeface="Arial"/>
                <a:sym typeface="Arial"/>
              </a:rPr>
              <a:t> and </a:t>
            </a:r>
            <a:r>
              <a:rPr lang="fr-FR" sz="2800" b="1" dirty="0" err="1">
                <a:solidFill>
                  <a:srgbClr val="004AAD"/>
                </a:solidFill>
                <a:latin typeface="Cocomat pro"/>
                <a:ea typeface="Arial"/>
                <a:cs typeface="Arial"/>
                <a:sym typeface="Arial"/>
              </a:rPr>
              <a:t>soon</a:t>
            </a:r>
            <a:r>
              <a:rPr lang="fr-FR" sz="2800" b="1" dirty="0">
                <a:solidFill>
                  <a:srgbClr val="004AAD"/>
                </a:solidFill>
                <a:latin typeface="Cocomat pro"/>
                <a:ea typeface="Arial"/>
                <a:cs typeface="Arial"/>
                <a:sym typeface="Arial"/>
              </a:rPr>
              <a:t> to </a:t>
            </a:r>
            <a:r>
              <a:rPr lang="fr-FR" sz="2800" b="1" dirty="0" err="1">
                <a:solidFill>
                  <a:srgbClr val="004AAD"/>
                </a:solidFill>
                <a:latin typeface="Cocomat pro"/>
                <a:ea typeface="Arial"/>
                <a:cs typeface="Arial"/>
                <a:sym typeface="Arial"/>
              </a:rPr>
              <a:t>be</a:t>
            </a:r>
            <a:r>
              <a:rPr lang="fr-FR" sz="2800" b="1" dirty="0">
                <a:solidFill>
                  <a:srgbClr val="004AAD"/>
                </a:solidFill>
                <a:latin typeface="Cocomat pro"/>
                <a:ea typeface="Arial"/>
                <a:cs typeface="Arial"/>
                <a:sym typeface="Arial"/>
              </a:rPr>
              <a:t> </a:t>
            </a:r>
            <a:r>
              <a:rPr lang="fr-FR" sz="2800" b="1" dirty="0" err="1">
                <a:solidFill>
                  <a:srgbClr val="004AAD"/>
                </a:solidFill>
                <a:latin typeface="Cocomat pro"/>
                <a:ea typeface="Arial"/>
                <a:cs typeface="Arial"/>
                <a:sym typeface="Arial"/>
              </a:rPr>
              <a:t>partners</a:t>
            </a:r>
            <a:endParaRPr sz="2800" b="1" dirty="0">
              <a:solidFill>
                <a:srgbClr val="004AAD"/>
              </a:solidFill>
              <a:latin typeface="Cocomat pro"/>
              <a:ea typeface="Arial"/>
              <a:cs typeface="Arial"/>
              <a:sym typeface="Arial"/>
            </a:endParaRPr>
          </a:p>
        </p:txBody>
      </p:sp>
      <p:cxnSp>
        <p:nvCxnSpPr>
          <p:cNvPr id="467" name="Google Shape;467;g35f5681e131_0_26">
            <a:extLst>
              <a:ext uri="{FF2B5EF4-FFF2-40B4-BE49-F238E27FC236}">
                <a16:creationId xmlns:a16="http://schemas.microsoft.com/office/drawing/2014/main" id="{183BFE24-14CC-99F4-4373-622AB0A7BC3F}"/>
              </a:ext>
            </a:extLst>
          </p:cNvPr>
          <p:cNvCxnSpPr/>
          <p:nvPr/>
        </p:nvCxnSpPr>
        <p:spPr>
          <a:xfrm>
            <a:off x="444031" y="917064"/>
            <a:ext cx="8037000" cy="0"/>
          </a:xfrm>
          <a:prstGeom prst="straightConnector1">
            <a:avLst/>
          </a:prstGeom>
          <a:noFill/>
          <a:ln w="28575" cap="flat" cmpd="sng">
            <a:solidFill>
              <a:srgbClr val="004AAD"/>
            </a:solidFill>
            <a:prstDash val="solid"/>
            <a:round/>
            <a:headEnd type="none" w="sm" len="sm"/>
            <a:tailEnd type="none" w="sm" len="sm"/>
          </a:ln>
        </p:spPr>
      </p:cxnSp>
      <p:pic>
        <p:nvPicPr>
          <p:cNvPr id="468" name="Google Shape;468;g35f5681e131_0_26" title="Re-New (1).png">
            <a:extLst>
              <a:ext uri="{FF2B5EF4-FFF2-40B4-BE49-F238E27FC236}">
                <a16:creationId xmlns:a16="http://schemas.microsoft.com/office/drawing/2014/main" id="{1A72E272-F218-AC35-9867-3F2A48401BC8}"/>
              </a:ext>
            </a:extLst>
          </p:cNvPr>
          <p:cNvPicPr preferRelativeResize="0"/>
          <p:nvPr/>
        </p:nvPicPr>
        <p:blipFill rotWithShape="1">
          <a:blip r:embed="rId3">
            <a:alphaModFix/>
          </a:blip>
          <a:srcRect l="10828" t="16013" r="13660" b="13003"/>
          <a:stretch/>
        </p:blipFill>
        <p:spPr>
          <a:xfrm>
            <a:off x="8277806" y="39696"/>
            <a:ext cx="832267" cy="782356"/>
          </a:xfrm>
          <a:prstGeom prst="rect">
            <a:avLst/>
          </a:prstGeom>
          <a:noFill/>
          <a:ln>
            <a:noFill/>
          </a:ln>
        </p:spPr>
      </p:pic>
      <p:sp>
        <p:nvSpPr>
          <p:cNvPr id="470" name="Google Shape;470;g35f5681e131_0_26">
            <a:extLst>
              <a:ext uri="{FF2B5EF4-FFF2-40B4-BE49-F238E27FC236}">
                <a16:creationId xmlns:a16="http://schemas.microsoft.com/office/drawing/2014/main" id="{01620084-D642-5258-F783-D1F5B38E0B5A}"/>
              </a:ext>
            </a:extLst>
          </p:cNvPr>
          <p:cNvSpPr/>
          <p:nvPr/>
        </p:nvSpPr>
        <p:spPr>
          <a:xfrm>
            <a:off x="2405064" y="2026717"/>
            <a:ext cx="832200" cy="339000"/>
          </a:xfrm>
          <a:prstGeom prst="homePlate">
            <a:avLst>
              <a:gd name="adj" fmla="val 50000"/>
            </a:avLst>
          </a:prstGeom>
          <a:solidFill>
            <a:srgbClr val="478473"/>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fr-FR" sz="700" b="1" i="0" u="none" strike="noStrike" cap="none">
                <a:solidFill>
                  <a:schemeClr val="lt1"/>
                </a:solidFill>
                <a:latin typeface="Cocomat pro"/>
                <a:sym typeface="Arial"/>
              </a:rPr>
              <a:t>Project clarification</a:t>
            </a:r>
            <a:endParaRPr sz="1400" b="0" i="0" u="none" strike="noStrike" cap="none">
              <a:solidFill>
                <a:srgbClr val="000000"/>
              </a:solidFill>
              <a:latin typeface="Cocomat pro"/>
              <a:sym typeface="Arial"/>
            </a:endParaRPr>
          </a:p>
        </p:txBody>
      </p:sp>
      <p:sp>
        <p:nvSpPr>
          <p:cNvPr id="471" name="Google Shape;471;g35f5681e131_0_26">
            <a:extLst>
              <a:ext uri="{FF2B5EF4-FFF2-40B4-BE49-F238E27FC236}">
                <a16:creationId xmlns:a16="http://schemas.microsoft.com/office/drawing/2014/main" id="{23779908-C8A2-ED2B-DE16-6303314E4DD4}"/>
              </a:ext>
            </a:extLst>
          </p:cNvPr>
          <p:cNvSpPr/>
          <p:nvPr/>
        </p:nvSpPr>
        <p:spPr>
          <a:xfrm>
            <a:off x="3266917" y="2020345"/>
            <a:ext cx="832200" cy="339000"/>
          </a:xfrm>
          <a:prstGeom prst="homePlate">
            <a:avLst>
              <a:gd name="adj" fmla="val 50000"/>
            </a:avLst>
          </a:prstGeom>
          <a:solidFill>
            <a:srgbClr val="478473"/>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fr-FR" sz="700" b="1" i="0" u="none" strike="noStrike" cap="none">
                <a:solidFill>
                  <a:schemeClr val="lt1"/>
                </a:solidFill>
                <a:latin typeface="Cocomat pro"/>
                <a:sym typeface="Arial"/>
              </a:rPr>
              <a:t>Coaching</a:t>
            </a:r>
            <a:endParaRPr sz="1400" b="0" i="0" u="none" strike="noStrike" cap="none">
              <a:solidFill>
                <a:srgbClr val="000000"/>
              </a:solidFill>
              <a:latin typeface="Cocomat pro"/>
              <a:sym typeface="Arial"/>
            </a:endParaRPr>
          </a:p>
        </p:txBody>
      </p:sp>
      <p:sp>
        <p:nvSpPr>
          <p:cNvPr id="472" name="Google Shape;472;g35f5681e131_0_26">
            <a:extLst>
              <a:ext uri="{FF2B5EF4-FFF2-40B4-BE49-F238E27FC236}">
                <a16:creationId xmlns:a16="http://schemas.microsoft.com/office/drawing/2014/main" id="{BB379D7E-FF45-BE4A-0EEC-86486B43D313}"/>
              </a:ext>
            </a:extLst>
          </p:cNvPr>
          <p:cNvSpPr/>
          <p:nvPr/>
        </p:nvSpPr>
        <p:spPr>
          <a:xfrm>
            <a:off x="4128770" y="2026717"/>
            <a:ext cx="832200" cy="339000"/>
          </a:xfrm>
          <a:prstGeom prst="homePlate">
            <a:avLst>
              <a:gd name="adj" fmla="val 50000"/>
            </a:avLst>
          </a:prstGeom>
          <a:solidFill>
            <a:srgbClr val="478473"/>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fr-FR" sz="700" b="1" i="0" u="none" strike="noStrike" cap="none">
                <a:solidFill>
                  <a:schemeClr val="lt1"/>
                </a:solidFill>
                <a:latin typeface="Cocomat pro"/>
                <a:sym typeface="Arial"/>
              </a:rPr>
              <a:t>Target Research</a:t>
            </a:r>
            <a:endParaRPr sz="700" b="1" i="0" u="none" strike="noStrike" cap="none">
              <a:solidFill>
                <a:schemeClr val="lt1"/>
              </a:solidFill>
              <a:latin typeface="Cocomat pro"/>
              <a:sym typeface="Arial"/>
            </a:endParaRPr>
          </a:p>
        </p:txBody>
      </p:sp>
      <p:sp>
        <p:nvSpPr>
          <p:cNvPr id="473" name="Google Shape;473;g35f5681e131_0_26">
            <a:extLst>
              <a:ext uri="{FF2B5EF4-FFF2-40B4-BE49-F238E27FC236}">
                <a16:creationId xmlns:a16="http://schemas.microsoft.com/office/drawing/2014/main" id="{9E73BCC8-EB54-2B6C-5CC6-2B1989C2486E}"/>
              </a:ext>
            </a:extLst>
          </p:cNvPr>
          <p:cNvSpPr/>
          <p:nvPr/>
        </p:nvSpPr>
        <p:spPr>
          <a:xfrm>
            <a:off x="4990623" y="2026717"/>
            <a:ext cx="832200" cy="339000"/>
          </a:xfrm>
          <a:prstGeom prst="homePlate">
            <a:avLst>
              <a:gd name="adj" fmla="val 50000"/>
            </a:avLst>
          </a:prstGeom>
          <a:solidFill>
            <a:srgbClr val="478473"/>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fr-FR" sz="700" b="1" i="0" u="none" strike="noStrike" cap="none">
                <a:solidFill>
                  <a:schemeClr val="lt1"/>
                </a:solidFill>
                <a:latin typeface="Cocomat pro"/>
                <a:sym typeface="Arial"/>
              </a:rPr>
              <a:t>Due Diligence</a:t>
            </a:r>
            <a:endParaRPr sz="1400" b="0" i="0" u="none" strike="noStrike" cap="none">
              <a:solidFill>
                <a:srgbClr val="000000"/>
              </a:solidFill>
              <a:latin typeface="Cocomat pro"/>
              <a:sym typeface="Arial"/>
            </a:endParaRPr>
          </a:p>
        </p:txBody>
      </p:sp>
      <p:sp>
        <p:nvSpPr>
          <p:cNvPr id="474" name="Google Shape;474;g35f5681e131_0_26">
            <a:extLst>
              <a:ext uri="{FF2B5EF4-FFF2-40B4-BE49-F238E27FC236}">
                <a16:creationId xmlns:a16="http://schemas.microsoft.com/office/drawing/2014/main" id="{3B00C93E-CDE9-2893-5ABD-908487220F8C}"/>
              </a:ext>
            </a:extLst>
          </p:cNvPr>
          <p:cNvSpPr/>
          <p:nvPr/>
        </p:nvSpPr>
        <p:spPr>
          <a:xfrm>
            <a:off x="5852476" y="2026717"/>
            <a:ext cx="832200" cy="339000"/>
          </a:xfrm>
          <a:prstGeom prst="homePlate">
            <a:avLst>
              <a:gd name="adj" fmla="val 50000"/>
            </a:avLst>
          </a:prstGeom>
          <a:solidFill>
            <a:srgbClr val="478473"/>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fr-FR" sz="700" b="1" i="0" u="none" strike="noStrike" cap="none">
                <a:solidFill>
                  <a:schemeClr val="lt1"/>
                </a:solidFill>
                <a:latin typeface="Cocomat pro"/>
                <a:sym typeface="Arial"/>
              </a:rPr>
              <a:t>Financing</a:t>
            </a:r>
            <a:endParaRPr sz="700" b="1" i="0" u="none" strike="noStrike" cap="none">
              <a:solidFill>
                <a:schemeClr val="lt1"/>
              </a:solidFill>
              <a:latin typeface="Cocomat pro"/>
              <a:sym typeface="Arial"/>
            </a:endParaRPr>
          </a:p>
        </p:txBody>
      </p:sp>
      <p:sp>
        <p:nvSpPr>
          <p:cNvPr id="475" name="Google Shape;475;g35f5681e131_0_26">
            <a:extLst>
              <a:ext uri="{FF2B5EF4-FFF2-40B4-BE49-F238E27FC236}">
                <a16:creationId xmlns:a16="http://schemas.microsoft.com/office/drawing/2014/main" id="{F1DD2C1B-0A57-A7DC-6EC2-58CD0FBC0767}"/>
              </a:ext>
            </a:extLst>
          </p:cNvPr>
          <p:cNvSpPr/>
          <p:nvPr/>
        </p:nvSpPr>
        <p:spPr>
          <a:xfrm>
            <a:off x="6714329" y="2024324"/>
            <a:ext cx="832200" cy="339000"/>
          </a:xfrm>
          <a:prstGeom prst="homePlate">
            <a:avLst>
              <a:gd name="adj" fmla="val 50000"/>
            </a:avLst>
          </a:prstGeom>
          <a:solidFill>
            <a:srgbClr val="478473"/>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fr-FR" sz="700" b="1" i="0" u="none" strike="noStrike" cap="none">
                <a:solidFill>
                  <a:schemeClr val="lt1"/>
                </a:solidFill>
                <a:latin typeface="Cocomat pro"/>
                <a:sym typeface="Arial"/>
              </a:rPr>
              <a:t>Legal &amp; closing</a:t>
            </a:r>
            <a:endParaRPr sz="700" b="1" i="0" u="none" strike="noStrike" cap="none">
              <a:solidFill>
                <a:schemeClr val="lt1"/>
              </a:solidFill>
              <a:latin typeface="Cocomat pro"/>
              <a:sym typeface="Arial"/>
            </a:endParaRPr>
          </a:p>
        </p:txBody>
      </p:sp>
      <p:sp>
        <p:nvSpPr>
          <p:cNvPr id="476" name="Google Shape;476;g35f5681e131_0_26">
            <a:extLst>
              <a:ext uri="{FF2B5EF4-FFF2-40B4-BE49-F238E27FC236}">
                <a16:creationId xmlns:a16="http://schemas.microsoft.com/office/drawing/2014/main" id="{EF493371-BAEF-BDEC-3E4E-30CF13DA29E7}"/>
              </a:ext>
            </a:extLst>
          </p:cNvPr>
          <p:cNvSpPr/>
          <p:nvPr/>
        </p:nvSpPr>
        <p:spPr>
          <a:xfrm>
            <a:off x="7576182" y="2020345"/>
            <a:ext cx="832200" cy="339000"/>
          </a:xfrm>
          <a:prstGeom prst="homePlate">
            <a:avLst>
              <a:gd name="adj" fmla="val 50000"/>
            </a:avLst>
          </a:prstGeom>
          <a:solidFill>
            <a:srgbClr val="478473"/>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fr-FR" sz="700" b="1" i="0" u="none" strike="noStrike" cap="none">
                <a:solidFill>
                  <a:schemeClr val="lt1"/>
                </a:solidFill>
                <a:latin typeface="Cocomat pro"/>
                <a:sym typeface="Arial"/>
              </a:rPr>
              <a:t>Post acquisition support</a:t>
            </a:r>
            <a:endParaRPr sz="1400" b="0" i="0" u="none" strike="noStrike" cap="none">
              <a:solidFill>
                <a:srgbClr val="000000"/>
              </a:solidFill>
              <a:latin typeface="Cocomat pro"/>
              <a:sym typeface="Arial"/>
            </a:endParaRPr>
          </a:p>
        </p:txBody>
      </p:sp>
      <p:sp>
        <p:nvSpPr>
          <p:cNvPr id="477" name="Google Shape;477;g35f5681e131_0_26">
            <a:extLst>
              <a:ext uri="{FF2B5EF4-FFF2-40B4-BE49-F238E27FC236}">
                <a16:creationId xmlns:a16="http://schemas.microsoft.com/office/drawing/2014/main" id="{8208BE2A-96B0-7BFC-6B09-C0EB25F55645}"/>
              </a:ext>
            </a:extLst>
          </p:cNvPr>
          <p:cNvSpPr/>
          <p:nvPr/>
        </p:nvSpPr>
        <p:spPr>
          <a:xfrm>
            <a:off x="1543211" y="2015354"/>
            <a:ext cx="832200" cy="339000"/>
          </a:xfrm>
          <a:prstGeom prst="homePlate">
            <a:avLst>
              <a:gd name="adj" fmla="val 50000"/>
            </a:avLst>
          </a:prstGeom>
          <a:solidFill>
            <a:srgbClr val="478473"/>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fr-FR" sz="700" b="1" i="0" u="none" strike="noStrike" cap="none">
                <a:solidFill>
                  <a:schemeClr val="lt1"/>
                </a:solidFill>
                <a:latin typeface="Cocomat pro"/>
                <a:sym typeface="Arial"/>
              </a:rPr>
              <a:t>Training</a:t>
            </a:r>
            <a:endParaRPr sz="1400" b="0" i="0" u="none" strike="noStrike" cap="none">
              <a:solidFill>
                <a:srgbClr val="000000"/>
              </a:solidFill>
              <a:latin typeface="Cocomat pro"/>
              <a:sym typeface="Arial"/>
            </a:endParaRPr>
          </a:p>
        </p:txBody>
      </p:sp>
      <p:sp>
        <p:nvSpPr>
          <p:cNvPr id="478" name="Google Shape;478;g35f5681e131_0_26">
            <a:extLst>
              <a:ext uri="{FF2B5EF4-FFF2-40B4-BE49-F238E27FC236}">
                <a16:creationId xmlns:a16="http://schemas.microsoft.com/office/drawing/2014/main" id="{21C5BDA7-E64B-3D6A-E7BE-D62D1F8AF955}"/>
              </a:ext>
            </a:extLst>
          </p:cNvPr>
          <p:cNvSpPr/>
          <p:nvPr/>
        </p:nvSpPr>
        <p:spPr>
          <a:xfrm>
            <a:off x="1532561" y="2527654"/>
            <a:ext cx="832200" cy="195000"/>
          </a:xfrm>
          <a:prstGeom prst="roundRect">
            <a:avLst>
              <a:gd name="adj" fmla="val 16667"/>
            </a:avLst>
          </a:prstGeom>
          <a:solidFill>
            <a:srgbClr val="002060"/>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comat pro"/>
              <a:sym typeface="Arial"/>
            </a:endParaRPr>
          </a:p>
        </p:txBody>
      </p:sp>
      <p:sp>
        <p:nvSpPr>
          <p:cNvPr id="479" name="Google Shape;479;g35f5681e131_0_26">
            <a:extLst>
              <a:ext uri="{FF2B5EF4-FFF2-40B4-BE49-F238E27FC236}">
                <a16:creationId xmlns:a16="http://schemas.microsoft.com/office/drawing/2014/main" id="{DDC2C858-684A-17FF-3928-BE8DF18E2963}"/>
              </a:ext>
            </a:extLst>
          </p:cNvPr>
          <p:cNvSpPr/>
          <p:nvPr/>
        </p:nvSpPr>
        <p:spPr>
          <a:xfrm>
            <a:off x="2397012" y="2529979"/>
            <a:ext cx="832200" cy="195000"/>
          </a:xfrm>
          <a:prstGeom prst="roundRect">
            <a:avLst>
              <a:gd name="adj" fmla="val 16667"/>
            </a:avLst>
          </a:prstGeom>
          <a:solidFill>
            <a:srgbClr val="002060"/>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comat pro"/>
              <a:sym typeface="Arial"/>
            </a:endParaRPr>
          </a:p>
        </p:txBody>
      </p:sp>
      <p:sp>
        <p:nvSpPr>
          <p:cNvPr id="480" name="Google Shape;480;g35f5681e131_0_26">
            <a:extLst>
              <a:ext uri="{FF2B5EF4-FFF2-40B4-BE49-F238E27FC236}">
                <a16:creationId xmlns:a16="http://schemas.microsoft.com/office/drawing/2014/main" id="{4723FD7B-34DE-B928-2FAD-FE2A6A69AC9D}"/>
              </a:ext>
            </a:extLst>
          </p:cNvPr>
          <p:cNvSpPr/>
          <p:nvPr/>
        </p:nvSpPr>
        <p:spPr>
          <a:xfrm>
            <a:off x="3261463" y="2529979"/>
            <a:ext cx="832200" cy="195000"/>
          </a:xfrm>
          <a:prstGeom prst="roundRect">
            <a:avLst>
              <a:gd name="adj" fmla="val 16667"/>
            </a:avLst>
          </a:prstGeom>
          <a:solidFill>
            <a:srgbClr val="002060"/>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comat pro"/>
              <a:sym typeface="Arial"/>
            </a:endParaRPr>
          </a:p>
        </p:txBody>
      </p:sp>
      <p:sp>
        <p:nvSpPr>
          <p:cNvPr id="481" name="Google Shape;481;g35f5681e131_0_26">
            <a:extLst>
              <a:ext uri="{FF2B5EF4-FFF2-40B4-BE49-F238E27FC236}">
                <a16:creationId xmlns:a16="http://schemas.microsoft.com/office/drawing/2014/main" id="{17710421-DBF7-C5EB-B469-A8C656B72513}"/>
              </a:ext>
            </a:extLst>
          </p:cNvPr>
          <p:cNvSpPr/>
          <p:nvPr/>
        </p:nvSpPr>
        <p:spPr>
          <a:xfrm>
            <a:off x="4128770" y="2530634"/>
            <a:ext cx="832200" cy="195000"/>
          </a:xfrm>
          <a:prstGeom prst="roundRect">
            <a:avLst>
              <a:gd name="adj" fmla="val 16667"/>
            </a:avLst>
          </a:prstGeom>
          <a:solidFill>
            <a:srgbClr val="002060"/>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comat pro"/>
              <a:sym typeface="Arial"/>
            </a:endParaRPr>
          </a:p>
        </p:txBody>
      </p:sp>
      <p:sp>
        <p:nvSpPr>
          <p:cNvPr id="486" name="Google Shape;486;g35f5681e131_0_26">
            <a:extLst>
              <a:ext uri="{FF2B5EF4-FFF2-40B4-BE49-F238E27FC236}">
                <a16:creationId xmlns:a16="http://schemas.microsoft.com/office/drawing/2014/main" id="{0F30DDF9-D0F8-890F-94D6-97D449F7ECB8}"/>
              </a:ext>
            </a:extLst>
          </p:cNvPr>
          <p:cNvSpPr/>
          <p:nvPr/>
        </p:nvSpPr>
        <p:spPr>
          <a:xfrm>
            <a:off x="2404466" y="3668104"/>
            <a:ext cx="832200" cy="372901"/>
          </a:xfrm>
          <a:prstGeom prst="roundRect">
            <a:avLst>
              <a:gd name="adj" fmla="val 16667"/>
            </a:avLst>
          </a:prstGeom>
          <a:solidFill>
            <a:srgbClr val="478473"/>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comat pro"/>
              <a:sym typeface="Arial"/>
            </a:endParaRPr>
          </a:p>
        </p:txBody>
      </p:sp>
      <p:sp>
        <p:nvSpPr>
          <p:cNvPr id="487" name="Google Shape;487;g35f5681e131_0_26">
            <a:extLst>
              <a:ext uri="{FF2B5EF4-FFF2-40B4-BE49-F238E27FC236}">
                <a16:creationId xmlns:a16="http://schemas.microsoft.com/office/drawing/2014/main" id="{82E84293-5E67-17D1-2938-8E228008F6FF}"/>
              </a:ext>
            </a:extLst>
          </p:cNvPr>
          <p:cNvSpPr/>
          <p:nvPr/>
        </p:nvSpPr>
        <p:spPr>
          <a:xfrm>
            <a:off x="3268167" y="3668104"/>
            <a:ext cx="832200" cy="372901"/>
          </a:xfrm>
          <a:prstGeom prst="roundRect">
            <a:avLst>
              <a:gd name="adj" fmla="val 16667"/>
            </a:avLst>
          </a:prstGeom>
          <a:solidFill>
            <a:srgbClr val="478473"/>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comat pro"/>
              <a:sym typeface="Arial"/>
            </a:endParaRPr>
          </a:p>
        </p:txBody>
      </p:sp>
      <p:sp>
        <p:nvSpPr>
          <p:cNvPr id="488" name="Google Shape;488;g35f5681e131_0_26">
            <a:extLst>
              <a:ext uri="{FF2B5EF4-FFF2-40B4-BE49-F238E27FC236}">
                <a16:creationId xmlns:a16="http://schemas.microsoft.com/office/drawing/2014/main" id="{54A81862-5FC2-94F9-F808-18B5BEE89E60}"/>
              </a:ext>
            </a:extLst>
          </p:cNvPr>
          <p:cNvSpPr/>
          <p:nvPr/>
        </p:nvSpPr>
        <p:spPr>
          <a:xfrm>
            <a:off x="4125507" y="3668103"/>
            <a:ext cx="832200" cy="372901"/>
          </a:xfrm>
          <a:prstGeom prst="roundRect">
            <a:avLst>
              <a:gd name="adj" fmla="val 16667"/>
            </a:avLst>
          </a:prstGeom>
          <a:solidFill>
            <a:srgbClr val="478473"/>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comat pro"/>
              <a:sym typeface="Arial"/>
            </a:endParaRPr>
          </a:p>
        </p:txBody>
      </p:sp>
      <p:sp>
        <p:nvSpPr>
          <p:cNvPr id="489" name="Google Shape;489;g35f5681e131_0_26">
            <a:extLst>
              <a:ext uri="{FF2B5EF4-FFF2-40B4-BE49-F238E27FC236}">
                <a16:creationId xmlns:a16="http://schemas.microsoft.com/office/drawing/2014/main" id="{A3A16155-7C49-4F35-97CB-5DE158F4AB43}"/>
              </a:ext>
            </a:extLst>
          </p:cNvPr>
          <p:cNvSpPr/>
          <p:nvPr/>
        </p:nvSpPr>
        <p:spPr>
          <a:xfrm>
            <a:off x="4982847" y="3668102"/>
            <a:ext cx="839976" cy="372901"/>
          </a:xfrm>
          <a:prstGeom prst="roundRect">
            <a:avLst>
              <a:gd name="adj" fmla="val 16667"/>
            </a:avLst>
          </a:prstGeom>
          <a:solidFill>
            <a:srgbClr val="478473"/>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Cocomat pro"/>
              <a:sym typeface="Arial"/>
            </a:endParaRPr>
          </a:p>
        </p:txBody>
      </p:sp>
      <p:sp>
        <p:nvSpPr>
          <p:cNvPr id="490" name="Google Shape;490;g35f5681e131_0_26">
            <a:extLst>
              <a:ext uri="{FF2B5EF4-FFF2-40B4-BE49-F238E27FC236}">
                <a16:creationId xmlns:a16="http://schemas.microsoft.com/office/drawing/2014/main" id="{A0429DCB-66CA-9D80-8DB1-62C20B55CA43}"/>
              </a:ext>
            </a:extLst>
          </p:cNvPr>
          <p:cNvSpPr/>
          <p:nvPr/>
        </p:nvSpPr>
        <p:spPr>
          <a:xfrm>
            <a:off x="5856392" y="3668102"/>
            <a:ext cx="832200" cy="372901"/>
          </a:xfrm>
          <a:prstGeom prst="roundRect">
            <a:avLst>
              <a:gd name="adj" fmla="val 16667"/>
            </a:avLst>
          </a:prstGeom>
          <a:solidFill>
            <a:srgbClr val="478473"/>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comat pro"/>
              <a:sym typeface="Arial"/>
            </a:endParaRPr>
          </a:p>
        </p:txBody>
      </p:sp>
      <p:sp>
        <p:nvSpPr>
          <p:cNvPr id="491" name="Google Shape;491;g35f5681e131_0_26">
            <a:extLst>
              <a:ext uri="{FF2B5EF4-FFF2-40B4-BE49-F238E27FC236}">
                <a16:creationId xmlns:a16="http://schemas.microsoft.com/office/drawing/2014/main" id="{88ED63CE-8AF3-3307-5474-36FE2ACEF191}"/>
              </a:ext>
            </a:extLst>
          </p:cNvPr>
          <p:cNvSpPr/>
          <p:nvPr/>
        </p:nvSpPr>
        <p:spPr>
          <a:xfrm>
            <a:off x="6720690" y="3665833"/>
            <a:ext cx="832200" cy="372901"/>
          </a:xfrm>
          <a:prstGeom prst="roundRect">
            <a:avLst>
              <a:gd name="adj" fmla="val 16667"/>
            </a:avLst>
          </a:prstGeom>
          <a:solidFill>
            <a:srgbClr val="478473"/>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comat pro"/>
              <a:sym typeface="Arial"/>
            </a:endParaRPr>
          </a:p>
        </p:txBody>
      </p:sp>
      <p:sp>
        <p:nvSpPr>
          <p:cNvPr id="492" name="Google Shape;492;g35f5681e131_0_26">
            <a:extLst>
              <a:ext uri="{FF2B5EF4-FFF2-40B4-BE49-F238E27FC236}">
                <a16:creationId xmlns:a16="http://schemas.microsoft.com/office/drawing/2014/main" id="{1D58EE87-5663-6DAD-8A76-28C0A3465D00}"/>
              </a:ext>
            </a:extLst>
          </p:cNvPr>
          <p:cNvSpPr/>
          <p:nvPr/>
        </p:nvSpPr>
        <p:spPr>
          <a:xfrm>
            <a:off x="7584391" y="3665832"/>
            <a:ext cx="832200" cy="372901"/>
          </a:xfrm>
          <a:prstGeom prst="roundRect">
            <a:avLst>
              <a:gd name="adj" fmla="val 16667"/>
            </a:avLst>
          </a:prstGeom>
          <a:solidFill>
            <a:srgbClr val="478473"/>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comat pro"/>
              <a:sym typeface="Arial"/>
            </a:endParaRPr>
          </a:p>
        </p:txBody>
      </p:sp>
      <p:sp>
        <p:nvSpPr>
          <p:cNvPr id="493" name="Google Shape;493;g35f5681e131_0_26">
            <a:extLst>
              <a:ext uri="{FF2B5EF4-FFF2-40B4-BE49-F238E27FC236}">
                <a16:creationId xmlns:a16="http://schemas.microsoft.com/office/drawing/2014/main" id="{CB09DADE-7C6D-5B7C-828B-6137E269F914}"/>
              </a:ext>
            </a:extLst>
          </p:cNvPr>
          <p:cNvSpPr/>
          <p:nvPr/>
        </p:nvSpPr>
        <p:spPr>
          <a:xfrm>
            <a:off x="1543211" y="3668104"/>
            <a:ext cx="832200" cy="372901"/>
          </a:xfrm>
          <a:prstGeom prst="roundRect">
            <a:avLst>
              <a:gd name="adj" fmla="val 16667"/>
            </a:avLst>
          </a:prstGeom>
          <a:solidFill>
            <a:srgbClr val="D8F2CF"/>
          </a:solidFill>
          <a:ln w="9525" cap="flat" cmpd="sng">
            <a:solidFill>
              <a:srgbClr val="004AAD"/>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comat pro"/>
              <a:sym typeface="Arial"/>
            </a:endParaRPr>
          </a:p>
        </p:txBody>
      </p:sp>
      <p:sp>
        <p:nvSpPr>
          <p:cNvPr id="494" name="Google Shape;494;g35f5681e131_0_26">
            <a:extLst>
              <a:ext uri="{FF2B5EF4-FFF2-40B4-BE49-F238E27FC236}">
                <a16:creationId xmlns:a16="http://schemas.microsoft.com/office/drawing/2014/main" id="{AB6E8825-A6B5-EBEC-A397-DBBDBAB28287}"/>
              </a:ext>
            </a:extLst>
          </p:cNvPr>
          <p:cNvSpPr txBox="1"/>
          <p:nvPr/>
        </p:nvSpPr>
        <p:spPr>
          <a:xfrm>
            <a:off x="254065" y="3766259"/>
            <a:ext cx="1037700" cy="216900"/>
          </a:xfrm>
          <a:prstGeom prst="rect">
            <a:avLst/>
          </a:prstGeom>
          <a:noFill/>
          <a:ln>
            <a:noFill/>
          </a:ln>
        </p:spPr>
        <p:txBody>
          <a:bodyPr spcFirstLastPara="1" wrap="square" lIns="68550" tIns="34275" rIns="68550" bIns="34275" anchor="ctr" anchorCtr="0">
            <a:noAutofit/>
          </a:bodyPr>
          <a:lstStyle/>
          <a:p>
            <a:pPr marL="0" marR="0" lvl="0" indent="0" algn="ctr" rtl="0">
              <a:lnSpc>
                <a:spcPct val="90000"/>
              </a:lnSpc>
              <a:spcBef>
                <a:spcPts val="0"/>
              </a:spcBef>
              <a:spcAft>
                <a:spcPts val="0"/>
              </a:spcAft>
              <a:buClr>
                <a:schemeClr val="dk1"/>
              </a:buClr>
              <a:buSzPts val="4757"/>
              <a:buFont typeface="Play"/>
              <a:buNone/>
            </a:pPr>
            <a:r>
              <a:rPr lang="fr-FR" b="1" i="0" u="none" strike="noStrike" cap="none" dirty="0">
                <a:solidFill>
                  <a:srgbClr val="004AAD"/>
                </a:solidFill>
                <a:latin typeface="Cocomat pro"/>
                <a:sym typeface="Arial"/>
              </a:rPr>
              <a:t>Re-New &amp; </a:t>
            </a:r>
            <a:r>
              <a:rPr lang="fr-FR" b="1" i="0" u="none" strike="noStrike" cap="none" dirty="0" err="1">
                <a:solidFill>
                  <a:srgbClr val="004AAD"/>
                </a:solidFill>
                <a:latin typeface="Cocomat pro"/>
                <a:sym typeface="Arial"/>
              </a:rPr>
              <a:t>partners</a:t>
            </a:r>
            <a:endParaRPr sz="800" b="0" i="0" u="none" strike="noStrike" cap="none" dirty="0">
              <a:solidFill>
                <a:srgbClr val="000000"/>
              </a:solidFill>
              <a:latin typeface="Cocomat pro"/>
              <a:sym typeface="Arial"/>
            </a:endParaRPr>
          </a:p>
        </p:txBody>
      </p:sp>
      <p:sp>
        <p:nvSpPr>
          <p:cNvPr id="496" name="Google Shape;496;g35f5681e131_0_26">
            <a:extLst>
              <a:ext uri="{FF2B5EF4-FFF2-40B4-BE49-F238E27FC236}">
                <a16:creationId xmlns:a16="http://schemas.microsoft.com/office/drawing/2014/main" id="{C507CC08-94FB-CE96-F250-D96D221D3CA3}"/>
              </a:ext>
            </a:extLst>
          </p:cNvPr>
          <p:cNvSpPr/>
          <p:nvPr/>
        </p:nvSpPr>
        <p:spPr>
          <a:xfrm>
            <a:off x="4982847" y="2925192"/>
            <a:ext cx="804885" cy="195000"/>
          </a:xfrm>
          <a:prstGeom prst="roundRect">
            <a:avLst>
              <a:gd name="adj" fmla="val 16667"/>
            </a:avLst>
          </a:prstGeom>
          <a:solidFill>
            <a:srgbClr val="4892DC"/>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comat pro"/>
              <a:sym typeface="Arial"/>
            </a:endParaRPr>
          </a:p>
        </p:txBody>
      </p:sp>
      <p:sp>
        <p:nvSpPr>
          <p:cNvPr id="497" name="Google Shape;497;g35f5681e131_0_26">
            <a:extLst>
              <a:ext uri="{FF2B5EF4-FFF2-40B4-BE49-F238E27FC236}">
                <a16:creationId xmlns:a16="http://schemas.microsoft.com/office/drawing/2014/main" id="{D2DC8FBE-D0D3-5565-3769-83E273CB88D9}"/>
              </a:ext>
            </a:extLst>
          </p:cNvPr>
          <p:cNvSpPr/>
          <p:nvPr/>
        </p:nvSpPr>
        <p:spPr>
          <a:xfrm>
            <a:off x="5817385" y="2925192"/>
            <a:ext cx="832200" cy="195000"/>
          </a:xfrm>
          <a:prstGeom prst="roundRect">
            <a:avLst>
              <a:gd name="adj" fmla="val 16667"/>
            </a:avLst>
          </a:prstGeom>
          <a:solidFill>
            <a:srgbClr val="4892DC"/>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comat pro"/>
              <a:sym typeface="Arial"/>
            </a:endParaRPr>
          </a:p>
        </p:txBody>
      </p:sp>
      <p:sp>
        <p:nvSpPr>
          <p:cNvPr id="498" name="Google Shape;498;g35f5681e131_0_26">
            <a:extLst>
              <a:ext uri="{FF2B5EF4-FFF2-40B4-BE49-F238E27FC236}">
                <a16:creationId xmlns:a16="http://schemas.microsoft.com/office/drawing/2014/main" id="{D66ECBAD-1866-FCBC-9F8F-FC562AB922FA}"/>
              </a:ext>
            </a:extLst>
          </p:cNvPr>
          <p:cNvSpPr/>
          <p:nvPr/>
        </p:nvSpPr>
        <p:spPr>
          <a:xfrm>
            <a:off x="6686043" y="2925192"/>
            <a:ext cx="832200" cy="195000"/>
          </a:xfrm>
          <a:prstGeom prst="roundRect">
            <a:avLst>
              <a:gd name="adj" fmla="val 16667"/>
            </a:avLst>
          </a:prstGeom>
          <a:solidFill>
            <a:srgbClr val="4892DC"/>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comat pro"/>
              <a:sym typeface="Arial"/>
            </a:endParaRPr>
          </a:p>
        </p:txBody>
      </p:sp>
      <p:sp>
        <p:nvSpPr>
          <p:cNvPr id="505" name="Google Shape;505;g35f5681e131_0_26">
            <a:extLst>
              <a:ext uri="{FF2B5EF4-FFF2-40B4-BE49-F238E27FC236}">
                <a16:creationId xmlns:a16="http://schemas.microsoft.com/office/drawing/2014/main" id="{42B51503-CCEB-FAA3-9E6A-3F84B74391FC}"/>
              </a:ext>
            </a:extLst>
          </p:cNvPr>
          <p:cNvSpPr/>
          <p:nvPr/>
        </p:nvSpPr>
        <p:spPr>
          <a:xfrm>
            <a:off x="4093304" y="2921289"/>
            <a:ext cx="853083" cy="195000"/>
          </a:xfrm>
          <a:prstGeom prst="roundRect">
            <a:avLst>
              <a:gd name="adj" fmla="val 16667"/>
            </a:avLst>
          </a:prstGeom>
          <a:solidFill>
            <a:srgbClr val="002060"/>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06" name="Google Shape;506;g35f5681e131_0_26">
            <a:extLst>
              <a:ext uri="{FF2B5EF4-FFF2-40B4-BE49-F238E27FC236}">
                <a16:creationId xmlns:a16="http://schemas.microsoft.com/office/drawing/2014/main" id="{BFD85770-16E3-2E42-BFC2-391FE1F2F5B2}"/>
              </a:ext>
            </a:extLst>
          </p:cNvPr>
          <p:cNvSpPr txBox="1"/>
          <p:nvPr/>
        </p:nvSpPr>
        <p:spPr>
          <a:xfrm>
            <a:off x="38358" y="2892189"/>
            <a:ext cx="1309018" cy="253200"/>
          </a:xfrm>
          <a:prstGeom prst="rect">
            <a:avLst/>
          </a:prstGeom>
          <a:noFill/>
          <a:ln>
            <a:noFill/>
          </a:ln>
        </p:spPr>
        <p:txBody>
          <a:bodyPr spcFirstLastPara="1" wrap="square" lIns="68550" tIns="34275" rIns="68550" bIns="34275" anchor="ctr" anchorCtr="0">
            <a:normAutofit/>
          </a:bodyPr>
          <a:lstStyle/>
          <a:p>
            <a:pPr marL="0" marR="0" lvl="0" indent="0" algn="ctr" rtl="0">
              <a:lnSpc>
                <a:spcPct val="90000"/>
              </a:lnSpc>
              <a:spcBef>
                <a:spcPts val="0"/>
              </a:spcBef>
              <a:spcAft>
                <a:spcPts val="0"/>
              </a:spcAft>
              <a:buClr>
                <a:schemeClr val="dk1"/>
              </a:buClr>
              <a:buSzPts val="4400"/>
              <a:buFont typeface="Play"/>
              <a:buNone/>
            </a:pPr>
            <a:r>
              <a:rPr lang="fr-FR" sz="1100" b="1" i="1" u="none" strike="noStrike" cap="none" dirty="0">
                <a:solidFill>
                  <a:srgbClr val="7F7F7F"/>
                </a:solidFill>
                <a:latin typeface="Cocomat pro"/>
                <a:sym typeface="Arial"/>
              </a:rPr>
              <a:t>Direct </a:t>
            </a:r>
            <a:r>
              <a:rPr lang="fr-FR" sz="1100" b="1" i="1" u="none" strike="noStrike" cap="none" dirty="0" err="1">
                <a:solidFill>
                  <a:srgbClr val="7F7F7F"/>
                </a:solidFill>
                <a:latin typeface="Cocomat pro"/>
                <a:sym typeface="Arial"/>
              </a:rPr>
              <a:t>competitors</a:t>
            </a:r>
            <a:endParaRPr sz="1100" b="0" i="1" u="none" strike="noStrike" cap="none" dirty="0">
              <a:solidFill>
                <a:srgbClr val="7F7F7F"/>
              </a:solidFill>
              <a:latin typeface="Cocomat pro"/>
              <a:sym typeface="Arial"/>
            </a:endParaRPr>
          </a:p>
        </p:txBody>
      </p:sp>
      <p:sp>
        <p:nvSpPr>
          <p:cNvPr id="507" name="Google Shape;507;g35f5681e131_0_26">
            <a:extLst>
              <a:ext uri="{FF2B5EF4-FFF2-40B4-BE49-F238E27FC236}">
                <a16:creationId xmlns:a16="http://schemas.microsoft.com/office/drawing/2014/main" id="{D3A04C85-0A4A-29D6-E03A-B4FC3E4695E1}"/>
              </a:ext>
            </a:extLst>
          </p:cNvPr>
          <p:cNvSpPr/>
          <p:nvPr/>
        </p:nvSpPr>
        <p:spPr>
          <a:xfrm>
            <a:off x="4990623" y="2527654"/>
            <a:ext cx="832200" cy="195000"/>
          </a:xfrm>
          <a:prstGeom prst="roundRect">
            <a:avLst>
              <a:gd name="adj" fmla="val 16667"/>
            </a:avLst>
          </a:prstGeom>
          <a:solidFill>
            <a:srgbClr val="1F5C99"/>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comat pro"/>
              <a:sym typeface="Arial"/>
            </a:endParaRPr>
          </a:p>
        </p:txBody>
      </p:sp>
      <p:sp>
        <p:nvSpPr>
          <p:cNvPr id="508" name="Google Shape;508;g35f5681e131_0_26">
            <a:extLst>
              <a:ext uri="{FF2B5EF4-FFF2-40B4-BE49-F238E27FC236}">
                <a16:creationId xmlns:a16="http://schemas.microsoft.com/office/drawing/2014/main" id="{911AD860-132B-2B02-BF2B-DB38D92D787D}"/>
              </a:ext>
            </a:extLst>
          </p:cNvPr>
          <p:cNvSpPr/>
          <p:nvPr/>
        </p:nvSpPr>
        <p:spPr>
          <a:xfrm>
            <a:off x="6701832" y="2529811"/>
            <a:ext cx="832200" cy="195000"/>
          </a:xfrm>
          <a:prstGeom prst="roundRect">
            <a:avLst>
              <a:gd name="adj" fmla="val 16667"/>
            </a:avLst>
          </a:prstGeom>
          <a:solidFill>
            <a:srgbClr val="1F5C99"/>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comat pro"/>
              <a:sym typeface="Arial"/>
            </a:endParaRPr>
          </a:p>
        </p:txBody>
      </p:sp>
      <p:sp>
        <p:nvSpPr>
          <p:cNvPr id="512" name="Google Shape;512;g35f5681e131_0_26">
            <a:extLst>
              <a:ext uri="{FF2B5EF4-FFF2-40B4-BE49-F238E27FC236}">
                <a16:creationId xmlns:a16="http://schemas.microsoft.com/office/drawing/2014/main" id="{A96F2285-6D95-1EA0-2747-AEADE0973A36}"/>
              </a:ext>
            </a:extLst>
          </p:cNvPr>
          <p:cNvSpPr/>
          <p:nvPr/>
        </p:nvSpPr>
        <p:spPr>
          <a:xfrm>
            <a:off x="2381223" y="2925483"/>
            <a:ext cx="832200" cy="195000"/>
          </a:xfrm>
          <a:prstGeom prst="roundRect">
            <a:avLst>
              <a:gd name="adj" fmla="val 16667"/>
            </a:avLst>
          </a:prstGeom>
          <a:solidFill>
            <a:srgbClr val="D9E5F8"/>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13" name="Google Shape;513;g35f5681e131_0_26">
            <a:extLst>
              <a:ext uri="{FF2B5EF4-FFF2-40B4-BE49-F238E27FC236}">
                <a16:creationId xmlns:a16="http://schemas.microsoft.com/office/drawing/2014/main" id="{94F5D88D-0A88-FDEB-8C51-B05438DCB331}"/>
              </a:ext>
            </a:extLst>
          </p:cNvPr>
          <p:cNvSpPr/>
          <p:nvPr/>
        </p:nvSpPr>
        <p:spPr>
          <a:xfrm>
            <a:off x="3237264" y="2925192"/>
            <a:ext cx="832200" cy="195000"/>
          </a:xfrm>
          <a:prstGeom prst="roundRect">
            <a:avLst>
              <a:gd name="adj" fmla="val 16667"/>
            </a:avLst>
          </a:prstGeom>
          <a:solidFill>
            <a:srgbClr val="D9E5F8"/>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14" name="Google Shape;514;g35f5681e131_0_26">
            <a:extLst>
              <a:ext uri="{FF2B5EF4-FFF2-40B4-BE49-F238E27FC236}">
                <a16:creationId xmlns:a16="http://schemas.microsoft.com/office/drawing/2014/main" id="{EF207DFC-80EE-6FF1-A879-657E45472E2B}"/>
              </a:ext>
            </a:extLst>
          </p:cNvPr>
          <p:cNvSpPr/>
          <p:nvPr/>
        </p:nvSpPr>
        <p:spPr>
          <a:xfrm>
            <a:off x="7546529" y="2921289"/>
            <a:ext cx="832200" cy="195000"/>
          </a:xfrm>
          <a:prstGeom prst="roundRect">
            <a:avLst>
              <a:gd name="adj" fmla="val 16667"/>
            </a:avLst>
          </a:prstGeom>
          <a:solidFill>
            <a:srgbClr val="D9E5F8"/>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18" name="Google Shape;518;g35f5681e131_0_26">
            <a:extLst>
              <a:ext uri="{FF2B5EF4-FFF2-40B4-BE49-F238E27FC236}">
                <a16:creationId xmlns:a16="http://schemas.microsoft.com/office/drawing/2014/main" id="{ABD1DF23-E386-978E-088B-89F1F12E408C}"/>
              </a:ext>
            </a:extLst>
          </p:cNvPr>
          <p:cNvSpPr/>
          <p:nvPr/>
        </p:nvSpPr>
        <p:spPr>
          <a:xfrm>
            <a:off x="92967" y="3620031"/>
            <a:ext cx="8466303" cy="503785"/>
          </a:xfrm>
          <a:prstGeom prst="roundRect">
            <a:avLst>
              <a:gd name="adj" fmla="val 16667"/>
            </a:avLst>
          </a:prstGeom>
          <a:noFill/>
          <a:ln w="9525" cap="flat" cmpd="sng">
            <a:solidFill>
              <a:srgbClr val="004AAD"/>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comat pro"/>
              <a:sym typeface="Arial"/>
            </a:endParaRPr>
          </a:p>
        </p:txBody>
      </p:sp>
      <p:sp>
        <p:nvSpPr>
          <p:cNvPr id="519" name="Google Shape;519;g35f5681e131_0_26">
            <a:extLst>
              <a:ext uri="{FF2B5EF4-FFF2-40B4-BE49-F238E27FC236}">
                <a16:creationId xmlns:a16="http://schemas.microsoft.com/office/drawing/2014/main" id="{4F7BE78A-C4B0-B217-BD4D-5A0EF6523CE9}"/>
              </a:ext>
            </a:extLst>
          </p:cNvPr>
          <p:cNvSpPr txBox="1"/>
          <p:nvPr/>
        </p:nvSpPr>
        <p:spPr>
          <a:xfrm>
            <a:off x="92967" y="2530026"/>
            <a:ext cx="1309018" cy="167560"/>
          </a:xfrm>
          <a:prstGeom prst="rect">
            <a:avLst/>
          </a:prstGeom>
          <a:noFill/>
          <a:ln>
            <a:noFill/>
          </a:ln>
        </p:spPr>
        <p:txBody>
          <a:bodyPr spcFirstLastPara="1" wrap="square" lIns="68550" tIns="34275" rIns="68550" bIns="34275" anchor="ctr" anchorCtr="0">
            <a:noAutofit/>
          </a:bodyPr>
          <a:lstStyle/>
          <a:p>
            <a:pPr marL="0" marR="0" lvl="0" indent="0" algn="r" rtl="0">
              <a:lnSpc>
                <a:spcPct val="90000"/>
              </a:lnSpc>
              <a:spcBef>
                <a:spcPts val="0"/>
              </a:spcBef>
              <a:spcAft>
                <a:spcPts val="0"/>
              </a:spcAft>
              <a:buClr>
                <a:schemeClr val="dk1"/>
              </a:buClr>
              <a:buSzPts val="4400"/>
              <a:buFont typeface="Play"/>
              <a:buNone/>
            </a:pPr>
            <a:r>
              <a:rPr lang="fr-FR" sz="1100" b="1" i="1" u="none" strike="noStrike" cap="none" dirty="0">
                <a:solidFill>
                  <a:srgbClr val="7F7F7F"/>
                </a:solidFill>
                <a:latin typeface="Cocomat pro"/>
                <a:sym typeface="Arial"/>
              </a:rPr>
              <a:t>Indirect </a:t>
            </a:r>
            <a:r>
              <a:rPr lang="fr-FR" sz="1100" b="1" i="1" u="none" strike="noStrike" cap="none" dirty="0" err="1">
                <a:solidFill>
                  <a:srgbClr val="7F7F7F"/>
                </a:solidFill>
                <a:latin typeface="Cocomat pro"/>
                <a:sym typeface="Arial"/>
              </a:rPr>
              <a:t>competitors</a:t>
            </a:r>
            <a:endParaRPr sz="1100" b="0" i="1" u="none" strike="noStrike" cap="none" dirty="0">
              <a:solidFill>
                <a:srgbClr val="7F7F7F"/>
              </a:solidFill>
              <a:latin typeface="Cocomat pro"/>
              <a:sym typeface="Arial"/>
            </a:endParaRPr>
          </a:p>
        </p:txBody>
      </p:sp>
      <p:sp>
        <p:nvSpPr>
          <p:cNvPr id="521" name="Google Shape;521;g35f5681e131_0_26">
            <a:extLst>
              <a:ext uri="{FF2B5EF4-FFF2-40B4-BE49-F238E27FC236}">
                <a16:creationId xmlns:a16="http://schemas.microsoft.com/office/drawing/2014/main" id="{3FE2287F-4B20-070B-5B95-E062AC3FAA8E}"/>
              </a:ext>
            </a:extLst>
          </p:cNvPr>
          <p:cNvSpPr txBox="1"/>
          <p:nvPr/>
        </p:nvSpPr>
        <p:spPr>
          <a:xfrm>
            <a:off x="444031" y="1186908"/>
            <a:ext cx="8089800" cy="390300"/>
          </a:xfrm>
          <a:prstGeom prst="rect">
            <a:avLst/>
          </a:prstGeom>
          <a:noFill/>
          <a:ln>
            <a:noFill/>
          </a:ln>
        </p:spPr>
        <p:txBody>
          <a:bodyPr spcFirstLastPara="1" wrap="square" lIns="68550" tIns="34275" rIns="68550" bIns="34275" anchor="ctr" anchorCtr="0">
            <a:noAutofit/>
          </a:bodyPr>
          <a:lstStyle/>
          <a:p>
            <a:pPr marL="0" marR="0" lvl="0" indent="0" algn="ctr" rtl="0">
              <a:lnSpc>
                <a:spcPct val="80000"/>
              </a:lnSpc>
              <a:spcBef>
                <a:spcPts val="0"/>
              </a:spcBef>
              <a:spcAft>
                <a:spcPts val="0"/>
              </a:spcAft>
              <a:buNone/>
            </a:pPr>
            <a:r>
              <a:rPr lang="fr-FR" sz="2000" b="0" i="1" u="none" strike="noStrike" cap="none" dirty="0">
                <a:solidFill>
                  <a:srgbClr val="478473"/>
                </a:solidFill>
                <a:latin typeface="Cocomat pro"/>
                <a:sym typeface="Arial"/>
              </a:rPr>
              <a:t>A </a:t>
            </a:r>
            <a:r>
              <a:rPr lang="fr-FR" sz="2000" b="0" i="1" u="none" strike="noStrike" cap="none" dirty="0" err="1">
                <a:solidFill>
                  <a:srgbClr val="478473"/>
                </a:solidFill>
                <a:latin typeface="Cocomat pro"/>
                <a:sym typeface="Arial"/>
              </a:rPr>
              <a:t>highly</a:t>
            </a:r>
            <a:r>
              <a:rPr lang="fr-FR" sz="2000" b="0" i="1" u="none" strike="noStrike" cap="none" dirty="0">
                <a:solidFill>
                  <a:srgbClr val="478473"/>
                </a:solidFill>
                <a:latin typeface="Cocomat pro"/>
                <a:sym typeface="Arial"/>
              </a:rPr>
              <a:t> </a:t>
            </a:r>
            <a:r>
              <a:rPr lang="fr-FR" sz="2000" b="0" i="1" u="none" strike="noStrike" cap="none" dirty="0" err="1">
                <a:solidFill>
                  <a:srgbClr val="478473"/>
                </a:solidFill>
                <a:latin typeface="Cocomat pro"/>
                <a:sym typeface="Arial"/>
              </a:rPr>
              <a:t>fragmented</a:t>
            </a:r>
            <a:r>
              <a:rPr lang="fr-FR" sz="2000" b="0" i="1" u="none" strike="noStrike" cap="none" dirty="0">
                <a:solidFill>
                  <a:srgbClr val="478473"/>
                </a:solidFill>
                <a:latin typeface="Cocomat pro"/>
                <a:sym typeface="Arial"/>
              </a:rPr>
              <a:t> and </a:t>
            </a:r>
            <a:r>
              <a:rPr lang="fr-FR" sz="2000" b="0" i="1" u="none" strike="noStrike" cap="none" dirty="0" err="1">
                <a:solidFill>
                  <a:srgbClr val="478473"/>
                </a:solidFill>
                <a:latin typeface="Cocomat pro"/>
                <a:sym typeface="Arial"/>
              </a:rPr>
              <a:t>analogic</a:t>
            </a:r>
            <a:r>
              <a:rPr lang="fr-FR" sz="2000" b="0" i="1" u="none" strike="noStrike" cap="none" dirty="0">
                <a:solidFill>
                  <a:srgbClr val="478473"/>
                </a:solidFill>
                <a:latin typeface="Cocomat pro"/>
                <a:sym typeface="Arial"/>
              </a:rPr>
              <a:t> </a:t>
            </a:r>
            <a:r>
              <a:rPr lang="fr-FR" sz="2000" b="0" i="1" u="none" strike="noStrike" cap="none" dirty="0" err="1">
                <a:solidFill>
                  <a:srgbClr val="478473"/>
                </a:solidFill>
                <a:latin typeface="Cocomat pro"/>
                <a:sym typeface="Arial"/>
              </a:rPr>
              <a:t>market</a:t>
            </a:r>
            <a:r>
              <a:rPr lang="fr-FR" sz="2000" b="0" i="1" u="none" strike="noStrike" cap="none" dirty="0">
                <a:solidFill>
                  <a:srgbClr val="478473"/>
                </a:solidFill>
                <a:latin typeface="Cocomat pro"/>
                <a:sym typeface="Arial"/>
              </a:rPr>
              <a:t> </a:t>
            </a:r>
          </a:p>
          <a:p>
            <a:pPr marL="0" marR="0" lvl="0" indent="0" algn="ctr" rtl="0">
              <a:lnSpc>
                <a:spcPct val="80000"/>
              </a:lnSpc>
              <a:spcBef>
                <a:spcPts val="0"/>
              </a:spcBef>
              <a:spcAft>
                <a:spcPts val="0"/>
              </a:spcAft>
              <a:buNone/>
            </a:pPr>
            <a:r>
              <a:rPr lang="fr-FR" sz="2000" b="0" i="1" u="none" strike="noStrike" cap="none" dirty="0" err="1">
                <a:solidFill>
                  <a:srgbClr val="478473"/>
                </a:solidFill>
                <a:latin typeface="Cocomat pro"/>
                <a:sym typeface="Arial"/>
              </a:rPr>
              <a:t>with</a:t>
            </a:r>
            <a:r>
              <a:rPr lang="fr-FR" sz="2000" b="0" i="1" u="none" strike="noStrike" cap="none" dirty="0">
                <a:solidFill>
                  <a:srgbClr val="478473"/>
                </a:solidFill>
                <a:latin typeface="Cocomat pro"/>
                <a:sym typeface="Arial"/>
              </a:rPr>
              <a:t> </a:t>
            </a:r>
            <a:r>
              <a:rPr lang="fr-FR" sz="2000" b="0" i="1" u="none" strike="noStrike" cap="none" dirty="0" err="1">
                <a:solidFill>
                  <a:srgbClr val="478473"/>
                </a:solidFill>
                <a:latin typeface="Cocomat pro"/>
                <a:sym typeface="Arial"/>
              </a:rPr>
              <a:t>potential</a:t>
            </a:r>
            <a:r>
              <a:rPr lang="fr-FR" sz="2000" b="0" i="1" u="none" strike="noStrike" cap="none" dirty="0">
                <a:solidFill>
                  <a:srgbClr val="478473"/>
                </a:solidFill>
                <a:latin typeface="Cocomat pro"/>
                <a:sym typeface="Arial"/>
              </a:rPr>
              <a:t> for </a:t>
            </a:r>
            <a:r>
              <a:rPr lang="fr-FR" sz="2000" b="0" i="1" u="none" strike="noStrike" cap="none" dirty="0" err="1">
                <a:solidFill>
                  <a:srgbClr val="478473"/>
                </a:solidFill>
                <a:latin typeface="Cocomat pro"/>
                <a:sym typeface="Arial"/>
              </a:rPr>
              <a:t>offer</a:t>
            </a:r>
            <a:r>
              <a:rPr lang="fr-FR" sz="2000" b="0" i="1" u="none" strike="noStrike" cap="none" dirty="0">
                <a:solidFill>
                  <a:srgbClr val="478473"/>
                </a:solidFill>
                <a:latin typeface="Cocomat pro"/>
                <a:sym typeface="Arial"/>
              </a:rPr>
              <a:t> </a:t>
            </a:r>
            <a:r>
              <a:rPr lang="fr-FR" sz="2000" b="0" i="1" u="none" strike="noStrike" cap="none" dirty="0" err="1">
                <a:solidFill>
                  <a:srgbClr val="478473"/>
                </a:solidFill>
                <a:latin typeface="Cocomat pro"/>
                <a:sym typeface="Arial"/>
              </a:rPr>
              <a:t>aggregation</a:t>
            </a:r>
            <a:r>
              <a:rPr lang="fr-FR" sz="2000" b="0" i="1" u="none" strike="noStrike" cap="none" dirty="0">
                <a:solidFill>
                  <a:srgbClr val="478473"/>
                </a:solidFill>
                <a:latin typeface="Cocomat pro"/>
                <a:sym typeface="Arial"/>
              </a:rPr>
              <a:t> and </a:t>
            </a:r>
            <a:r>
              <a:rPr lang="fr-FR" sz="2000" b="0" i="1" u="none" strike="noStrike" cap="none" dirty="0" err="1">
                <a:solidFill>
                  <a:srgbClr val="478473"/>
                </a:solidFill>
                <a:latin typeface="Cocomat pro"/>
                <a:sym typeface="Arial"/>
              </a:rPr>
              <a:t>digitalization</a:t>
            </a:r>
            <a:endParaRPr sz="2000" dirty="0">
              <a:latin typeface="Cocomat pro"/>
            </a:endParaRPr>
          </a:p>
        </p:txBody>
      </p:sp>
      <p:sp>
        <p:nvSpPr>
          <p:cNvPr id="522" name="Google Shape;522;g35f5681e131_0_26">
            <a:extLst>
              <a:ext uri="{FF2B5EF4-FFF2-40B4-BE49-F238E27FC236}">
                <a16:creationId xmlns:a16="http://schemas.microsoft.com/office/drawing/2014/main" id="{08F1599D-8921-B2B1-2C9E-0200FAE318C5}"/>
              </a:ext>
            </a:extLst>
          </p:cNvPr>
          <p:cNvSpPr/>
          <p:nvPr/>
        </p:nvSpPr>
        <p:spPr>
          <a:xfrm>
            <a:off x="92967" y="4614689"/>
            <a:ext cx="261600" cy="100200"/>
          </a:xfrm>
          <a:prstGeom prst="roundRect">
            <a:avLst>
              <a:gd name="adj" fmla="val 16667"/>
            </a:avLst>
          </a:prstGeom>
          <a:solidFill>
            <a:srgbClr val="002060"/>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comat pro"/>
              <a:sym typeface="Arial"/>
            </a:endParaRPr>
          </a:p>
        </p:txBody>
      </p:sp>
      <p:sp>
        <p:nvSpPr>
          <p:cNvPr id="523" name="Google Shape;523;g35f5681e131_0_26">
            <a:extLst>
              <a:ext uri="{FF2B5EF4-FFF2-40B4-BE49-F238E27FC236}">
                <a16:creationId xmlns:a16="http://schemas.microsoft.com/office/drawing/2014/main" id="{E3719F7A-D47E-01E7-621C-F07EF33B7171}"/>
              </a:ext>
            </a:extLst>
          </p:cNvPr>
          <p:cNvSpPr/>
          <p:nvPr/>
        </p:nvSpPr>
        <p:spPr>
          <a:xfrm>
            <a:off x="92967" y="4819336"/>
            <a:ext cx="261600" cy="100200"/>
          </a:xfrm>
          <a:prstGeom prst="roundRect">
            <a:avLst>
              <a:gd name="adj" fmla="val 16667"/>
            </a:avLst>
          </a:prstGeom>
          <a:solidFill>
            <a:srgbClr val="4892DC"/>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comat pro"/>
              <a:sym typeface="Arial"/>
            </a:endParaRPr>
          </a:p>
        </p:txBody>
      </p:sp>
      <p:sp>
        <p:nvSpPr>
          <p:cNvPr id="524" name="Google Shape;524;g35f5681e131_0_26">
            <a:extLst>
              <a:ext uri="{FF2B5EF4-FFF2-40B4-BE49-F238E27FC236}">
                <a16:creationId xmlns:a16="http://schemas.microsoft.com/office/drawing/2014/main" id="{23E0692F-5248-FD0B-47D0-BF4F5BB02F75}"/>
              </a:ext>
            </a:extLst>
          </p:cNvPr>
          <p:cNvSpPr/>
          <p:nvPr/>
        </p:nvSpPr>
        <p:spPr>
          <a:xfrm>
            <a:off x="92968" y="4719243"/>
            <a:ext cx="261600" cy="100200"/>
          </a:xfrm>
          <a:prstGeom prst="roundRect">
            <a:avLst>
              <a:gd name="adj" fmla="val 16667"/>
            </a:avLst>
          </a:prstGeom>
          <a:solidFill>
            <a:srgbClr val="1F5C99"/>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comat pro"/>
              <a:sym typeface="Arial"/>
            </a:endParaRPr>
          </a:p>
        </p:txBody>
      </p:sp>
      <p:sp>
        <p:nvSpPr>
          <p:cNvPr id="525" name="Google Shape;525;g35f5681e131_0_26">
            <a:extLst>
              <a:ext uri="{FF2B5EF4-FFF2-40B4-BE49-F238E27FC236}">
                <a16:creationId xmlns:a16="http://schemas.microsoft.com/office/drawing/2014/main" id="{09DDD163-8DB6-31AA-9916-0ADE70943775}"/>
              </a:ext>
            </a:extLst>
          </p:cNvPr>
          <p:cNvSpPr/>
          <p:nvPr/>
        </p:nvSpPr>
        <p:spPr>
          <a:xfrm>
            <a:off x="92967" y="4923890"/>
            <a:ext cx="261600" cy="100200"/>
          </a:xfrm>
          <a:prstGeom prst="roundRect">
            <a:avLst>
              <a:gd name="adj" fmla="val 16667"/>
            </a:avLst>
          </a:prstGeom>
          <a:solidFill>
            <a:srgbClr val="D9E5F8"/>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comat pro"/>
              <a:sym typeface="Arial"/>
            </a:endParaRPr>
          </a:p>
        </p:txBody>
      </p:sp>
      <p:cxnSp>
        <p:nvCxnSpPr>
          <p:cNvPr id="526" name="Google Shape;526;g35f5681e131_0_26">
            <a:extLst>
              <a:ext uri="{FF2B5EF4-FFF2-40B4-BE49-F238E27FC236}">
                <a16:creationId xmlns:a16="http://schemas.microsoft.com/office/drawing/2014/main" id="{9E983557-8CA0-7742-567F-C79C6938D04F}"/>
              </a:ext>
            </a:extLst>
          </p:cNvPr>
          <p:cNvCxnSpPr/>
          <p:nvPr/>
        </p:nvCxnSpPr>
        <p:spPr>
          <a:xfrm rot="10800000">
            <a:off x="436672" y="4629036"/>
            <a:ext cx="0" cy="370500"/>
          </a:xfrm>
          <a:prstGeom prst="straightConnector1">
            <a:avLst/>
          </a:prstGeom>
          <a:noFill/>
          <a:ln w="12700" cap="flat" cmpd="sng">
            <a:solidFill>
              <a:srgbClr val="A5A5A5"/>
            </a:solidFill>
            <a:prstDash val="solid"/>
            <a:round/>
            <a:headEnd type="none" w="sm" len="sm"/>
            <a:tailEnd type="triangle" w="med" len="med"/>
          </a:ln>
        </p:spPr>
      </p:cxnSp>
      <p:sp>
        <p:nvSpPr>
          <p:cNvPr id="527" name="Google Shape;527;g35f5681e131_0_26">
            <a:extLst>
              <a:ext uri="{FF2B5EF4-FFF2-40B4-BE49-F238E27FC236}">
                <a16:creationId xmlns:a16="http://schemas.microsoft.com/office/drawing/2014/main" id="{5A011EB6-427B-8420-A061-C63AE025BB29}"/>
              </a:ext>
            </a:extLst>
          </p:cNvPr>
          <p:cNvSpPr txBox="1"/>
          <p:nvPr/>
        </p:nvSpPr>
        <p:spPr>
          <a:xfrm>
            <a:off x="430953" y="4946218"/>
            <a:ext cx="261600" cy="100200"/>
          </a:xfrm>
          <a:prstGeom prst="rect">
            <a:avLst/>
          </a:prstGeom>
          <a:noFill/>
          <a:ln>
            <a:noFill/>
          </a:ln>
        </p:spPr>
        <p:txBody>
          <a:bodyPr spcFirstLastPara="1" wrap="square" lIns="68550" tIns="34275" rIns="68550" bIns="34275" anchor="ctr" anchorCtr="0">
            <a:noAutofit/>
          </a:bodyPr>
          <a:lstStyle/>
          <a:p>
            <a:pPr marL="0" marR="0" lvl="0" indent="0" algn="ctr" rtl="0">
              <a:lnSpc>
                <a:spcPct val="90000"/>
              </a:lnSpc>
              <a:spcBef>
                <a:spcPts val="0"/>
              </a:spcBef>
              <a:spcAft>
                <a:spcPts val="0"/>
              </a:spcAft>
              <a:buClr>
                <a:schemeClr val="dk1"/>
              </a:buClr>
              <a:buSzPts val="4400"/>
              <a:buFont typeface="Play"/>
              <a:buNone/>
            </a:pPr>
            <a:r>
              <a:rPr lang="fr-FR" sz="1200" b="1" i="0" u="none" strike="noStrike" cap="none">
                <a:solidFill>
                  <a:srgbClr val="7F7F7F"/>
                </a:solidFill>
                <a:latin typeface="Cocomat pro"/>
                <a:sym typeface="Arial"/>
              </a:rPr>
              <a:t>-</a:t>
            </a:r>
            <a:endParaRPr sz="1200" b="0" i="0" u="none" strike="noStrike" cap="none">
              <a:solidFill>
                <a:srgbClr val="7F7F7F"/>
              </a:solidFill>
              <a:latin typeface="Cocomat pro"/>
              <a:sym typeface="Arial"/>
            </a:endParaRPr>
          </a:p>
        </p:txBody>
      </p:sp>
      <p:sp>
        <p:nvSpPr>
          <p:cNvPr id="528" name="Google Shape;528;g35f5681e131_0_26">
            <a:extLst>
              <a:ext uri="{FF2B5EF4-FFF2-40B4-BE49-F238E27FC236}">
                <a16:creationId xmlns:a16="http://schemas.microsoft.com/office/drawing/2014/main" id="{730E6CEF-03D1-F5BA-9A15-98996AB184EE}"/>
              </a:ext>
            </a:extLst>
          </p:cNvPr>
          <p:cNvSpPr txBox="1"/>
          <p:nvPr/>
        </p:nvSpPr>
        <p:spPr>
          <a:xfrm>
            <a:off x="442392" y="4608375"/>
            <a:ext cx="261600" cy="100200"/>
          </a:xfrm>
          <a:prstGeom prst="rect">
            <a:avLst/>
          </a:prstGeom>
          <a:noFill/>
          <a:ln>
            <a:noFill/>
          </a:ln>
        </p:spPr>
        <p:txBody>
          <a:bodyPr spcFirstLastPara="1" wrap="square" lIns="68550" tIns="34275" rIns="68550" bIns="34275" anchor="ctr" anchorCtr="0">
            <a:noAutofit/>
          </a:bodyPr>
          <a:lstStyle/>
          <a:p>
            <a:pPr marL="0" marR="0" lvl="0" indent="0" algn="ctr" rtl="0">
              <a:lnSpc>
                <a:spcPct val="90000"/>
              </a:lnSpc>
              <a:spcBef>
                <a:spcPts val="0"/>
              </a:spcBef>
              <a:spcAft>
                <a:spcPts val="0"/>
              </a:spcAft>
              <a:buClr>
                <a:schemeClr val="dk1"/>
              </a:buClr>
              <a:buSzPts val="4400"/>
              <a:buFont typeface="Play"/>
              <a:buNone/>
            </a:pPr>
            <a:r>
              <a:rPr lang="fr-FR" sz="1200" b="1" i="0" u="none" strike="noStrike" cap="none">
                <a:solidFill>
                  <a:srgbClr val="7F7F7F"/>
                </a:solidFill>
                <a:latin typeface="Cocomat pro"/>
                <a:sym typeface="Arial"/>
              </a:rPr>
              <a:t>+</a:t>
            </a:r>
            <a:endParaRPr sz="1200" b="0" i="0" u="none" strike="noStrike" cap="none">
              <a:solidFill>
                <a:srgbClr val="7F7F7F"/>
              </a:solidFill>
              <a:latin typeface="Cocomat pro"/>
              <a:sym typeface="Arial"/>
            </a:endParaRPr>
          </a:p>
        </p:txBody>
      </p:sp>
      <p:sp>
        <p:nvSpPr>
          <p:cNvPr id="529" name="Google Shape;529;g35f5681e131_0_26">
            <a:extLst>
              <a:ext uri="{FF2B5EF4-FFF2-40B4-BE49-F238E27FC236}">
                <a16:creationId xmlns:a16="http://schemas.microsoft.com/office/drawing/2014/main" id="{FC315CDB-0334-9840-ECDF-1B5297C17DDB}"/>
              </a:ext>
            </a:extLst>
          </p:cNvPr>
          <p:cNvSpPr txBox="1"/>
          <p:nvPr/>
        </p:nvSpPr>
        <p:spPr>
          <a:xfrm>
            <a:off x="595456" y="4705922"/>
            <a:ext cx="820200" cy="253200"/>
          </a:xfrm>
          <a:prstGeom prst="rect">
            <a:avLst/>
          </a:prstGeom>
          <a:noFill/>
          <a:ln>
            <a:noFill/>
          </a:ln>
        </p:spPr>
        <p:txBody>
          <a:bodyPr spcFirstLastPara="1" wrap="square" lIns="68550" tIns="34275" rIns="68550" bIns="34275" anchor="ctr" anchorCtr="0">
            <a:normAutofit fontScale="77500" lnSpcReduction="20000"/>
          </a:bodyPr>
          <a:lstStyle/>
          <a:p>
            <a:pPr marL="0" marR="0" lvl="0" indent="0" algn="l" rtl="0">
              <a:lnSpc>
                <a:spcPct val="90000"/>
              </a:lnSpc>
              <a:spcBef>
                <a:spcPts val="0"/>
              </a:spcBef>
              <a:spcAft>
                <a:spcPts val="0"/>
              </a:spcAft>
              <a:buClr>
                <a:schemeClr val="dk1"/>
              </a:buClr>
              <a:buSzPts val="4826"/>
              <a:buFont typeface="Play"/>
              <a:buNone/>
            </a:pPr>
            <a:r>
              <a:rPr lang="fr-FR" sz="1000" b="1" i="1" u="none" strike="noStrike" cap="none" dirty="0">
                <a:solidFill>
                  <a:srgbClr val="7F7F7F"/>
                </a:solidFill>
                <a:latin typeface="Cocomat pro"/>
                <a:sym typeface="Arial"/>
              </a:rPr>
              <a:t># of </a:t>
            </a:r>
            <a:r>
              <a:rPr lang="fr-FR" sz="1000" b="1" i="1" u="none" strike="noStrike" cap="none" dirty="0" err="1">
                <a:solidFill>
                  <a:srgbClr val="7F7F7F"/>
                </a:solidFill>
                <a:latin typeface="Cocomat pro"/>
                <a:sym typeface="Arial"/>
              </a:rPr>
              <a:t>players</a:t>
            </a:r>
            <a:r>
              <a:rPr lang="fr-FR" sz="1000" b="1" i="1" u="none" strike="noStrike" cap="none" dirty="0">
                <a:solidFill>
                  <a:srgbClr val="7F7F7F"/>
                </a:solidFill>
                <a:latin typeface="Cocomat pro"/>
                <a:sym typeface="Arial"/>
              </a:rPr>
              <a:t> </a:t>
            </a:r>
            <a:r>
              <a:rPr lang="fr-FR" sz="1000" b="1" i="1" u="none" strike="noStrike" cap="none" dirty="0" err="1">
                <a:solidFill>
                  <a:srgbClr val="7F7F7F"/>
                </a:solidFill>
                <a:latin typeface="Cocomat pro"/>
                <a:sym typeface="Arial"/>
              </a:rPr>
              <a:t>involved</a:t>
            </a:r>
            <a:endParaRPr sz="1000" b="0" i="1" u="none" strike="noStrike" cap="none" dirty="0">
              <a:solidFill>
                <a:srgbClr val="7F7F7F"/>
              </a:solidFill>
              <a:latin typeface="Cocomat pro"/>
              <a:sym typeface="Arial"/>
            </a:endParaRPr>
          </a:p>
        </p:txBody>
      </p:sp>
      <p:sp>
        <p:nvSpPr>
          <p:cNvPr id="3" name="Google Shape;525;g35f5681e131_0_26">
            <a:extLst>
              <a:ext uri="{FF2B5EF4-FFF2-40B4-BE49-F238E27FC236}">
                <a16:creationId xmlns:a16="http://schemas.microsoft.com/office/drawing/2014/main" id="{9B176158-0A5F-6160-12D0-197967E38151}"/>
              </a:ext>
            </a:extLst>
          </p:cNvPr>
          <p:cNvSpPr/>
          <p:nvPr/>
        </p:nvSpPr>
        <p:spPr>
          <a:xfrm>
            <a:off x="1529896" y="4614689"/>
            <a:ext cx="261600" cy="100200"/>
          </a:xfrm>
          <a:prstGeom prst="roundRect">
            <a:avLst>
              <a:gd name="adj" fmla="val 16667"/>
            </a:avLst>
          </a:prstGeom>
          <a:solidFill>
            <a:srgbClr val="478473"/>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comat pro"/>
              <a:sym typeface="Arial"/>
            </a:endParaRPr>
          </a:p>
        </p:txBody>
      </p:sp>
      <p:sp>
        <p:nvSpPr>
          <p:cNvPr id="4" name="Google Shape;529;g35f5681e131_0_26">
            <a:extLst>
              <a:ext uri="{FF2B5EF4-FFF2-40B4-BE49-F238E27FC236}">
                <a16:creationId xmlns:a16="http://schemas.microsoft.com/office/drawing/2014/main" id="{1BDB3BA4-8DDD-179C-5800-66CD122CA608}"/>
              </a:ext>
            </a:extLst>
          </p:cNvPr>
          <p:cNvSpPr txBox="1"/>
          <p:nvPr/>
        </p:nvSpPr>
        <p:spPr>
          <a:xfrm>
            <a:off x="1813760" y="4538189"/>
            <a:ext cx="820200" cy="253200"/>
          </a:xfrm>
          <a:prstGeom prst="rect">
            <a:avLst/>
          </a:prstGeom>
          <a:noFill/>
          <a:ln>
            <a:noFill/>
          </a:ln>
        </p:spPr>
        <p:txBody>
          <a:bodyPr spcFirstLastPara="1" wrap="square" lIns="68550" tIns="34275" rIns="68550" bIns="34275" anchor="ctr" anchorCtr="0">
            <a:normAutofit fontScale="77500" lnSpcReduction="20000"/>
          </a:bodyPr>
          <a:lstStyle/>
          <a:p>
            <a:pPr marL="0" marR="0" lvl="0" indent="0" algn="l" rtl="0">
              <a:lnSpc>
                <a:spcPct val="90000"/>
              </a:lnSpc>
              <a:spcBef>
                <a:spcPts val="0"/>
              </a:spcBef>
              <a:spcAft>
                <a:spcPts val="0"/>
              </a:spcAft>
              <a:buClr>
                <a:schemeClr val="dk1"/>
              </a:buClr>
              <a:buSzPts val="4826"/>
              <a:buFont typeface="Play"/>
              <a:buNone/>
            </a:pPr>
            <a:r>
              <a:rPr lang="fr-FR" sz="1000" b="1" i="1" u="none" strike="noStrike" cap="none" dirty="0" err="1">
                <a:solidFill>
                  <a:srgbClr val="004AAD"/>
                </a:solidFill>
                <a:latin typeface="Cocomat pro"/>
                <a:sym typeface="Arial"/>
              </a:rPr>
              <a:t>Existing</a:t>
            </a:r>
            <a:r>
              <a:rPr lang="fr-FR" sz="1000" b="1" i="1" u="none" strike="noStrike" cap="none" dirty="0">
                <a:solidFill>
                  <a:srgbClr val="004AAD"/>
                </a:solidFill>
                <a:latin typeface="Cocomat pro"/>
                <a:sym typeface="Arial"/>
              </a:rPr>
              <a:t> </a:t>
            </a:r>
            <a:r>
              <a:rPr lang="fr-FR" sz="1000" b="1" i="1" u="none" strike="noStrike" cap="none" dirty="0" err="1">
                <a:solidFill>
                  <a:srgbClr val="004AAD"/>
                </a:solidFill>
                <a:latin typeface="Cocomat pro"/>
                <a:sym typeface="Arial"/>
              </a:rPr>
              <a:t>partners</a:t>
            </a:r>
            <a:endParaRPr sz="1000" b="0" i="1" u="none" strike="noStrike" cap="none" dirty="0">
              <a:solidFill>
                <a:srgbClr val="004AAD"/>
              </a:solidFill>
              <a:latin typeface="Cocomat pro"/>
              <a:sym typeface="Arial"/>
            </a:endParaRPr>
          </a:p>
        </p:txBody>
      </p:sp>
      <p:sp>
        <p:nvSpPr>
          <p:cNvPr id="5" name="Google Shape;525;g35f5681e131_0_26">
            <a:extLst>
              <a:ext uri="{FF2B5EF4-FFF2-40B4-BE49-F238E27FC236}">
                <a16:creationId xmlns:a16="http://schemas.microsoft.com/office/drawing/2014/main" id="{131FF610-8B5E-3FEF-707D-AE29228CB0FC}"/>
              </a:ext>
            </a:extLst>
          </p:cNvPr>
          <p:cNvSpPr/>
          <p:nvPr/>
        </p:nvSpPr>
        <p:spPr>
          <a:xfrm>
            <a:off x="1529896" y="4887481"/>
            <a:ext cx="261600" cy="100200"/>
          </a:xfrm>
          <a:prstGeom prst="roundRect">
            <a:avLst>
              <a:gd name="adj" fmla="val 16667"/>
            </a:avLst>
          </a:prstGeom>
          <a:solidFill>
            <a:srgbClr val="D8F2CF"/>
          </a:solidFill>
          <a:ln w="9525" cap="flat" cmpd="sng">
            <a:solidFill>
              <a:srgbClr val="004AAD"/>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ocomat pro"/>
              <a:sym typeface="Arial"/>
            </a:endParaRPr>
          </a:p>
        </p:txBody>
      </p:sp>
      <p:sp>
        <p:nvSpPr>
          <p:cNvPr id="6" name="Google Shape;529;g35f5681e131_0_26">
            <a:extLst>
              <a:ext uri="{FF2B5EF4-FFF2-40B4-BE49-F238E27FC236}">
                <a16:creationId xmlns:a16="http://schemas.microsoft.com/office/drawing/2014/main" id="{F41603CF-BCEF-61D1-54BC-38DD940C457F}"/>
              </a:ext>
            </a:extLst>
          </p:cNvPr>
          <p:cNvSpPr txBox="1"/>
          <p:nvPr/>
        </p:nvSpPr>
        <p:spPr>
          <a:xfrm>
            <a:off x="1813760" y="4791389"/>
            <a:ext cx="711664" cy="253200"/>
          </a:xfrm>
          <a:prstGeom prst="rect">
            <a:avLst/>
          </a:prstGeom>
          <a:noFill/>
          <a:ln>
            <a:noFill/>
          </a:ln>
        </p:spPr>
        <p:txBody>
          <a:bodyPr spcFirstLastPara="1" wrap="square" lIns="68550" tIns="34275" rIns="68550" bIns="34275" anchor="ctr" anchorCtr="0">
            <a:normAutofit fontScale="77500" lnSpcReduction="20000"/>
          </a:bodyPr>
          <a:lstStyle/>
          <a:p>
            <a:pPr marL="0" marR="0" lvl="0" indent="0" algn="l" rtl="0">
              <a:lnSpc>
                <a:spcPct val="90000"/>
              </a:lnSpc>
              <a:spcBef>
                <a:spcPts val="0"/>
              </a:spcBef>
              <a:spcAft>
                <a:spcPts val="0"/>
              </a:spcAft>
              <a:buClr>
                <a:schemeClr val="dk1"/>
              </a:buClr>
              <a:buSzPts val="4826"/>
              <a:buFont typeface="Play"/>
              <a:buNone/>
            </a:pPr>
            <a:r>
              <a:rPr lang="fr-FR" sz="1000" b="1" i="1" u="none" strike="noStrike" cap="none" dirty="0">
                <a:solidFill>
                  <a:srgbClr val="004AAD"/>
                </a:solidFill>
                <a:latin typeface="Cocomat pro"/>
                <a:sym typeface="Arial"/>
              </a:rPr>
              <a:t>To </a:t>
            </a:r>
            <a:r>
              <a:rPr lang="fr-FR" sz="1000" b="1" i="1" u="none" strike="noStrike" cap="none" dirty="0" err="1">
                <a:solidFill>
                  <a:srgbClr val="004AAD"/>
                </a:solidFill>
                <a:latin typeface="Cocomat pro"/>
                <a:sym typeface="Arial"/>
              </a:rPr>
              <a:t>be</a:t>
            </a:r>
            <a:r>
              <a:rPr lang="fr-FR" sz="1000" b="1" i="1" u="none" strike="noStrike" cap="none" dirty="0">
                <a:solidFill>
                  <a:srgbClr val="004AAD"/>
                </a:solidFill>
                <a:latin typeface="Cocomat pro"/>
                <a:sym typeface="Arial"/>
              </a:rPr>
              <a:t> </a:t>
            </a:r>
            <a:r>
              <a:rPr lang="fr-FR" sz="1000" b="1" i="1" u="none" strike="noStrike" cap="none" dirty="0" err="1">
                <a:solidFill>
                  <a:srgbClr val="004AAD"/>
                </a:solidFill>
                <a:latin typeface="Cocomat pro"/>
                <a:sym typeface="Arial"/>
              </a:rPr>
              <a:t>installed</a:t>
            </a:r>
            <a:endParaRPr sz="1000" b="0" i="1" u="none" strike="noStrike" cap="none" dirty="0">
              <a:solidFill>
                <a:srgbClr val="004AAD"/>
              </a:solidFill>
              <a:latin typeface="Cocomat pro"/>
              <a:sym typeface="Arial"/>
            </a:endParaRPr>
          </a:p>
        </p:txBody>
      </p:sp>
      <p:pic>
        <p:nvPicPr>
          <p:cNvPr id="2" name="Google Shape;420;g35f5681e131_0_0" descr="Stretta di mano con riempimento a tinta unita">
            <a:extLst>
              <a:ext uri="{FF2B5EF4-FFF2-40B4-BE49-F238E27FC236}">
                <a16:creationId xmlns:a16="http://schemas.microsoft.com/office/drawing/2014/main" id="{03594446-D151-ECBE-1023-70DEFE50C1AB}"/>
              </a:ext>
            </a:extLst>
          </p:cNvPr>
          <p:cNvPicPr preferRelativeResize="0"/>
          <p:nvPr/>
        </p:nvPicPr>
        <p:blipFill rotWithShape="1">
          <a:blip r:embed="rId4">
            <a:alphaModFix/>
          </a:blip>
          <a:srcRect/>
          <a:stretch/>
        </p:blipFill>
        <p:spPr>
          <a:xfrm>
            <a:off x="4392000" y="3192502"/>
            <a:ext cx="360000" cy="360000"/>
          </a:xfrm>
          <a:prstGeom prst="rect">
            <a:avLst/>
          </a:prstGeom>
          <a:noFill/>
          <a:ln>
            <a:noFill/>
          </a:ln>
        </p:spPr>
      </p:pic>
    </p:spTree>
    <p:extLst>
      <p:ext uri="{BB962C8B-B14F-4D97-AF65-F5344CB8AC3E}">
        <p14:creationId xmlns:p14="http://schemas.microsoft.com/office/powerpoint/2010/main" val="919757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21"/>
                                        </p:tgtEl>
                                        <p:attrNameLst>
                                          <p:attrName>style.visibility</p:attrName>
                                        </p:attrNameLst>
                                      </p:cBhvr>
                                      <p:to>
                                        <p:strVal val="visible"/>
                                      </p:to>
                                    </p:set>
                                    <p:animEffect transition="in" filter="randombar(horizontal)">
                                      <p:cBhvr>
                                        <p:cTn id="7" dur="500"/>
                                        <p:tgtEl>
                                          <p:spTgt spid="521"/>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77"/>
                                        </p:tgtEl>
                                        <p:attrNameLst>
                                          <p:attrName>style.visibility</p:attrName>
                                        </p:attrNameLst>
                                      </p:cBhvr>
                                      <p:to>
                                        <p:strVal val="visible"/>
                                      </p:to>
                                    </p:set>
                                    <p:animEffect transition="in" filter="randombar(horizontal)">
                                      <p:cBhvr>
                                        <p:cTn id="10" dur="500"/>
                                        <p:tgtEl>
                                          <p:spTgt spid="47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470"/>
                                        </p:tgtEl>
                                        <p:attrNameLst>
                                          <p:attrName>style.visibility</p:attrName>
                                        </p:attrNameLst>
                                      </p:cBhvr>
                                      <p:to>
                                        <p:strVal val="visible"/>
                                      </p:to>
                                    </p:set>
                                    <p:animEffect transition="in" filter="randombar(horizontal)">
                                      <p:cBhvr>
                                        <p:cTn id="13" dur="500"/>
                                        <p:tgtEl>
                                          <p:spTgt spid="470"/>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471"/>
                                        </p:tgtEl>
                                        <p:attrNameLst>
                                          <p:attrName>style.visibility</p:attrName>
                                        </p:attrNameLst>
                                      </p:cBhvr>
                                      <p:to>
                                        <p:strVal val="visible"/>
                                      </p:to>
                                    </p:set>
                                    <p:animEffect transition="in" filter="randombar(horizontal)">
                                      <p:cBhvr>
                                        <p:cTn id="16" dur="500"/>
                                        <p:tgtEl>
                                          <p:spTgt spid="471"/>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472"/>
                                        </p:tgtEl>
                                        <p:attrNameLst>
                                          <p:attrName>style.visibility</p:attrName>
                                        </p:attrNameLst>
                                      </p:cBhvr>
                                      <p:to>
                                        <p:strVal val="visible"/>
                                      </p:to>
                                    </p:set>
                                    <p:animEffect transition="in" filter="randombar(horizontal)">
                                      <p:cBhvr>
                                        <p:cTn id="19" dur="500"/>
                                        <p:tgtEl>
                                          <p:spTgt spid="472"/>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473"/>
                                        </p:tgtEl>
                                        <p:attrNameLst>
                                          <p:attrName>style.visibility</p:attrName>
                                        </p:attrNameLst>
                                      </p:cBhvr>
                                      <p:to>
                                        <p:strVal val="visible"/>
                                      </p:to>
                                    </p:set>
                                    <p:animEffect transition="in" filter="randombar(horizontal)">
                                      <p:cBhvr>
                                        <p:cTn id="22" dur="500"/>
                                        <p:tgtEl>
                                          <p:spTgt spid="473"/>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474"/>
                                        </p:tgtEl>
                                        <p:attrNameLst>
                                          <p:attrName>style.visibility</p:attrName>
                                        </p:attrNameLst>
                                      </p:cBhvr>
                                      <p:to>
                                        <p:strVal val="visible"/>
                                      </p:to>
                                    </p:set>
                                    <p:animEffect transition="in" filter="randombar(horizontal)">
                                      <p:cBhvr>
                                        <p:cTn id="25" dur="500"/>
                                        <p:tgtEl>
                                          <p:spTgt spid="474"/>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475"/>
                                        </p:tgtEl>
                                        <p:attrNameLst>
                                          <p:attrName>style.visibility</p:attrName>
                                        </p:attrNameLst>
                                      </p:cBhvr>
                                      <p:to>
                                        <p:strVal val="visible"/>
                                      </p:to>
                                    </p:set>
                                    <p:animEffect transition="in" filter="randombar(horizontal)">
                                      <p:cBhvr>
                                        <p:cTn id="28" dur="500"/>
                                        <p:tgtEl>
                                          <p:spTgt spid="475"/>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476"/>
                                        </p:tgtEl>
                                        <p:attrNameLst>
                                          <p:attrName>style.visibility</p:attrName>
                                        </p:attrNameLst>
                                      </p:cBhvr>
                                      <p:to>
                                        <p:strVal val="visible"/>
                                      </p:to>
                                    </p:set>
                                    <p:animEffect transition="in" filter="randombar(horizontal)">
                                      <p:cBhvr>
                                        <p:cTn id="31" dur="500"/>
                                        <p:tgtEl>
                                          <p:spTgt spid="476"/>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478"/>
                                        </p:tgtEl>
                                        <p:attrNameLst>
                                          <p:attrName>style.visibility</p:attrName>
                                        </p:attrNameLst>
                                      </p:cBhvr>
                                      <p:to>
                                        <p:strVal val="visible"/>
                                      </p:to>
                                    </p:set>
                                    <p:animEffect transition="in" filter="randombar(horizontal)">
                                      <p:cBhvr>
                                        <p:cTn id="36" dur="500"/>
                                        <p:tgtEl>
                                          <p:spTgt spid="478"/>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479"/>
                                        </p:tgtEl>
                                        <p:attrNameLst>
                                          <p:attrName>style.visibility</p:attrName>
                                        </p:attrNameLst>
                                      </p:cBhvr>
                                      <p:to>
                                        <p:strVal val="visible"/>
                                      </p:to>
                                    </p:set>
                                    <p:animEffect transition="in" filter="randombar(horizontal)">
                                      <p:cBhvr>
                                        <p:cTn id="39" dur="500"/>
                                        <p:tgtEl>
                                          <p:spTgt spid="479"/>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480"/>
                                        </p:tgtEl>
                                        <p:attrNameLst>
                                          <p:attrName>style.visibility</p:attrName>
                                        </p:attrNameLst>
                                      </p:cBhvr>
                                      <p:to>
                                        <p:strVal val="visible"/>
                                      </p:to>
                                    </p:set>
                                    <p:animEffect transition="in" filter="randombar(horizontal)">
                                      <p:cBhvr>
                                        <p:cTn id="42" dur="500"/>
                                        <p:tgtEl>
                                          <p:spTgt spid="480"/>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481"/>
                                        </p:tgtEl>
                                        <p:attrNameLst>
                                          <p:attrName>style.visibility</p:attrName>
                                        </p:attrNameLst>
                                      </p:cBhvr>
                                      <p:to>
                                        <p:strVal val="visible"/>
                                      </p:to>
                                    </p:set>
                                    <p:animEffect transition="in" filter="randombar(horizontal)">
                                      <p:cBhvr>
                                        <p:cTn id="45" dur="500"/>
                                        <p:tgtEl>
                                          <p:spTgt spid="481"/>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507"/>
                                        </p:tgtEl>
                                        <p:attrNameLst>
                                          <p:attrName>style.visibility</p:attrName>
                                        </p:attrNameLst>
                                      </p:cBhvr>
                                      <p:to>
                                        <p:strVal val="visible"/>
                                      </p:to>
                                    </p:set>
                                    <p:animEffect transition="in" filter="randombar(horizontal)">
                                      <p:cBhvr>
                                        <p:cTn id="48" dur="500"/>
                                        <p:tgtEl>
                                          <p:spTgt spid="507"/>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508"/>
                                        </p:tgtEl>
                                        <p:attrNameLst>
                                          <p:attrName>style.visibility</p:attrName>
                                        </p:attrNameLst>
                                      </p:cBhvr>
                                      <p:to>
                                        <p:strVal val="visible"/>
                                      </p:to>
                                    </p:set>
                                    <p:animEffect transition="in" filter="randombar(horizontal)">
                                      <p:cBhvr>
                                        <p:cTn id="51" dur="500"/>
                                        <p:tgtEl>
                                          <p:spTgt spid="508"/>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519"/>
                                        </p:tgtEl>
                                        <p:attrNameLst>
                                          <p:attrName>style.visibility</p:attrName>
                                        </p:attrNameLst>
                                      </p:cBhvr>
                                      <p:to>
                                        <p:strVal val="visible"/>
                                      </p:to>
                                    </p:set>
                                    <p:animEffect transition="in" filter="randombar(horizontal)">
                                      <p:cBhvr>
                                        <p:cTn id="54" dur="500"/>
                                        <p:tgtEl>
                                          <p:spTgt spid="519"/>
                                        </p:tgtEl>
                                      </p:cBhvr>
                                    </p:animEffect>
                                  </p:childTnLst>
                                </p:cTn>
                              </p:par>
                              <p:par>
                                <p:cTn id="55" presetID="14" presetClass="entr" presetSubtype="10" fill="hold" grpId="0" nodeType="withEffect">
                                  <p:stCondLst>
                                    <p:cond delay="0"/>
                                  </p:stCondLst>
                                  <p:childTnLst>
                                    <p:set>
                                      <p:cBhvr>
                                        <p:cTn id="56" dur="1" fill="hold">
                                          <p:stCondLst>
                                            <p:cond delay="0"/>
                                          </p:stCondLst>
                                        </p:cTn>
                                        <p:tgtEl>
                                          <p:spTgt spid="522"/>
                                        </p:tgtEl>
                                        <p:attrNameLst>
                                          <p:attrName>style.visibility</p:attrName>
                                        </p:attrNameLst>
                                      </p:cBhvr>
                                      <p:to>
                                        <p:strVal val="visible"/>
                                      </p:to>
                                    </p:set>
                                    <p:animEffect transition="in" filter="randombar(horizontal)">
                                      <p:cBhvr>
                                        <p:cTn id="57" dur="500"/>
                                        <p:tgtEl>
                                          <p:spTgt spid="522"/>
                                        </p:tgtEl>
                                      </p:cBhvr>
                                    </p:animEffect>
                                  </p:childTnLst>
                                </p:cTn>
                              </p:par>
                              <p:par>
                                <p:cTn id="58" presetID="14" presetClass="entr" presetSubtype="10" fill="hold" grpId="0" nodeType="withEffect">
                                  <p:stCondLst>
                                    <p:cond delay="0"/>
                                  </p:stCondLst>
                                  <p:childTnLst>
                                    <p:set>
                                      <p:cBhvr>
                                        <p:cTn id="59" dur="1" fill="hold">
                                          <p:stCondLst>
                                            <p:cond delay="0"/>
                                          </p:stCondLst>
                                        </p:cTn>
                                        <p:tgtEl>
                                          <p:spTgt spid="523"/>
                                        </p:tgtEl>
                                        <p:attrNameLst>
                                          <p:attrName>style.visibility</p:attrName>
                                        </p:attrNameLst>
                                      </p:cBhvr>
                                      <p:to>
                                        <p:strVal val="visible"/>
                                      </p:to>
                                    </p:set>
                                    <p:animEffect transition="in" filter="randombar(horizontal)">
                                      <p:cBhvr>
                                        <p:cTn id="60" dur="500"/>
                                        <p:tgtEl>
                                          <p:spTgt spid="523"/>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524"/>
                                        </p:tgtEl>
                                        <p:attrNameLst>
                                          <p:attrName>style.visibility</p:attrName>
                                        </p:attrNameLst>
                                      </p:cBhvr>
                                      <p:to>
                                        <p:strVal val="visible"/>
                                      </p:to>
                                    </p:set>
                                    <p:animEffect transition="in" filter="randombar(horizontal)">
                                      <p:cBhvr>
                                        <p:cTn id="63" dur="500"/>
                                        <p:tgtEl>
                                          <p:spTgt spid="524"/>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525"/>
                                        </p:tgtEl>
                                        <p:attrNameLst>
                                          <p:attrName>style.visibility</p:attrName>
                                        </p:attrNameLst>
                                      </p:cBhvr>
                                      <p:to>
                                        <p:strVal val="visible"/>
                                      </p:to>
                                    </p:set>
                                    <p:animEffect transition="in" filter="randombar(horizontal)">
                                      <p:cBhvr>
                                        <p:cTn id="66" dur="500"/>
                                        <p:tgtEl>
                                          <p:spTgt spid="525"/>
                                        </p:tgtEl>
                                      </p:cBhvr>
                                    </p:animEffect>
                                  </p:childTnLst>
                                </p:cTn>
                              </p:par>
                              <p:par>
                                <p:cTn id="67" presetID="14" presetClass="entr" presetSubtype="10" fill="hold" nodeType="withEffect">
                                  <p:stCondLst>
                                    <p:cond delay="0"/>
                                  </p:stCondLst>
                                  <p:childTnLst>
                                    <p:set>
                                      <p:cBhvr>
                                        <p:cTn id="68" dur="1" fill="hold">
                                          <p:stCondLst>
                                            <p:cond delay="0"/>
                                          </p:stCondLst>
                                        </p:cTn>
                                        <p:tgtEl>
                                          <p:spTgt spid="526"/>
                                        </p:tgtEl>
                                        <p:attrNameLst>
                                          <p:attrName>style.visibility</p:attrName>
                                        </p:attrNameLst>
                                      </p:cBhvr>
                                      <p:to>
                                        <p:strVal val="visible"/>
                                      </p:to>
                                    </p:set>
                                    <p:animEffect transition="in" filter="randombar(horizontal)">
                                      <p:cBhvr>
                                        <p:cTn id="69" dur="500"/>
                                        <p:tgtEl>
                                          <p:spTgt spid="526"/>
                                        </p:tgtEl>
                                      </p:cBhvr>
                                    </p:animEffect>
                                  </p:childTnLst>
                                </p:cTn>
                              </p:par>
                              <p:par>
                                <p:cTn id="70" presetID="14" presetClass="entr" presetSubtype="10" fill="hold" grpId="0" nodeType="withEffect">
                                  <p:stCondLst>
                                    <p:cond delay="0"/>
                                  </p:stCondLst>
                                  <p:childTnLst>
                                    <p:set>
                                      <p:cBhvr>
                                        <p:cTn id="71" dur="1" fill="hold">
                                          <p:stCondLst>
                                            <p:cond delay="0"/>
                                          </p:stCondLst>
                                        </p:cTn>
                                        <p:tgtEl>
                                          <p:spTgt spid="527"/>
                                        </p:tgtEl>
                                        <p:attrNameLst>
                                          <p:attrName>style.visibility</p:attrName>
                                        </p:attrNameLst>
                                      </p:cBhvr>
                                      <p:to>
                                        <p:strVal val="visible"/>
                                      </p:to>
                                    </p:set>
                                    <p:animEffect transition="in" filter="randombar(horizontal)">
                                      <p:cBhvr>
                                        <p:cTn id="72" dur="500"/>
                                        <p:tgtEl>
                                          <p:spTgt spid="527"/>
                                        </p:tgtEl>
                                      </p:cBhvr>
                                    </p:animEffect>
                                  </p:childTnLst>
                                </p:cTn>
                              </p:par>
                              <p:par>
                                <p:cTn id="73" presetID="14" presetClass="entr" presetSubtype="10" fill="hold" grpId="0" nodeType="withEffect">
                                  <p:stCondLst>
                                    <p:cond delay="0"/>
                                  </p:stCondLst>
                                  <p:childTnLst>
                                    <p:set>
                                      <p:cBhvr>
                                        <p:cTn id="74" dur="1" fill="hold">
                                          <p:stCondLst>
                                            <p:cond delay="0"/>
                                          </p:stCondLst>
                                        </p:cTn>
                                        <p:tgtEl>
                                          <p:spTgt spid="528"/>
                                        </p:tgtEl>
                                        <p:attrNameLst>
                                          <p:attrName>style.visibility</p:attrName>
                                        </p:attrNameLst>
                                      </p:cBhvr>
                                      <p:to>
                                        <p:strVal val="visible"/>
                                      </p:to>
                                    </p:set>
                                    <p:animEffect transition="in" filter="randombar(horizontal)">
                                      <p:cBhvr>
                                        <p:cTn id="75" dur="500"/>
                                        <p:tgtEl>
                                          <p:spTgt spid="528"/>
                                        </p:tgtEl>
                                      </p:cBhvr>
                                    </p:animEffect>
                                  </p:childTnLst>
                                </p:cTn>
                              </p:par>
                              <p:par>
                                <p:cTn id="76" presetID="14" presetClass="entr" presetSubtype="10" fill="hold" grpId="0" nodeType="withEffect">
                                  <p:stCondLst>
                                    <p:cond delay="0"/>
                                  </p:stCondLst>
                                  <p:childTnLst>
                                    <p:set>
                                      <p:cBhvr>
                                        <p:cTn id="77" dur="1" fill="hold">
                                          <p:stCondLst>
                                            <p:cond delay="0"/>
                                          </p:stCondLst>
                                        </p:cTn>
                                        <p:tgtEl>
                                          <p:spTgt spid="529"/>
                                        </p:tgtEl>
                                        <p:attrNameLst>
                                          <p:attrName>style.visibility</p:attrName>
                                        </p:attrNameLst>
                                      </p:cBhvr>
                                      <p:to>
                                        <p:strVal val="visible"/>
                                      </p:to>
                                    </p:set>
                                    <p:animEffect transition="in" filter="randombar(horizontal)">
                                      <p:cBhvr>
                                        <p:cTn id="78" dur="500"/>
                                        <p:tgtEl>
                                          <p:spTgt spid="529"/>
                                        </p:tgtEl>
                                      </p:cBhvr>
                                    </p:animEffect>
                                  </p:childTnLst>
                                </p:cTn>
                              </p:par>
                            </p:childTnLst>
                          </p:cTn>
                        </p:par>
                      </p:childTnLst>
                    </p:cTn>
                  </p:par>
                  <p:par>
                    <p:cTn id="79" fill="hold">
                      <p:stCondLst>
                        <p:cond delay="indefinite"/>
                      </p:stCondLst>
                      <p:childTnLst>
                        <p:par>
                          <p:cTn id="80" fill="hold">
                            <p:stCondLst>
                              <p:cond delay="0"/>
                            </p:stCondLst>
                            <p:childTnLst>
                              <p:par>
                                <p:cTn id="81" presetID="14" presetClass="entr" presetSubtype="10" fill="hold" grpId="0" nodeType="clickEffect">
                                  <p:stCondLst>
                                    <p:cond delay="0"/>
                                  </p:stCondLst>
                                  <p:childTnLst>
                                    <p:set>
                                      <p:cBhvr>
                                        <p:cTn id="82" dur="1" fill="hold">
                                          <p:stCondLst>
                                            <p:cond delay="0"/>
                                          </p:stCondLst>
                                        </p:cTn>
                                        <p:tgtEl>
                                          <p:spTgt spid="496"/>
                                        </p:tgtEl>
                                        <p:attrNameLst>
                                          <p:attrName>style.visibility</p:attrName>
                                        </p:attrNameLst>
                                      </p:cBhvr>
                                      <p:to>
                                        <p:strVal val="visible"/>
                                      </p:to>
                                    </p:set>
                                    <p:animEffect transition="in" filter="randombar(horizontal)">
                                      <p:cBhvr>
                                        <p:cTn id="83" dur="500"/>
                                        <p:tgtEl>
                                          <p:spTgt spid="496"/>
                                        </p:tgtEl>
                                      </p:cBhvr>
                                    </p:animEffect>
                                  </p:childTnLst>
                                </p:cTn>
                              </p:par>
                              <p:par>
                                <p:cTn id="84" presetID="14" presetClass="entr" presetSubtype="10" fill="hold" grpId="0" nodeType="withEffect">
                                  <p:stCondLst>
                                    <p:cond delay="0"/>
                                  </p:stCondLst>
                                  <p:childTnLst>
                                    <p:set>
                                      <p:cBhvr>
                                        <p:cTn id="85" dur="1" fill="hold">
                                          <p:stCondLst>
                                            <p:cond delay="0"/>
                                          </p:stCondLst>
                                        </p:cTn>
                                        <p:tgtEl>
                                          <p:spTgt spid="497"/>
                                        </p:tgtEl>
                                        <p:attrNameLst>
                                          <p:attrName>style.visibility</p:attrName>
                                        </p:attrNameLst>
                                      </p:cBhvr>
                                      <p:to>
                                        <p:strVal val="visible"/>
                                      </p:to>
                                    </p:set>
                                    <p:animEffect transition="in" filter="randombar(horizontal)">
                                      <p:cBhvr>
                                        <p:cTn id="86" dur="500"/>
                                        <p:tgtEl>
                                          <p:spTgt spid="497"/>
                                        </p:tgtEl>
                                      </p:cBhvr>
                                    </p:animEffect>
                                  </p:childTnLst>
                                </p:cTn>
                              </p:par>
                              <p:par>
                                <p:cTn id="87" presetID="14" presetClass="entr" presetSubtype="10" fill="hold" grpId="0" nodeType="withEffect">
                                  <p:stCondLst>
                                    <p:cond delay="0"/>
                                  </p:stCondLst>
                                  <p:childTnLst>
                                    <p:set>
                                      <p:cBhvr>
                                        <p:cTn id="88" dur="1" fill="hold">
                                          <p:stCondLst>
                                            <p:cond delay="0"/>
                                          </p:stCondLst>
                                        </p:cTn>
                                        <p:tgtEl>
                                          <p:spTgt spid="498"/>
                                        </p:tgtEl>
                                        <p:attrNameLst>
                                          <p:attrName>style.visibility</p:attrName>
                                        </p:attrNameLst>
                                      </p:cBhvr>
                                      <p:to>
                                        <p:strVal val="visible"/>
                                      </p:to>
                                    </p:set>
                                    <p:animEffect transition="in" filter="randombar(horizontal)">
                                      <p:cBhvr>
                                        <p:cTn id="89" dur="500"/>
                                        <p:tgtEl>
                                          <p:spTgt spid="498"/>
                                        </p:tgtEl>
                                      </p:cBhvr>
                                    </p:animEffect>
                                  </p:childTnLst>
                                </p:cTn>
                              </p:par>
                              <p:par>
                                <p:cTn id="90" presetID="14" presetClass="entr" presetSubtype="10" fill="hold" grpId="0" nodeType="withEffect">
                                  <p:stCondLst>
                                    <p:cond delay="0"/>
                                  </p:stCondLst>
                                  <p:childTnLst>
                                    <p:set>
                                      <p:cBhvr>
                                        <p:cTn id="91" dur="1" fill="hold">
                                          <p:stCondLst>
                                            <p:cond delay="0"/>
                                          </p:stCondLst>
                                        </p:cTn>
                                        <p:tgtEl>
                                          <p:spTgt spid="505"/>
                                        </p:tgtEl>
                                        <p:attrNameLst>
                                          <p:attrName>style.visibility</p:attrName>
                                        </p:attrNameLst>
                                      </p:cBhvr>
                                      <p:to>
                                        <p:strVal val="visible"/>
                                      </p:to>
                                    </p:set>
                                    <p:animEffect transition="in" filter="randombar(horizontal)">
                                      <p:cBhvr>
                                        <p:cTn id="92" dur="500"/>
                                        <p:tgtEl>
                                          <p:spTgt spid="505"/>
                                        </p:tgtEl>
                                      </p:cBhvr>
                                    </p:animEffect>
                                  </p:childTnLst>
                                </p:cTn>
                              </p:par>
                              <p:par>
                                <p:cTn id="93" presetID="14" presetClass="entr" presetSubtype="10" fill="hold" grpId="0" nodeType="withEffect">
                                  <p:stCondLst>
                                    <p:cond delay="0"/>
                                  </p:stCondLst>
                                  <p:childTnLst>
                                    <p:set>
                                      <p:cBhvr>
                                        <p:cTn id="94" dur="1" fill="hold">
                                          <p:stCondLst>
                                            <p:cond delay="0"/>
                                          </p:stCondLst>
                                        </p:cTn>
                                        <p:tgtEl>
                                          <p:spTgt spid="512"/>
                                        </p:tgtEl>
                                        <p:attrNameLst>
                                          <p:attrName>style.visibility</p:attrName>
                                        </p:attrNameLst>
                                      </p:cBhvr>
                                      <p:to>
                                        <p:strVal val="visible"/>
                                      </p:to>
                                    </p:set>
                                    <p:animEffect transition="in" filter="randombar(horizontal)">
                                      <p:cBhvr>
                                        <p:cTn id="95" dur="500"/>
                                        <p:tgtEl>
                                          <p:spTgt spid="512"/>
                                        </p:tgtEl>
                                      </p:cBhvr>
                                    </p:animEffect>
                                  </p:childTnLst>
                                </p:cTn>
                              </p:par>
                              <p:par>
                                <p:cTn id="96" presetID="14" presetClass="entr" presetSubtype="10" fill="hold" grpId="0" nodeType="withEffect">
                                  <p:stCondLst>
                                    <p:cond delay="0"/>
                                  </p:stCondLst>
                                  <p:childTnLst>
                                    <p:set>
                                      <p:cBhvr>
                                        <p:cTn id="97" dur="1" fill="hold">
                                          <p:stCondLst>
                                            <p:cond delay="0"/>
                                          </p:stCondLst>
                                        </p:cTn>
                                        <p:tgtEl>
                                          <p:spTgt spid="513"/>
                                        </p:tgtEl>
                                        <p:attrNameLst>
                                          <p:attrName>style.visibility</p:attrName>
                                        </p:attrNameLst>
                                      </p:cBhvr>
                                      <p:to>
                                        <p:strVal val="visible"/>
                                      </p:to>
                                    </p:set>
                                    <p:animEffect transition="in" filter="randombar(horizontal)">
                                      <p:cBhvr>
                                        <p:cTn id="98" dur="500"/>
                                        <p:tgtEl>
                                          <p:spTgt spid="513"/>
                                        </p:tgtEl>
                                      </p:cBhvr>
                                    </p:animEffect>
                                  </p:childTnLst>
                                </p:cTn>
                              </p:par>
                              <p:par>
                                <p:cTn id="99" presetID="14" presetClass="entr" presetSubtype="10" fill="hold" grpId="0" nodeType="withEffect">
                                  <p:stCondLst>
                                    <p:cond delay="0"/>
                                  </p:stCondLst>
                                  <p:childTnLst>
                                    <p:set>
                                      <p:cBhvr>
                                        <p:cTn id="100" dur="1" fill="hold">
                                          <p:stCondLst>
                                            <p:cond delay="0"/>
                                          </p:stCondLst>
                                        </p:cTn>
                                        <p:tgtEl>
                                          <p:spTgt spid="514"/>
                                        </p:tgtEl>
                                        <p:attrNameLst>
                                          <p:attrName>style.visibility</p:attrName>
                                        </p:attrNameLst>
                                      </p:cBhvr>
                                      <p:to>
                                        <p:strVal val="visible"/>
                                      </p:to>
                                    </p:set>
                                    <p:animEffect transition="in" filter="randombar(horizontal)">
                                      <p:cBhvr>
                                        <p:cTn id="101" dur="500"/>
                                        <p:tgtEl>
                                          <p:spTgt spid="514"/>
                                        </p:tgtEl>
                                      </p:cBhvr>
                                    </p:animEffect>
                                  </p:childTnLst>
                                </p:cTn>
                              </p:par>
                              <p:par>
                                <p:cTn id="102" presetID="14" presetClass="entr" presetSubtype="10" fill="hold" grpId="0" nodeType="withEffect">
                                  <p:stCondLst>
                                    <p:cond delay="0"/>
                                  </p:stCondLst>
                                  <p:childTnLst>
                                    <p:set>
                                      <p:cBhvr>
                                        <p:cTn id="103" dur="1" fill="hold">
                                          <p:stCondLst>
                                            <p:cond delay="0"/>
                                          </p:stCondLst>
                                        </p:cTn>
                                        <p:tgtEl>
                                          <p:spTgt spid="506"/>
                                        </p:tgtEl>
                                        <p:attrNameLst>
                                          <p:attrName>style.visibility</p:attrName>
                                        </p:attrNameLst>
                                      </p:cBhvr>
                                      <p:to>
                                        <p:strVal val="visible"/>
                                      </p:to>
                                    </p:set>
                                    <p:animEffect transition="in" filter="randombar(horizontal)">
                                      <p:cBhvr>
                                        <p:cTn id="104" dur="500"/>
                                        <p:tgtEl>
                                          <p:spTgt spid="506"/>
                                        </p:tgtEl>
                                      </p:cBhvr>
                                    </p:animEffect>
                                  </p:childTnLst>
                                </p:cTn>
                              </p:par>
                            </p:childTnLst>
                          </p:cTn>
                        </p:par>
                      </p:childTnLst>
                    </p:cTn>
                  </p:par>
                  <p:par>
                    <p:cTn id="105" fill="hold">
                      <p:stCondLst>
                        <p:cond delay="indefinite"/>
                      </p:stCondLst>
                      <p:childTnLst>
                        <p:par>
                          <p:cTn id="106" fill="hold">
                            <p:stCondLst>
                              <p:cond delay="0"/>
                            </p:stCondLst>
                            <p:childTnLst>
                              <p:par>
                                <p:cTn id="107" presetID="14" presetClass="entr" presetSubtype="10" fill="hold" grpId="0" nodeType="clickEffect">
                                  <p:stCondLst>
                                    <p:cond delay="0"/>
                                  </p:stCondLst>
                                  <p:childTnLst>
                                    <p:set>
                                      <p:cBhvr>
                                        <p:cTn id="108" dur="1" fill="hold">
                                          <p:stCondLst>
                                            <p:cond delay="0"/>
                                          </p:stCondLst>
                                        </p:cTn>
                                        <p:tgtEl>
                                          <p:spTgt spid="3"/>
                                        </p:tgtEl>
                                        <p:attrNameLst>
                                          <p:attrName>style.visibility</p:attrName>
                                        </p:attrNameLst>
                                      </p:cBhvr>
                                      <p:to>
                                        <p:strVal val="visible"/>
                                      </p:to>
                                    </p:set>
                                    <p:animEffect transition="in" filter="randombar(horizontal)">
                                      <p:cBhvr>
                                        <p:cTn id="109" dur="500"/>
                                        <p:tgtEl>
                                          <p:spTgt spid="3"/>
                                        </p:tgtEl>
                                      </p:cBhvr>
                                    </p:animEffect>
                                  </p:childTnLst>
                                </p:cTn>
                              </p:par>
                              <p:par>
                                <p:cTn id="110" presetID="14" presetClass="entr" presetSubtype="10" fill="hold" grpId="0" nodeType="withEffect">
                                  <p:stCondLst>
                                    <p:cond delay="0"/>
                                  </p:stCondLst>
                                  <p:childTnLst>
                                    <p:set>
                                      <p:cBhvr>
                                        <p:cTn id="111" dur="1" fill="hold">
                                          <p:stCondLst>
                                            <p:cond delay="0"/>
                                          </p:stCondLst>
                                        </p:cTn>
                                        <p:tgtEl>
                                          <p:spTgt spid="4"/>
                                        </p:tgtEl>
                                        <p:attrNameLst>
                                          <p:attrName>style.visibility</p:attrName>
                                        </p:attrNameLst>
                                      </p:cBhvr>
                                      <p:to>
                                        <p:strVal val="visible"/>
                                      </p:to>
                                    </p:set>
                                    <p:animEffect transition="in" filter="randombar(horizontal)">
                                      <p:cBhvr>
                                        <p:cTn id="112" dur="500"/>
                                        <p:tgtEl>
                                          <p:spTgt spid="4"/>
                                        </p:tgtEl>
                                      </p:cBhvr>
                                    </p:animEffect>
                                  </p:childTnLst>
                                </p:cTn>
                              </p:par>
                              <p:par>
                                <p:cTn id="113" presetID="14" presetClass="entr" presetSubtype="10" fill="hold" grpId="0" nodeType="withEffect">
                                  <p:stCondLst>
                                    <p:cond delay="0"/>
                                  </p:stCondLst>
                                  <p:childTnLst>
                                    <p:set>
                                      <p:cBhvr>
                                        <p:cTn id="114" dur="1" fill="hold">
                                          <p:stCondLst>
                                            <p:cond delay="0"/>
                                          </p:stCondLst>
                                        </p:cTn>
                                        <p:tgtEl>
                                          <p:spTgt spid="5"/>
                                        </p:tgtEl>
                                        <p:attrNameLst>
                                          <p:attrName>style.visibility</p:attrName>
                                        </p:attrNameLst>
                                      </p:cBhvr>
                                      <p:to>
                                        <p:strVal val="visible"/>
                                      </p:to>
                                    </p:set>
                                    <p:animEffect transition="in" filter="randombar(horizontal)">
                                      <p:cBhvr>
                                        <p:cTn id="115" dur="500"/>
                                        <p:tgtEl>
                                          <p:spTgt spid="5"/>
                                        </p:tgtEl>
                                      </p:cBhvr>
                                    </p:animEffect>
                                  </p:childTnLst>
                                </p:cTn>
                              </p:par>
                              <p:par>
                                <p:cTn id="116" presetID="14" presetClass="entr" presetSubtype="10" fill="hold" grpId="0" nodeType="withEffect">
                                  <p:stCondLst>
                                    <p:cond delay="0"/>
                                  </p:stCondLst>
                                  <p:childTnLst>
                                    <p:set>
                                      <p:cBhvr>
                                        <p:cTn id="117" dur="1" fill="hold">
                                          <p:stCondLst>
                                            <p:cond delay="0"/>
                                          </p:stCondLst>
                                        </p:cTn>
                                        <p:tgtEl>
                                          <p:spTgt spid="6"/>
                                        </p:tgtEl>
                                        <p:attrNameLst>
                                          <p:attrName>style.visibility</p:attrName>
                                        </p:attrNameLst>
                                      </p:cBhvr>
                                      <p:to>
                                        <p:strVal val="visible"/>
                                      </p:to>
                                    </p:set>
                                    <p:animEffect transition="in" filter="randombar(horizontal)">
                                      <p:cBhvr>
                                        <p:cTn id="118" dur="500"/>
                                        <p:tgtEl>
                                          <p:spTgt spid="6"/>
                                        </p:tgtEl>
                                      </p:cBhvr>
                                    </p:animEffect>
                                  </p:childTnLst>
                                </p:cTn>
                              </p:par>
                              <p:par>
                                <p:cTn id="119" presetID="14" presetClass="entr" presetSubtype="10" fill="hold" grpId="0" nodeType="withEffect">
                                  <p:stCondLst>
                                    <p:cond delay="0"/>
                                  </p:stCondLst>
                                  <p:childTnLst>
                                    <p:set>
                                      <p:cBhvr>
                                        <p:cTn id="120" dur="1" fill="hold">
                                          <p:stCondLst>
                                            <p:cond delay="0"/>
                                          </p:stCondLst>
                                        </p:cTn>
                                        <p:tgtEl>
                                          <p:spTgt spid="8"/>
                                        </p:tgtEl>
                                        <p:attrNameLst>
                                          <p:attrName>style.visibility</p:attrName>
                                        </p:attrNameLst>
                                      </p:cBhvr>
                                      <p:to>
                                        <p:strVal val="visible"/>
                                      </p:to>
                                    </p:set>
                                    <p:animEffect transition="in" filter="randombar(horizontal)">
                                      <p:cBhvr>
                                        <p:cTn id="121" dur="500"/>
                                        <p:tgtEl>
                                          <p:spTgt spid="8"/>
                                        </p:tgtEl>
                                      </p:cBhvr>
                                    </p:animEffect>
                                  </p:childTnLst>
                                </p:cTn>
                              </p:par>
                              <p:par>
                                <p:cTn id="122" presetID="14" presetClass="entr" presetSubtype="10" fill="hold" grpId="0" nodeType="withEffect">
                                  <p:stCondLst>
                                    <p:cond delay="0"/>
                                  </p:stCondLst>
                                  <p:childTnLst>
                                    <p:set>
                                      <p:cBhvr>
                                        <p:cTn id="123" dur="1" fill="hold">
                                          <p:stCondLst>
                                            <p:cond delay="0"/>
                                          </p:stCondLst>
                                        </p:cTn>
                                        <p:tgtEl>
                                          <p:spTgt spid="486"/>
                                        </p:tgtEl>
                                        <p:attrNameLst>
                                          <p:attrName>style.visibility</p:attrName>
                                        </p:attrNameLst>
                                      </p:cBhvr>
                                      <p:to>
                                        <p:strVal val="visible"/>
                                      </p:to>
                                    </p:set>
                                    <p:animEffect transition="in" filter="randombar(horizontal)">
                                      <p:cBhvr>
                                        <p:cTn id="124" dur="500"/>
                                        <p:tgtEl>
                                          <p:spTgt spid="486"/>
                                        </p:tgtEl>
                                      </p:cBhvr>
                                    </p:animEffect>
                                  </p:childTnLst>
                                </p:cTn>
                              </p:par>
                              <p:par>
                                <p:cTn id="125" presetID="14" presetClass="entr" presetSubtype="10" fill="hold" grpId="0" nodeType="withEffect">
                                  <p:stCondLst>
                                    <p:cond delay="0"/>
                                  </p:stCondLst>
                                  <p:childTnLst>
                                    <p:set>
                                      <p:cBhvr>
                                        <p:cTn id="126" dur="1" fill="hold">
                                          <p:stCondLst>
                                            <p:cond delay="0"/>
                                          </p:stCondLst>
                                        </p:cTn>
                                        <p:tgtEl>
                                          <p:spTgt spid="487"/>
                                        </p:tgtEl>
                                        <p:attrNameLst>
                                          <p:attrName>style.visibility</p:attrName>
                                        </p:attrNameLst>
                                      </p:cBhvr>
                                      <p:to>
                                        <p:strVal val="visible"/>
                                      </p:to>
                                    </p:set>
                                    <p:animEffect transition="in" filter="randombar(horizontal)">
                                      <p:cBhvr>
                                        <p:cTn id="127" dur="500"/>
                                        <p:tgtEl>
                                          <p:spTgt spid="487"/>
                                        </p:tgtEl>
                                      </p:cBhvr>
                                    </p:animEffect>
                                  </p:childTnLst>
                                </p:cTn>
                              </p:par>
                              <p:par>
                                <p:cTn id="128" presetID="14" presetClass="entr" presetSubtype="10" fill="hold" grpId="0" nodeType="withEffect">
                                  <p:stCondLst>
                                    <p:cond delay="0"/>
                                  </p:stCondLst>
                                  <p:childTnLst>
                                    <p:set>
                                      <p:cBhvr>
                                        <p:cTn id="129" dur="1" fill="hold">
                                          <p:stCondLst>
                                            <p:cond delay="0"/>
                                          </p:stCondLst>
                                        </p:cTn>
                                        <p:tgtEl>
                                          <p:spTgt spid="488"/>
                                        </p:tgtEl>
                                        <p:attrNameLst>
                                          <p:attrName>style.visibility</p:attrName>
                                        </p:attrNameLst>
                                      </p:cBhvr>
                                      <p:to>
                                        <p:strVal val="visible"/>
                                      </p:to>
                                    </p:set>
                                    <p:animEffect transition="in" filter="randombar(horizontal)">
                                      <p:cBhvr>
                                        <p:cTn id="130" dur="500"/>
                                        <p:tgtEl>
                                          <p:spTgt spid="488"/>
                                        </p:tgtEl>
                                      </p:cBhvr>
                                    </p:animEffect>
                                  </p:childTnLst>
                                </p:cTn>
                              </p:par>
                              <p:par>
                                <p:cTn id="131" presetID="14" presetClass="entr" presetSubtype="10" fill="hold" grpId="0" nodeType="withEffect">
                                  <p:stCondLst>
                                    <p:cond delay="0"/>
                                  </p:stCondLst>
                                  <p:childTnLst>
                                    <p:set>
                                      <p:cBhvr>
                                        <p:cTn id="132" dur="1" fill="hold">
                                          <p:stCondLst>
                                            <p:cond delay="0"/>
                                          </p:stCondLst>
                                        </p:cTn>
                                        <p:tgtEl>
                                          <p:spTgt spid="489"/>
                                        </p:tgtEl>
                                        <p:attrNameLst>
                                          <p:attrName>style.visibility</p:attrName>
                                        </p:attrNameLst>
                                      </p:cBhvr>
                                      <p:to>
                                        <p:strVal val="visible"/>
                                      </p:to>
                                    </p:set>
                                    <p:animEffect transition="in" filter="randombar(horizontal)">
                                      <p:cBhvr>
                                        <p:cTn id="133" dur="500"/>
                                        <p:tgtEl>
                                          <p:spTgt spid="489"/>
                                        </p:tgtEl>
                                      </p:cBhvr>
                                    </p:animEffect>
                                  </p:childTnLst>
                                </p:cTn>
                              </p:par>
                              <p:par>
                                <p:cTn id="134" presetID="14" presetClass="entr" presetSubtype="10" fill="hold" grpId="0" nodeType="withEffect">
                                  <p:stCondLst>
                                    <p:cond delay="0"/>
                                  </p:stCondLst>
                                  <p:childTnLst>
                                    <p:set>
                                      <p:cBhvr>
                                        <p:cTn id="135" dur="1" fill="hold">
                                          <p:stCondLst>
                                            <p:cond delay="0"/>
                                          </p:stCondLst>
                                        </p:cTn>
                                        <p:tgtEl>
                                          <p:spTgt spid="490"/>
                                        </p:tgtEl>
                                        <p:attrNameLst>
                                          <p:attrName>style.visibility</p:attrName>
                                        </p:attrNameLst>
                                      </p:cBhvr>
                                      <p:to>
                                        <p:strVal val="visible"/>
                                      </p:to>
                                    </p:set>
                                    <p:animEffect transition="in" filter="randombar(horizontal)">
                                      <p:cBhvr>
                                        <p:cTn id="136" dur="500"/>
                                        <p:tgtEl>
                                          <p:spTgt spid="490"/>
                                        </p:tgtEl>
                                      </p:cBhvr>
                                    </p:animEffect>
                                  </p:childTnLst>
                                </p:cTn>
                              </p:par>
                              <p:par>
                                <p:cTn id="137" presetID="14" presetClass="entr" presetSubtype="10" fill="hold" grpId="0" nodeType="withEffect">
                                  <p:stCondLst>
                                    <p:cond delay="0"/>
                                  </p:stCondLst>
                                  <p:childTnLst>
                                    <p:set>
                                      <p:cBhvr>
                                        <p:cTn id="138" dur="1" fill="hold">
                                          <p:stCondLst>
                                            <p:cond delay="0"/>
                                          </p:stCondLst>
                                        </p:cTn>
                                        <p:tgtEl>
                                          <p:spTgt spid="491"/>
                                        </p:tgtEl>
                                        <p:attrNameLst>
                                          <p:attrName>style.visibility</p:attrName>
                                        </p:attrNameLst>
                                      </p:cBhvr>
                                      <p:to>
                                        <p:strVal val="visible"/>
                                      </p:to>
                                    </p:set>
                                    <p:animEffect transition="in" filter="randombar(horizontal)">
                                      <p:cBhvr>
                                        <p:cTn id="139" dur="500"/>
                                        <p:tgtEl>
                                          <p:spTgt spid="491"/>
                                        </p:tgtEl>
                                      </p:cBhvr>
                                    </p:animEffect>
                                  </p:childTnLst>
                                </p:cTn>
                              </p:par>
                              <p:par>
                                <p:cTn id="140" presetID="14" presetClass="entr" presetSubtype="10" fill="hold" grpId="0" nodeType="withEffect">
                                  <p:stCondLst>
                                    <p:cond delay="0"/>
                                  </p:stCondLst>
                                  <p:childTnLst>
                                    <p:set>
                                      <p:cBhvr>
                                        <p:cTn id="141" dur="1" fill="hold">
                                          <p:stCondLst>
                                            <p:cond delay="0"/>
                                          </p:stCondLst>
                                        </p:cTn>
                                        <p:tgtEl>
                                          <p:spTgt spid="492"/>
                                        </p:tgtEl>
                                        <p:attrNameLst>
                                          <p:attrName>style.visibility</p:attrName>
                                        </p:attrNameLst>
                                      </p:cBhvr>
                                      <p:to>
                                        <p:strVal val="visible"/>
                                      </p:to>
                                    </p:set>
                                    <p:animEffect transition="in" filter="randombar(horizontal)">
                                      <p:cBhvr>
                                        <p:cTn id="142" dur="500"/>
                                        <p:tgtEl>
                                          <p:spTgt spid="492"/>
                                        </p:tgtEl>
                                      </p:cBhvr>
                                    </p:animEffect>
                                  </p:childTnLst>
                                </p:cTn>
                              </p:par>
                              <p:par>
                                <p:cTn id="143" presetID="14" presetClass="entr" presetSubtype="10" fill="hold" grpId="0" nodeType="withEffect">
                                  <p:stCondLst>
                                    <p:cond delay="0"/>
                                  </p:stCondLst>
                                  <p:childTnLst>
                                    <p:set>
                                      <p:cBhvr>
                                        <p:cTn id="144" dur="1" fill="hold">
                                          <p:stCondLst>
                                            <p:cond delay="0"/>
                                          </p:stCondLst>
                                        </p:cTn>
                                        <p:tgtEl>
                                          <p:spTgt spid="493"/>
                                        </p:tgtEl>
                                        <p:attrNameLst>
                                          <p:attrName>style.visibility</p:attrName>
                                        </p:attrNameLst>
                                      </p:cBhvr>
                                      <p:to>
                                        <p:strVal val="visible"/>
                                      </p:to>
                                    </p:set>
                                    <p:animEffect transition="in" filter="randombar(horizontal)">
                                      <p:cBhvr>
                                        <p:cTn id="145" dur="500"/>
                                        <p:tgtEl>
                                          <p:spTgt spid="493"/>
                                        </p:tgtEl>
                                      </p:cBhvr>
                                    </p:animEffect>
                                  </p:childTnLst>
                                </p:cTn>
                              </p:par>
                              <p:par>
                                <p:cTn id="146" presetID="14" presetClass="entr" presetSubtype="10" fill="hold" grpId="0" nodeType="withEffect">
                                  <p:stCondLst>
                                    <p:cond delay="0"/>
                                  </p:stCondLst>
                                  <p:childTnLst>
                                    <p:set>
                                      <p:cBhvr>
                                        <p:cTn id="147" dur="1" fill="hold">
                                          <p:stCondLst>
                                            <p:cond delay="0"/>
                                          </p:stCondLst>
                                        </p:cTn>
                                        <p:tgtEl>
                                          <p:spTgt spid="494"/>
                                        </p:tgtEl>
                                        <p:attrNameLst>
                                          <p:attrName>style.visibility</p:attrName>
                                        </p:attrNameLst>
                                      </p:cBhvr>
                                      <p:to>
                                        <p:strVal val="visible"/>
                                      </p:to>
                                    </p:set>
                                    <p:animEffect transition="in" filter="randombar(horizontal)">
                                      <p:cBhvr>
                                        <p:cTn id="148" dur="500"/>
                                        <p:tgtEl>
                                          <p:spTgt spid="494"/>
                                        </p:tgtEl>
                                      </p:cBhvr>
                                    </p:animEffect>
                                  </p:childTnLst>
                                </p:cTn>
                              </p:par>
                              <p:par>
                                <p:cTn id="149" presetID="14" presetClass="entr" presetSubtype="10" fill="hold" grpId="0" nodeType="withEffect">
                                  <p:stCondLst>
                                    <p:cond delay="0"/>
                                  </p:stCondLst>
                                  <p:childTnLst>
                                    <p:set>
                                      <p:cBhvr>
                                        <p:cTn id="150" dur="1" fill="hold">
                                          <p:stCondLst>
                                            <p:cond delay="0"/>
                                          </p:stCondLst>
                                        </p:cTn>
                                        <p:tgtEl>
                                          <p:spTgt spid="518"/>
                                        </p:tgtEl>
                                        <p:attrNameLst>
                                          <p:attrName>style.visibility</p:attrName>
                                        </p:attrNameLst>
                                      </p:cBhvr>
                                      <p:to>
                                        <p:strVal val="visible"/>
                                      </p:to>
                                    </p:set>
                                    <p:animEffect transition="in" filter="randombar(horizontal)">
                                      <p:cBhvr>
                                        <p:cTn id="151" dur="500"/>
                                        <p:tgtEl>
                                          <p:spTgt spid="518"/>
                                        </p:tgtEl>
                                      </p:cBhvr>
                                    </p:animEffect>
                                  </p:childTnLst>
                                </p:cTn>
                              </p:par>
                              <p:par>
                                <p:cTn id="152" presetID="14" presetClass="entr" presetSubtype="10" fill="hold" nodeType="withEffect">
                                  <p:stCondLst>
                                    <p:cond delay="0"/>
                                  </p:stCondLst>
                                  <p:childTnLst>
                                    <p:set>
                                      <p:cBhvr>
                                        <p:cTn id="153" dur="1" fill="hold">
                                          <p:stCondLst>
                                            <p:cond delay="0"/>
                                          </p:stCondLst>
                                        </p:cTn>
                                        <p:tgtEl>
                                          <p:spTgt spid="2"/>
                                        </p:tgtEl>
                                        <p:attrNameLst>
                                          <p:attrName>style.visibility</p:attrName>
                                        </p:attrNameLst>
                                      </p:cBhvr>
                                      <p:to>
                                        <p:strVal val="visible"/>
                                      </p:to>
                                    </p:set>
                                    <p:animEffect transition="in" filter="randombar(horizontal)">
                                      <p:cBhvr>
                                        <p:cTn id="15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70" grpId="0" animBg="1"/>
      <p:bldP spid="471" grpId="0" animBg="1"/>
      <p:bldP spid="472" grpId="0" animBg="1"/>
      <p:bldP spid="473" grpId="0" animBg="1"/>
      <p:bldP spid="474" grpId="0" animBg="1"/>
      <p:bldP spid="475" grpId="0" animBg="1"/>
      <p:bldP spid="476" grpId="0" animBg="1"/>
      <p:bldP spid="477" grpId="0" animBg="1"/>
      <p:bldP spid="478" grpId="0" animBg="1"/>
      <p:bldP spid="479" grpId="0" animBg="1"/>
      <p:bldP spid="480" grpId="0" animBg="1"/>
      <p:bldP spid="481" grpId="0" animBg="1"/>
      <p:bldP spid="486" grpId="0" animBg="1"/>
      <p:bldP spid="487" grpId="0" animBg="1"/>
      <p:bldP spid="488" grpId="0" animBg="1"/>
      <p:bldP spid="489" grpId="0" animBg="1"/>
      <p:bldP spid="490" grpId="0" animBg="1"/>
      <p:bldP spid="491" grpId="0" animBg="1"/>
      <p:bldP spid="492" grpId="0" animBg="1"/>
      <p:bldP spid="493" grpId="0" animBg="1"/>
      <p:bldP spid="494" grpId="0"/>
      <p:bldP spid="496" grpId="0" animBg="1"/>
      <p:bldP spid="497" grpId="0" animBg="1"/>
      <p:bldP spid="498" grpId="0" animBg="1"/>
      <p:bldP spid="505" grpId="0" animBg="1"/>
      <p:bldP spid="506" grpId="0"/>
      <p:bldP spid="507" grpId="0" animBg="1"/>
      <p:bldP spid="508" grpId="0" animBg="1"/>
      <p:bldP spid="512" grpId="0" animBg="1"/>
      <p:bldP spid="513" grpId="0" animBg="1"/>
      <p:bldP spid="514" grpId="0" animBg="1"/>
      <p:bldP spid="518" grpId="0" animBg="1"/>
      <p:bldP spid="519" grpId="0"/>
      <p:bldP spid="521" grpId="0"/>
      <p:bldP spid="522" grpId="0" animBg="1"/>
      <p:bldP spid="523" grpId="0" animBg="1"/>
      <p:bldP spid="524" grpId="0" animBg="1"/>
      <p:bldP spid="525" grpId="0" animBg="1"/>
      <p:bldP spid="527" grpId="0"/>
      <p:bldP spid="528" grpId="0"/>
      <p:bldP spid="529" grpId="0"/>
      <p:bldP spid="3" grpId="0" animBg="1"/>
      <p:bldP spid="4" grpId="0"/>
      <p:bldP spid="5" grpId="0" animBg="1"/>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3">
          <a:extLst>
            <a:ext uri="{FF2B5EF4-FFF2-40B4-BE49-F238E27FC236}">
              <a16:creationId xmlns:a16="http://schemas.microsoft.com/office/drawing/2014/main" id="{3A0224C0-F607-9565-E11F-1F3A172123D6}"/>
            </a:ext>
          </a:extLst>
        </p:cNvPr>
        <p:cNvGrpSpPr/>
        <p:nvPr/>
      </p:nvGrpSpPr>
      <p:grpSpPr>
        <a:xfrm>
          <a:off x="0" y="0"/>
          <a:ext cx="0" cy="0"/>
          <a:chOff x="0" y="0"/>
          <a:chExt cx="0" cy="0"/>
        </a:xfrm>
      </p:grpSpPr>
      <p:sp>
        <p:nvSpPr>
          <p:cNvPr id="534" name="Google Shape;534;p35">
            <a:extLst>
              <a:ext uri="{FF2B5EF4-FFF2-40B4-BE49-F238E27FC236}">
                <a16:creationId xmlns:a16="http://schemas.microsoft.com/office/drawing/2014/main" id="{FFF759A4-7586-B698-0660-7F7FE5972F71}"/>
              </a:ext>
            </a:extLst>
          </p:cNvPr>
          <p:cNvSpPr txBox="1">
            <a:spLocks noGrp="1"/>
          </p:cNvSpPr>
          <p:nvPr>
            <p:ph type="title"/>
          </p:nvPr>
        </p:nvSpPr>
        <p:spPr>
          <a:xfrm>
            <a:off x="391106" y="256722"/>
            <a:ext cx="7886700" cy="740081"/>
          </a:xfrm>
          <a:prstGeom prst="rect">
            <a:avLst/>
          </a:prstGeom>
          <a:noFill/>
          <a:ln>
            <a:noFill/>
          </a:ln>
        </p:spPr>
        <p:txBody>
          <a:bodyPr spcFirstLastPara="1" wrap="square" lIns="68550" tIns="34275" rIns="68550" bIns="34275" anchor="ctr" anchorCtr="0">
            <a:normAutofit/>
          </a:bodyPr>
          <a:lstStyle/>
          <a:p>
            <a:pPr marL="0" lvl="0" indent="0" algn="l" rtl="0">
              <a:lnSpc>
                <a:spcPct val="90000"/>
              </a:lnSpc>
              <a:spcBef>
                <a:spcPts val="0"/>
              </a:spcBef>
              <a:spcAft>
                <a:spcPts val="0"/>
              </a:spcAft>
              <a:buSzPts val="4400"/>
              <a:buNone/>
            </a:pPr>
            <a:r>
              <a:rPr lang="fr-FR" sz="2800" b="1" dirty="0">
                <a:solidFill>
                  <a:srgbClr val="004AAD"/>
                </a:solidFill>
                <a:latin typeface="Cocomat pro"/>
                <a:ea typeface="Arial"/>
                <a:cs typeface="Arial"/>
                <a:sym typeface="Arial"/>
              </a:rPr>
              <a:t>Product </a:t>
            </a:r>
            <a:r>
              <a:rPr lang="fr-FR" sz="2800" b="1" dirty="0" err="1">
                <a:solidFill>
                  <a:srgbClr val="004AAD"/>
                </a:solidFill>
                <a:latin typeface="Cocomat pro"/>
                <a:ea typeface="Arial"/>
                <a:cs typeface="Arial"/>
                <a:sym typeface="Arial"/>
              </a:rPr>
              <a:t>Development</a:t>
            </a:r>
            <a:r>
              <a:rPr lang="fr-FR" sz="2800" b="1" dirty="0">
                <a:solidFill>
                  <a:srgbClr val="004AAD"/>
                </a:solidFill>
                <a:latin typeface="Cocomat pro"/>
                <a:ea typeface="Arial"/>
                <a:cs typeface="Arial"/>
                <a:sym typeface="Arial"/>
              </a:rPr>
              <a:t> roadmap</a:t>
            </a:r>
            <a:endParaRPr sz="2800" b="1" dirty="0">
              <a:solidFill>
                <a:srgbClr val="004AAD"/>
              </a:solidFill>
              <a:latin typeface="Cocomat pro"/>
              <a:ea typeface="Arial"/>
              <a:cs typeface="Arial"/>
              <a:sym typeface="Arial"/>
            </a:endParaRPr>
          </a:p>
        </p:txBody>
      </p:sp>
      <p:cxnSp>
        <p:nvCxnSpPr>
          <p:cNvPr id="535" name="Google Shape;535;p35">
            <a:extLst>
              <a:ext uri="{FF2B5EF4-FFF2-40B4-BE49-F238E27FC236}">
                <a16:creationId xmlns:a16="http://schemas.microsoft.com/office/drawing/2014/main" id="{E2937A82-6E51-785D-B211-2C12B0B5A92E}"/>
              </a:ext>
            </a:extLst>
          </p:cNvPr>
          <p:cNvCxnSpPr/>
          <p:nvPr/>
        </p:nvCxnSpPr>
        <p:spPr>
          <a:xfrm>
            <a:off x="444031" y="917064"/>
            <a:ext cx="8036960" cy="0"/>
          </a:xfrm>
          <a:prstGeom prst="straightConnector1">
            <a:avLst/>
          </a:prstGeom>
          <a:noFill/>
          <a:ln w="28575" cap="flat" cmpd="sng">
            <a:solidFill>
              <a:srgbClr val="004AAD"/>
            </a:solidFill>
            <a:prstDash val="solid"/>
            <a:round/>
            <a:headEnd type="none" w="sm" len="sm"/>
            <a:tailEnd type="none" w="sm" len="sm"/>
          </a:ln>
        </p:spPr>
      </p:cxnSp>
      <p:pic>
        <p:nvPicPr>
          <p:cNvPr id="536" name="Google Shape;536;p35" title="Re-New (1).png">
            <a:extLst>
              <a:ext uri="{FF2B5EF4-FFF2-40B4-BE49-F238E27FC236}">
                <a16:creationId xmlns:a16="http://schemas.microsoft.com/office/drawing/2014/main" id="{2CA46B61-7F0B-E617-FC0A-3CC80C3510B0}"/>
              </a:ext>
            </a:extLst>
          </p:cNvPr>
          <p:cNvPicPr preferRelativeResize="0"/>
          <p:nvPr/>
        </p:nvPicPr>
        <p:blipFill rotWithShape="1">
          <a:blip r:embed="rId3">
            <a:alphaModFix/>
          </a:blip>
          <a:srcRect l="10831" t="16013" r="13656" b="13005"/>
          <a:stretch/>
        </p:blipFill>
        <p:spPr>
          <a:xfrm>
            <a:off x="8277806" y="39696"/>
            <a:ext cx="832267" cy="782355"/>
          </a:xfrm>
          <a:prstGeom prst="rect">
            <a:avLst/>
          </a:prstGeom>
          <a:noFill/>
          <a:ln>
            <a:noFill/>
          </a:ln>
        </p:spPr>
      </p:pic>
      <p:cxnSp>
        <p:nvCxnSpPr>
          <p:cNvPr id="568" name="Google Shape;305;p9">
            <a:extLst>
              <a:ext uri="{FF2B5EF4-FFF2-40B4-BE49-F238E27FC236}">
                <a16:creationId xmlns:a16="http://schemas.microsoft.com/office/drawing/2014/main" id="{6AF0E361-6C94-8ADA-F961-2B7CC6F85494}"/>
              </a:ext>
            </a:extLst>
          </p:cNvPr>
          <p:cNvCxnSpPr/>
          <p:nvPr/>
        </p:nvCxnSpPr>
        <p:spPr>
          <a:xfrm>
            <a:off x="444031" y="1225518"/>
            <a:ext cx="8323800" cy="0"/>
          </a:xfrm>
          <a:prstGeom prst="straightConnector1">
            <a:avLst/>
          </a:prstGeom>
          <a:noFill/>
          <a:ln w="9525" cap="flat" cmpd="sng">
            <a:solidFill>
              <a:srgbClr val="004AAD"/>
            </a:solidFill>
            <a:prstDash val="solid"/>
            <a:round/>
            <a:headEnd type="none" w="sm" len="sm"/>
            <a:tailEnd type="triangle" w="med" len="med"/>
          </a:ln>
        </p:spPr>
      </p:cxnSp>
      <p:sp>
        <p:nvSpPr>
          <p:cNvPr id="569" name="Google Shape;306;p9">
            <a:extLst>
              <a:ext uri="{FF2B5EF4-FFF2-40B4-BE49-F238E27FC236}">
                <a16:creationId xmlns:a16="http://schemas.microsoft.com/office/drawing/2014/main" id="{8A7B8D21-A97C-E1F1-04E9-7EF685D3A366}"/>
              </a:ext>
            </a:extLst>
          </p:cNvPr>
          <p:cNvSpPr txBox="1"/>
          <p:nvPr/>
        </p:nvSpPr>
        <p:spPr>
          <a:xfrm>
            <a:off x="690174" y="1096211"/>
            <a:ext cx="422100" cy="219300"/>
          </a:xfrm>
          <a:prstGeom prst="rect">
            <a:avLst/>
          </a:prstGeom>
          <a:solidFill>
            <a:srgbClr val="FEFFFE"/>
          </a:solidFill>
          <a:ln>
            <a:noFill/>
          </a:ln>
        </p:spPr>
        <p:txBody>
          <a:bodyPr spcFirstLastPara="1" wrap="square" lIns="0" tIns="0" rIns="0" bIns="0" anchor="ctr" anchorCtr="0">
            <a:normAutofit fontScale="92500" lnSpcReduction="10000"/>
          </a:bodyPr>
          <a:lstStyle/>
          <a:p>
            <a:pPr marL="0" marR="0" lvl="0" indent="0" algn="ctr" defTabSz="914400" eaLnBrk="1" fontAlgn="auto" latinLnBrk="0" hangingPunct="1">
              <a:lnSpc>
                <a:spcPct val="100000"/>
              </a:lnSpc>
              <a:spcBef>
                <a:spcPts val="500"/>
              </a:spcBef>
              <a:spcAft>
                <a:spcPts val="0"/>
              </a:spcAft>
              <a:buClr>
                <a:srgbClr val="3B2182"/>
              </a:buClr>
              <a:buSzPct val="179009"/>
              <a:buFont typeface="Montserrat"/>
              <a:buNone/>
              <a:tabLst/>
              <a:defRPr/>
            </a:pPr>
            <a:r>
              <a:rPr lang="fr-FR" sz="1200" b="1" dirty="0">
                <a:solidFill>
                  <a:srgbClr val="478473"/>
                </a:solidFill>
                <a:latin typeface="Cocomat pro"/>
                <a:ea typeface="Montserrat"/>
                <a:cs typeface="Montserrat"/>
                <a:sym typeface="Montserrat"/>
              </a:rPr>
              <a:t>Q2 25</a:t>
            </a:r>
            <a:endParaRPr kumimoji="0" sz="1800" b="0" i="0" u="none" strike="noStrike" kern="0" cap="none" spc="0" normalizeH="0" baseline="0" noProof="0" dirty="0">
              <a:ln>
                <a:noFill/>
              </a:ln>
              <a:solidFill>
                <a:srgbClr val="478473"/>
              </a:solidFill>
              <a:effectLst/>
              <a:uLnTx/>
              <a:uFillTx/>
              <a:latin typeface="Cocomat pro"/>
            </a:endParaRPr>
          </a:p>
        </p:txBody>
      </p:sp>
      <p:sp>
        <p:nvSpPr>
          <p:cNvPr id="570" name="Google Shape;307;p9">
            <a:extLst>
              <a:ext uri="{FF2B5EF4-FFF2-40B4-BE49-F238E27FC236}">
                <a16:creationId xmlns:a16="http://schemas.microsoft.com/office/drawing/2014/main" id="{BEF854DB-C58A-8335-0326-5D66CE4149DF}"/>
              </a:ext>
            </a:extLst>
          </p:cNvPr>
          <p:cNvSpPr txBox="1"/>
          <p:nvPr/>
        </p:nvSpPr>
        <p:spPr>
          <a:xfrm>
            <a:off x="1619158" y="1093513"/>
            <a:ext cx="465000" cy="219300"/>
          </a:xfrm>
          <a:prstGeom prst="rect">
            <a:avLst/>
          </a:prstGeom>
          <a:solidFill>
            <a:srgbClr val="FEFFFE"/>
          </a:solidFill>
          <a:ln>
            <a:noFill/>
          </a:ln>
        </p:spPr>
        <p:txBody>
          <a:bodyPr spcFirstLastPara="1" wrap="square" lIns="0" tIns="0" rIns="0" bIns="0" anchor="ctr" anchorCtr="0">
            <a:normAutofit fontScale="92500" lnSpcReduction="10000"/>
          </a:bodyPr>
          <a:lstStyle/>
          <a:p>
            <a:pPr marL="0" marR="0" lvl="0" indent="0" algn="ctr" defTabSz="914400" eaLnBrk="1" fontAlgn="auto" latinLnBrk="0" hangingPunct="1">
              <a:lnSpc>
                <a:spcPct val="100000"/>
              </a:lnSpc>
              <a:spcBef>
                <a:spcPts val="500"/>
              </a:spcBef>
              <a:spcAft>
                <a:spcPts val="0"/>
              </a:spcAft>
              <a:buClr>
                <a:srgbClr val="3B2182"/>
              </a:buClr>
              <a:buSzPct val="179009"/>
              <a:buFont typeface="Montserrat"/>
              <a:buNone/>
              <a:tabLst/>
              <a:defRPr/>
            </a:pPr>
            <a:r>
              <a:rPr lang="fr-FR" sz="1200" b="1" dirty="0">
                <a:solidFill>
                  <a:srgbClr val="478473"/>
                </a:solidFill>
                <a:latin typeface="Cocomat pro"/>
                <a:ea typeface="Montserrat"/>
                <a:cs typeface="Montserrat"/>
                <a:sym typeface="Montserrat"/>
              </a:rPr>
              <a:t>Q3 25</a:t>
            </a:r>
            <a:endParaRPr kumimoji="0" sz="1800" b="0" i="0" u="none" strike="noStrike" kern="0" cap="none" spc="0" normalizeH="0" baseline="0" noProof="0" dirty="0">
              <a:ln>
                <a:noFill/>
              </a:ln>
              <a:solidFill>
                <a:srgbClr val="478473"/>
              </a:solidFill>
              <a:effectLst/>
              <a:uLnTx/>
              <a:uFillTx/>
              <a:latin typeface="Cocomat pro"/>
            </a:endParaRPr>
          </a:p>
        </p:txBody>
      </p:sp>
      <p:sp>
        <p:nvSpPr>
          <p:cNvPr id="571" name="Google Shape;308;p9">
            <a:extLst>
              <a:ext uri="{FF2B5EF4-FFF2-40B4-BE49-F238E27FC236}">
                <a16:creationId xmlns:a16="http://schemas.microsoft.com/office/drawing/2014/main" id="{8297778E-973B-6547-61F9-A4A05B022145}"/>
              </a:ext>
            </a:extLst>
          </p:cNvPr>
          <p:cNvSpPr txBox="1"/>
          <p:nvPr/>
        </p:nvSpPr>
        <p:spPr>
          <a:xfrm>
            <a:off x="2520754" y="1089209"/>
            <a:ext cx="465000" cy="219300"/>
          </a:xfrm>
          <a:prstGeom prst="rect">
            <a:avLst/>
          </a:prstGeom>
          <a:solidFill>
            <a:srgbClr val="FEFFFE"/>
          </a:solidFill>
          <a:ln>
            <a:noFill/>
          </a:ln>
        </p:spPr>
        <p:txBody>
          <a:bodyPr spcFirstLastPara="1" wrap="square" lIns="0" tIns="0" rIns="0" bIns="0" anchor="ctr" anchorCtr="0">
            <a:normAutofit fontScale="92500" lnSpcReduction="10000"/>
          </a:bodyPr>
          <a:lstStyle/>
          <a:p>
            <a:pPr marL="0" marR="0" lvl="0" indent="0" algn="ctr" defTabSz="914400" eaLnBrk="1" fontAlgn="auto" latinLnBrk="0" hangingPunct="1">
              <a:lnSpc>
                <a:spcPct val="100000"/>
              </a:lnSpc>
              <a:spcBef>
                <a:spcPts val="500"/>
              </a:spcBef>
              <a:spcAft>
                <a:spcPts val="0"/>
              </a:spcAft>
              <a:buClr>
                <a:srgbClr val="3B2182"/>
              </a:buClr>
              <a:buSzPct val="179009"/>
              <a:buFont typeface="Montserrat"/>
              <a:buNone/>
              <a:tabLst/>
              <a:defRPr/>
            </a:pPr>
            <a:r>
              <a:rPr lang="fr-FR" sz="1200" b="1" dirty="0">
                <a:solidFill>
                  <a:srgbClr val="478473"/>
                </a:solidFill>
                <a:latin typeface="Cocomat pro"/>
                <a:ea typeface="Montserrat"/>
                <a:cs typeface="Montserrat"/>
                <a:sym typeface="Montserrat"/>
              </a:rPr>
              <a:t>Q4 25</a:t>
            </a:r>
            <a:endParaRPr kumimoji="0" sz="1800" b="0" i="0" u="none" strike="noStrike" kern="0" cap="none" spc="0" normalizeH="0" baseline="0" noProof="0" dirty="0">
              <a:ln>
                <a:noFill/>
              </a:ln>
              <a:solidFill>
                <a:srgbClr val="478473"/>
              </a:solidFill>
              <a:effectLst/>
              <a:uLnTx/>
              <a:uFillTx/>
              <a:latin typeface="Cocomat pro"/>
            </a:endParaRPr>
          </a:p>
        </p:txBody>
      </p:sp>
      <p:sp>
        <p:nvSpPr>
          <p:cNvPr id="572" name="Google Shape;309;p9">
            <a:extLst>
              <a:ext uri="{FF2B5EF4-FFF2-40B4-BE49-F238E27FC236}">
                <a16:creationId xmlns:a16="http://schemas.microsoft.com/office/drawing/2014/main" id="{D67889E3-3556-EE99-E20A-1A23D498DF27}"/>
              </a:ext>
            </a:extLst>
          </p:cNvPr>
          <p:cNvSpPr txBox="1"/>
          <p:nvPr/>
        </p:nvSpPr>
        <p:spPr>
          <a:xfrm>
            <a:off x="3790998" y="1096211"/>
            <a:ext cx="556200" cy="219300"/>
          </a:xfrm>
          <a:prstGeom prst="rect">
            <a:avLst/>
          </a:prstGeom>
          <a:solidFill>
            <a:srgbClr val="FEFFFE"/>
          </a:solidFill>
          <a:ln>
            <a:noFill/>
          </a:ln>
        </p:spPr>
        <p:txBody>
          <a:bodyPr spcFirstLastPara="1" wrap="square" lIns="0" tIns="0" rIns="0" bIns="0" anchor="ctr" anchorCtr="0">
            <a:normAutofit fontScale="92500" lnSpcReduction="10000"/>
          </a:bodyPr>
          <a:lstStyle/>
          <a:p>
            <a:pPr marL="0" marR="0" lvl="0" indent="0" algn="ctr" defTabSz="914400" eaLnBrk="1" fontAlgn="auto" latinLnBrk="0" hangingPunct="1">
              <a:lnSpc>
                <a:spcPct val="100000"/>
              </a:lnSpc>
              <a:spcBef>
                <a:spcPts val="500"/>
              </a:spcBef>
              <a:spcAft>
                <a:spcPts val="0"/>
              </a:spcAft>
              <a:buClr>
                <a:srgbClr val="3B2182"/>
              </a:buClr>
              <a:buSzPct val="179009"/>
              <a:buFont typeface="Montserrat"/>
              <a:buNone/>
              <a:tabLst/>
              <a:defRPr/>
            </a:pPr>
            <a:r>
              <a:rPr lang="fr-FR" sz="1200" b="1" dirty="0">
                <a:solidFill>
                  <a:srgbClr val="478473"/>
                </a:solidFill>
                <a:latin typeface="Cocomat pro"/>
                <a:ea typeface="Montserrat"/>
                <a:cs typeface="Montserrat"/>
                <a:sym typeface="Montserrat"/>
              </a:rPr>
              <a:t>S</a:t>
            </a:r>
            <a:r>
              <a:rPr kumimoji="0" lang="fr-FR" sz="1200" b="1" i="0" u="none" strike="noStrike" kern="0" cap="none" spc="0" normalizeH="0" baseline="0" noProof="0" dirty="0">
                <a:ln>
                  <a:noFill/>
                </a:ln>
                <a:solidFill>
                  <a:srgbClr val="478473"/>
                </a:solidFill>
                <a:effectLst/>
                <a:uLnTx/>
                <a:uFillTx/>
                <a:latin typeface="Cocomat pro"/>
                <a:ea typeface="Montserrat"/>
                <a:cs typeface="Montserrat"/>
                <a:sym typeface="Montserrat"/>
              </a:rPr>
              <a:t>1 26</a:t>
            </a:r>
            <a:endParaRPr kumimoji="0" sz="1800" b="0" i="0" u="none" strike="noStrike" kern="0" cap="none" spc="0" normalizeH="0" baseline="0" noProof="0" dirty="0">
              <a:ln>
                <a:noFill/>
              </a:ln>
              <a:solidFill>
                <a:srgbClr val="478473"/>
              </a:solidFill>
              <a:effectLst/>
              <a:uLnTx/>
              <a:uFillTx/>
              <a:latin typeface="Cocomat pro"/>
            </a:endParaRPr>
          </a:p>
        </p:txBody>
      </p:sp>
      <p:sp>
        <p:nvSpPr>
          <p:cNvPr id="573" name="Google Shape;310;p9">
            <a:extLst>
              <a:ext uri="{FF2B5EF4-FFF2-40B4-BE49-F238E27FC236}">
                <a16:creationId xmlns:a16="http://schemas.microsoft.com/office/drawing/2014/main" id="{0716DD01-81E2-D191-27D7-821F691FE091}"/>
              </a:ext>
            </a:extLst>
          </p:cNvPr>
          <p:cNvSpPr/>
          <p:nvPr/>
        </p:nvSpPr>
        <p:spPr>
          <a:xfrm>
            <a:off x="494642" y="3550990"/>
            <a:ext cx="8043498" cy="403967"/>
          </a:xfrm>
          <a:prstGeom prst="homePlate">
            <a:avLst>
              <a:gd name="adj" fmla="val 50000"/>
            </a:avLst>
          </a:prstGeom>
          <a:solidFill>
            <a:srgbClr val="004AAD"/>
          </a:solidFill>
          <a:ln w="9525" cap="flat" cmpd="sng">
            <a:solidFill>
              <a:srgbClr val="8C9EB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Pts val="900"/>
              <a:buFontTx/>
              <a:buNone/>
              <a:tabLst/>
              <a:defRPr/>
            </a:pPr>
            <a:r>
              <a:rPr kumimoji="0" lang="fr-FR" sz="900" b="1" i="0" u="none" strike="noStrike" kern="0" cap="none" spc="0" normalizeH="0" baseline="0" noProof="0" dirty="0" err="1">
                <a:ln>
                  <a:noFill/>
                </a:ln>
                <a:solidFill>
                  <a:srgbClr val="FEFFFE"/>
                </a:solidFill>
                <a:effectLst/>
                <a:uLnTx/>
                <a:uFillTx/>
                <a:latin typeface="Cocomat pro"/>
                <a:ea typeface="Montserrat"/>
                <a:cs typeface="Montserrat"/>
                <a:sym typeface="Montserrat"/>
              </a:rPr>
              <a:t>Grow</a:t>
            </a:r>
            <a:r>
              <a:rPr kumimoji="0" lang="fr-FR" sz="900" b="1" i="0" u="none" strike="noStrike" kern="0" cap="none" spc="0" normalizeH="0" baseline="0" noProof="0" dirty="0">
                <a:ln>
                  <a:noFill/>
                </a:ln>
                <a:solidFill>
                  <a:srgbClr val="FEFFFE"/>
                </a:solidFill>
                <a:effectLst/>
                <a:uLnTx/>
                <a:uFillTx/>
                <a:latin typeface="Cocomat pro"/>
                <a:ea typeface="Montserrat"/>
                <a:cs typeface="Montserrat"/>
                <a:sym typeface="Montserrat"/>
              </a:rPr>
              <a:t> </a:t>
            </a:r>
            <a:r>
              <a:rPr kumimoji="0" lang="fr-FR" sz="900" b="1" i="0" u="none" strike="noStrike" kern="0" cap="none" spc="0" normalizeH="0" baseline="0" noProof="0" dirty="0" err="1">
                <a:ln>
                  <a:noFill/>
                </a:ln>
                <a:solidFill>
                  <a:srgbClr val="FEFFFE"/>
                </a:solidFill>
                <a:effectLst/>
                <a:uLnTx/>
                <a:uFillTx/>
                <a:latin typeface="Cocomat pro"/>
                <a:ea typeface="Montserrat"/>
                <a:cs typeface="Montserrat"/>
                <a:sym typeface="Montserrat"/>
              </a:rPr>
              <a:t>community</a:t>
            </a:r>
            <a:endParaRPr kumimoji="0" sz="900" b="1" i="0" u="none" strike="noStrike" kern="0" cap="none" spc="0" normalizeH="0" baseline="0" noProof="0" dirty="0">
              <a:ln>
                <a:noFill/>
              </a:ln>
              <a:solidFill>
                <a:srgbClr val="FEFFFE"/>
              </a:solidFill>
              <a:effectLst/>
              <a:uLnTx/>
              <a:uFillTx/>
              <a:latin typeface="Cocomat pro"/>
              <a:ea typeface="Montserrat"/>
              <a:cs typeface="Montserrat"/>
              <a:sym typeface="Montserrat"/>
            </a:endParaRPr>
          </a:p>
        </p:txBody>
      </p:sp>
      <p:cxnSp>
        <p:nvCxnSpPr>
          <p:cNvPr id="574" name="Google Shape;311;p9">
            <a:extLst>
              <a:ext uri="{FF2B5EF4-FFF2-40B4-BE49-F238E27FC236}">
                <a16:creationId xmlns:a16="http://schemas.microsoft.com/office/drawing/2014/main" id="{E4A5AD8C-0DDD-DC09-ABAA-C23A6F35F8EA}"/>
              </a:ext>
            </a:extLst>
          </p:cNvPr>
          <p:cNvCxnSpPr/>
          <p:nvPr/>
        </p:nvCxnSpPr>
        <p:spPr>
          <a:xfrm>
            <a:off x="437036" y="1144364"/>
            <a:ext cx="0" cy="162300"/>
          </a:xfrm>
          <a:prstGeom prst="straightConnector1">
            <a:avLst/>
          </a:prstGeom>
          <a:noFill/>
          <a:ln w="9525" cap="flat" cmpd="sng">
            <a:solidFill>
              <a:srgbClr val="0070C0"/>
            </a:solidFill>
            <a:prstDash val="solid"/>
            <a:round/>
            <a:headEnd type="none" w="sm" len="sm"/>
            <a:tailEnd type="none" w="sm" len="sm"/>
          </a:ln>
        </p:spPr>
      </p:cxnSp>
      <p:cxnSp>
        <p:nvCxnSpPr>
          <p:cNvPr id="575" name="Google Shape;312;p9">
            <a:extLst>
              <a:ext uri="{FF2B5EF4-FFF2-40B4-BE49-F238E27FC236}">
                <a16:creationId xmlns:a16="http://schemas.microsoft.com/office/drawing/2014/main" id="{7D82BCDF-ED97-9BA0-31BE-6AEAB58C928B}"/>
              </a:ext>
            </a:extLst>
          </p:cNvPr>
          <p:cNvCxnSpPr/>
          <p:nvPr/>
        </p:nvCxnSpPr>
        <p:spPr>
          <a:xfrm>
            <a:off x="1391643" y="1151306"/>
            <a:ext cx="0" cy="162300"/>
          </a:xfrm>
          <a:prstGeom prst="straightConnector1">
            <a:avLst/>
          </a:prstGeom>
          <a:noFill/>
          <a:ln w="9525" cap="flat" cmpd="sng">
            <a:solidFill>
              <a:srgbClr val="004AAD"/>
            </a:solidFill>
            <a:prstDash val="solid"/>
            <a:round/>
            <a:headEnd type="none" w="sm" len="sm"/>
            <a:tailEnd type="none" w="sm" len="sm"/>
          </a:ln>
        </p:spPr>
      </p:cxnSp>
      <p:cxnSp>
        <p:nvCxnSpPr>
          <p:cNvPr id="576" name="Google Shape;313;p9">
            <a:extLst>
              <a:ext uri="{FF2B5EF4-FFF2-40B4-BE49-F238E27FC236}">
                <a16:creationId xmlns:a16="http://schemas.microsoft.com/office/drawing/2014/main" id="{2F5F1A95-2170-88CE-EFC6-53698EA975CC}"/>
              </a:ext>
            </a:extLst>
          </p:cNvPr>
          <p:cNvCxnSpPr/>
          <p:nvPr/>
        </p:nvCxnSpPr>
        <p:spPr>
          <a:xfrm>
            <a:off x="2311673" y="1144364"/>
            <a:ext cx="0" cy="162300"/>
          </a:xfrm>
          <a:prstGeom prst="straightConnector1">
            <a:avLst/>
          </a:prstGeom>
          <a:noFill/>
          <a:ln w="9525" cap="flat" cmpd="sng">
            <a:solidFill>
              <a:srgbClr val="004AAD"/>
            </a:solidFill>
            <a:prstDash val="solid"/>
            <a:round/>
            <a:headEnd type="none" w="sm" len="sm"/>
            <a:tailEnd type="none" w="sm" len="sm"/>
          </a:ln>
        </p:spPr>
      </p:cxnSp>
      <p:cxnSp>
        <p:nvCxnSpPr>
          <p:cNvPr id="577" name="Google Shape;314;p9">
            <a:extLst>
              <a:ext uri="{FF2B5EF4-FFF2-40B4-BE49-F238E27FC236}">
                <a16:creationId xmlns:a16="http://schemas.microsoft.com/office/drawing/2014/main" id="{F2EB2A74-63E7-580B-0B38-B3D63106FAC5}"/>
              </a:ext>
            </a:extLst>
          </p:cNvPr>
          <p:cNvCxnSpPr/>
          <p:nvPr/>
        </p:nvCxnSpPr>
        <p:spPr>
          <a:xfrm>
            <a:off x="3194835" y="1151306"/>
            <a:ext cx="0" cy="162300"/>
          </a:xfrm>
          <a:prstGeom prst="straightConnector1">
            <a:avLst/>
          </a:prstGeom>
          <a:noFill/>
          <a:ln w="9525" cap="flat" cmpd="sng">
            <a:solidFill>
              <a:srgbClr val="004AAD"/>
            </a:solidFill>
            <a:prstDash val="solid"/>
            <a:round/>
            <a:headEnd type="none" w="sm" len="sm"/>
            <a:tailEnd type="none" w="sm" len="sm"/>
          </a:ln>
        </p:spPr>
      </p:cxnSp>
      <p:sp>
        <p:nvSpPr>
          <p:cNvPr id="578" name="Google Shape;315;p9">
            <a:extLst>
              <a:ext uri="{FF2B5EF4-FFF2-40B4-BE49-F238E27FC236}">
                <a16:creationId xmlns:a16="http://schemas.microsoft.com/office/drawing/2014/main" id="{B3CAD294-8B4C-E098-729A-B204CDB62B73}"/>
              </a:ext>
            </a:extLst>
          </p:cNvPr>
          <p:cNvSpPr/>
          <p:nvPr/>
        </p:nvSpPr>
        <p:spPr>
          <a:xfrm>
            <a:off x="494642" y="1719705"/>
            <a:ext cx="8043498" cy="392973"/>
          </a:xfrm>
          <a:prstGeom prst="homePlate">
            <a:avLst>
              <a:gd name="adj" fmla="val 50000"/>
            </a:avLst>
          </a:prstGeom>
          <a:solidFill>
            <a:srgbClr val="478473"/>
          </a:solidFill>
          <a:ln w="9525" cap="flat" cmpd="sng">
            <a:solidFill>
              <a:srgbClr val="8C9EB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Pts val="900"/>
              <a:buFontTx/>
              <a:buNone/>
              <a:tabLst/>
              <a:defRPr/>
            </a:pPr>
            <a:r>
              <a:rPr kumimoji="0" lang="fr-FR" sz="900" b="1" i="0" u="none" strike="noStrike" kern="0" cap="none" spc="0" normalizeH="0" baseline="0" noProof="0" dirty="0" err="1">
                <a:ln>
                  <a:noFill/>
                </a:ln>
                <a:solidFill>
                  <a:srgbClr val="FEFFFE"/>
                </a:solidFill>
                <a:effectLst/>
                <a:uLnTx/>
                <a:uFillTx/>
                <a:latin typeface="Cocomat pro"/>
                <a:ea typeface="Montserrat"/>
                <a:cs typeface="Montserrat"/>
                <a:sym typeface="Montserrat"/>
              </a:rPr>
              <a:t>Build</a:t>
            </a:r>
            <a:r>
              <a:rPr kumimoji="0" lang="fr-FR" sz="900" b="1" i="0" u="none" strike="noStrike" kern="0" cap="none" spc="0" normalizeH="0" baseline="0" noProof="0" dirty="0">
                <a:ln>
                  <a:noFill/>
                </a:ln>
                <a:solidFill>
                  <a:srgbClr val="FEFFFE"/>
                </a:solidFill>
                <a:effectLst/>
                <a:uLnTx/>
                <a:uFillTx/>
                <a:latin typeface="Cocomat pro"/>
                <a:ea typeface="Montserrat"/>
                <a:cs typeface="Montserrat"/>
                <a:sym typeface="Montserrat"/>
              </a:rPr>
              <a:t> &amp; </a:t>
            </a:r>
            <a:r>
              <a:rPr kumimoji="0" lang="fr-FR" sz="900" b="1" i="0" u="none" strike="noStrike" kern="0" cap="none" spc="0" normalizeH="0" baseline="0" noProof="0" dirty="0" err="1">
                <a:ln>
                  <a:noFill/>
                </a:ln>
                <a:solidFill>
                  <a:srgbClr val="FEFFFE"/>
                </a:solidFill>
                <a:effectLst/>
                <a:uLnTx/>
                <a:uFillTx/>
                <a:latin typeface="Cocomat pro"/>
                <a:ea typeface="Montserrat"/>
                <a:cs typeface="Montserrat"/>
                <a:sym typeface="Montserrat"/>
              </a:rPr>
              <a:t>scale</a:t>
            </a:r>
            <a:r>
              <a:rPr kumimoji="0" lang="fr-FR" sz="900" b="1" i="0" u="none" strike="noStrike" kern="0" cap="none" spc="0" normalizeH="0" baseline="0" noProof="0" dirty="0">
                <a:ln>
                  <a:noFill/>
                </a:ln>
                <a:solidFill>
                  <a:srgbClr val="FEFFFE"/>
                </a:solidFill>
                <a:effectLst/>
                <a:uLnTx/>
                <a:uFillTx/>
                <a:latin typeface="Cocomat pro"/>
                <a:ea typeface="Montserrat"/>
                <a:cs typeface="Montserrat"/>
                <a:sym typeface="Montserrat"/>
              </a:rPr>
              <a:t> </a:t>
            </a:r>
            <a:r>
              <a:rPr kumimoji="0" lang="fr-FR" sz="900" b="1" i="0" u="none" strike="noStrike" kern="0" cap="none" spc="0" normalizeH="0" baseline="0" noProof="0" dirty="0" err="1">
                <a:ln>
                  <a:noFill/>
                </a:ln>
                <a:solidFill>
                  <a:srgbClr val="FEFFFE"/>
                </a:solidFill>
                <a:effectLst/>
                <a:uLnTx/>
                <a:uFillTx/>
                <a:latin typeface="Cocomat pro"/>
                <a:ea typeface="Montserrat"/>
                <a:cs typeface="Montserrat"/>
                <a:sym typeface="Montserrat"/>
              </a:rPr>
              <a:t>Acceleration</a:t>
            </a:r>
            <a:r>
              <a:rPr kumimoji="0" lang="fr-FR" sz="900" b="1" i="0" u="none" strike="noStrike" kern="0" cap="none" spc="0" normalizeH="0" baseline="0" noProof="0" dirty="0">
                <a:ln>
                  <a:noFill/>
                </a:ln>
                <a:solidFill>
                  <a:srgbClr val="FEFFFE"/>
                </a:solidFill>
                <a:effectLst/>
                <a:uLnTx/>
                <a:uFillTx/>
                <a:latin typeface="Cocomat pro"/>
                <a:ea typeface="Montserrat"/>
                <a:cs typeface="Montserrat"/>
                <a:sym typeface="Montserrat"/>
              </a:rPr>
              <a:t> Programme</a:t>
            </a:r>
            <a:endParaRPr kumimoji="0" sz="900" b="1" i="0" u="none" strike="noStrike" kern="0" cap="none" spc="0" normalizeH="0" baseline="0" noProof="0" dirty="0">
              <a:ln>
                <a:noFill/>
              </a:ln>
              <a:solidFill>
                <a:srgbClr val="FEFFFE"/>
              </a:solidFill>
              <a:effectLst/>
              <a:uLnTx/>
              <a:uFillTx/>
              <a:latin typeface="Cocomat pro"/>
              <a:ea typeface="Montserrat"/>
              <a:cs typeface="Montserrat"/>
              <a:sym typeface="Montserrat"/>
            </a:endParaRPr>
          </a:p>
        </p:txBody>
      </p:sp>
      <p:sp>
        <p:nvSpPr>
          <p:cNvPr id="579" name="Google Shape;316;p9">
            <a:extLst>
              <a:ext uri="{FF2B5EF4-FFF2-40B4-BE49-F238E27FC236}">
                <a16:creationId xmlns:a16="http://schemas.microsoft.com/office/drawing/2014/main" id="{EF5558D3-1732-5B6E-C81E-7AA7A7FB0185}"/>
              </a:ext>
            </a:extLst>
          </p:cNvPr>
          <p:cNvSpPr/>
          <p:nvPr/>
        </p:nvSpPr>
        <p:spPr>
          <a:xfrm>
            <a:off x="2632923" y="3645892"/>
            <a:ext cx="196800" cy="162300"/>
          </a:xfrm>
          <a:prstGeom prst="star5">
            <a:avLst>
              <a:gd name="adj" fmla="val 19098"/>
              <a:gd name="hf" fmla="val 105146"/>
              <a:gd name="vf" fmla="val 110557"/>
            </a:avLst>
          </a:prstGeom>
          <a:solidFill>
            <a:srgbClr val="478473"/>
          </a:solidFill>
          <a:ln w="9525" cap="flat" cmpd="sng">
            <a:solidFill>
              <a:srgbClr val="FFC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Cocomat pro"/>
              <a:ea typeface="Montserrat"/>
              <a:cs typeface="Montserrat"/>
              <a:sym typeface="Montserrat"/>
            </a:endParaRPr>
          </a:p>
        </p:txBody>
      </p:sp>
      <p:cxnSp>
        <p:nvCxnSpPr>
          <p:cNvPr id="600" name="Google Shape;338;p9">
            <a:extLst>
              <a:ext uri="{FF2B5EF4-FFF2-40B4-BE49-F238E27FC236}">
                <a16:creationId xmlns:a16="http://schemas.microsoft.com/office/drawing/2014/main" id="{CD14D5AD-FE24-F4CF-C757-5EA56D3FF94B}"/>
              </a:ext>
            </a:extLst>
          </p:cNvPr>
          <p:cNvCxnSpPr/>
          <p:nvPr/>
        </p:nvCxnSpPr>
        <p:spPr>
          <a:xfrm>
            <a:off x="4925072" y="1144364"/>
            <a:ext cx="0" cy="162300"/>
          </a:xfrm>
          <a:prstGeom prst="straightConnector1">
            <a:avLst/>
          </a:prstGeom>
          <a:noFill/>
          <a:ln w="9525" cap="flat" cmpd="sng">
            <a:solidFill>
              <a:srgbClr val="004AAD"/>
            </a:solidFill>
            <a:prstDash val="solid"/>
            <a:round/>
            <a:headEnd type="none" w="sm" len="sm"/>
            <a:tailEnd type="none" w="sm" len="sm"/>
          </a:ln>
        </p:spPr>
      </p:cxnSp>
      <p:sp>
        <p:nvSpPr>
          <p:cNvPr id="602" name="Google Shape;340;p9">
            <a:extLst>
              <a:ext uri="{FF2B5EF4-FFF2-40B4-BE49-F238E27FC236}">
                <a16:creationId xmlns:a16="http://schemas.microsoft.com/office/drawing/2014/main" id="{52171EEF-1613-4C6D-3F63-7D1C28AFE56C}"/>
              </a:ext>
            </a:extLst>
          </p:cNvPr>
          <p:cNvSpPr txBox="1"/>
          <p:nvPr/>
        </p:nvSpPr>
        <p:spPr>
          <a:xfrm>
            <a:off x="5546597" y="1087243"/>
            <a:ext cx="556200" cy="219300"/>
          </a:xfrm>
          <a:prstGeom prst="rect">
            <a:avLst/>
          </a:prstGeom>
          <a:solidFill>
            <a:srgbClr val="FEFFFE"/>
          </a:solidFill>
          <a:ln>
            <a:noFill/>
          </a:ln>
        </p:spPr>
        <p:txBody>
          <a:bodyPr spcFirstLastPara="1" wrap="square" lIns="0" tIns="0" rIns="0" bIns="0" anchor="ctr" anchorCtr="0">
            <a:normAutofit fontScale="92500" lnSpcReduction="10000"/>
          </a:bodyPr>
          <a:lstStyle/>
          <a:p>
            <a:pPr marL="0" marR="0" lvl="0" indent="0" algn="ctr" defTabSz="914400" eaLnBrk="1" fontAlgn="auto" latinLnBrk="0" hangingPunct="1">
              <a:lnSpc>
                <a:spcPct val="100000"/>
              </a:lnSpc>
              <a:spcBef>
                <a:spcPts val="500"/>
              </a:spcBef>
              <a:spcAft>
                <a:spcPts val="0"/>
              </a:spcAft>
              <a:buClr>
                <a:srgbClr val="3B2182"/>
              </a:buClr>
              <a:buSzPct val="179009"/>
              <a:buFont typeface="Montserrat"/>
              <a:buNone/>
              <a:tabLst/>
              <a:defRPr/>
            </a:pPr>
            <a:r>
              <a:rPr lang="fr-FR" sz="1200" b="1" dirty="0">
                <a:solidFill>
                  <a:srgbClr val="478473"/>
                </a:solidFill>
                <a:latin typeface="Cocomat pro"/>
                <a:ea typeface="Montserrat"/>
                <a:cs typeface="Montserrat"/>
                <a:sym typeface="Montserrat"/>
              </a:rPr>
              <a:t>S</a:t>
            </a:r>
            <a:r>
              <a:rPr kumimoji="0" lang="fr-FR" sz="1200" b="1" i="0" u="none" strike="noStrike" kern="0" cap="none" spc="0" normalizeH="0" baseline="0" noProof="0" dirty="0">
                <a:ln>
                  <a:noFill/>
                </a:ln>
                <a:solidFill>
                  <a:srgbClr val="478473"/>
                </a:solidFill>
                <a:effectLst/>
                <a:uLnTx/>
                <a:uFillTx/>
                <a:latin typeface="Cocomat pro"/>
                <a:ea typeface="Montserrat"/>
                <a:cs typeface="Montserrat"/>
                <a:sym typeface="Montserrat"/>
              </a:rPr>
              <a:t>2 26</a:t>
            </a:r>
            <a:endParaRPr kumimoji="0" sz="1800" b="0" i="0" u="none" strike="noStrike" kern="0" cap="none" spc="0" normalizeH="0" baseline="0" noProof="0" dirty="0">
              <a:ln>
                <a:noFill/>
              </a:ln>
              <a:solidFill>
                <a:srgbClr val="478473"/>
              </a:solidFill>
              <a:effectLst/>
              <a:uLnTx/>
              <a:uFillTx/>
              <a:latin typeface="Cocomat pro"/>
            </a:endParaRPr>
          </a:p>
        </p:txBody>
      </p:sp>
      <p:sp>
        <p:nvSpPr>
          <p:cNvPr id="603" name="Google Shape;341;p9">
            <a:extLst>
              <a:ext uri="{FF2B5EF4-FFF2-40B4-BE49-F238E27FC236}">
                <a16:creationId xmlns:a16="http://schemas.microsoft.com/office/drawing/2014/main" id="{C982A9C9-C7C8-1828-A4C7-39F105060026}"/>
              </a:ext>
            </a:extLst>
          </p:cNvPr>
          <p:cNvSpPr txBox="1"/>
          <p:nvPr/>
        </p:nvSpPr>
        <p:spPr>
          <a:xfrm>
            <a:off x="7341362" y="1091823"/>
            <a:ext cx="556200" cy="219300"/>
          </a:xfrm>
          <a:prstGeom prst="rect">
            <a:avLst/>
          </a:prstGeom>
          <a:solidFill>
            <a:srgbClr val="FEFFFE"/>
          </a:solidFill>
          <a:ln>
            <a:noFill/>
          </a:ln>
        </p:spPr>
        <p:txBody>
          <a:bodyPr spcFirstLastPara="1" wrap="square" lIns="0" tIns="0" rIns="0" bIns="0" anchor="ctr" anchorCtr="0">
            <a:normAutofit fontScale="92500" lnSpcReduction="10000"/>
          </a:bodyPr>
          <a:lstStyle/>
          <a:p>
            <a:pPr marL="0" marR="0" lvl="0" indent="0" algn="ctr" defTabSz="914400" eaLnBrk="1" fontAlgn="auto" latinLnBrk="0" hangingPunct="1">
              <a:lnSpc>
                <a:spcPct val="100000"/>
              </a:lnSpc>
              <a:spcBef>
                <a:spcPts val="500"/>
              </a:spcBef>
              <a:spcAft>
                <a:spcPts val="0"/>
              </a:spcAft>
              <a:buClr>
                <a:srgbClr val="3B2182"/>
              </a:buClr>
              <a:buSzPct val="179009"/>
              <a:buFont typeface="Montserrat"/>
              <a:buNone/>
              <a:tabLst/>
              <a:defRPr/>
            </a:pPr>
            <a:r>
              <a:rPr kumimoji="0" lang="fr-FR" sz="1200" b="1" i="0" u="none" strike="noStrike" kern="0" cap="none" spc="0" normalizeH="0" baseline="0" noProof="0" dirty="0">
                <a:ln>
                  <a:noFill/>
                </a:ln>
                <a:solidFill>
                  <a:srgbClr val="478473"/>
                </a:solidFill>
                <a:effectLst/>
                <a:uLnTx/>
                <a:uFillTx/>
                <a:latin typeface="Cocomat pro"/>
                <a:ea typeface="Montserrat"/>
                <a:cs typeface="Montserrat"/>
                <a:sym typeface="Montserrat"/>
              </a:rPr>
              <a:t>S1 27</a:t>
            </a:r>
            <a:endParaRPr kumimoji="0" sz="1800" b="0" i="0" u="none" strike="noStrike" kern="0" cap="none" spc="0" normalizeH="0" baseline="0" noProof="0" dirty="0">
              <a:ln>
                <a:noFill/>
              </a:ln>
              <a:solidFill>
                <a:srgbClr val="478473"/>
              </a:solidFill>
              <a:effectLst/>
              <a:uLnTx/>
              <a:uFillTx/>
              <a:latin typeface="Cocomat pro"/>
            </a:endParaRPr>
          </a:p>
        </p:txBody>
      </p:sp>
      <p:cxnSp>
        <p:nvCxnSpPr>
          <p:cNvPr id="610" name="Google Shape;348;p9">
            <a:extLst>
              <a:ext uri="{FF2B5EF4-FFF2-40B4-BE49-F238E27FC236}">
                <a16:creationId xmlns:a16="http://schemas.microsoft.com/office/drawing/2014/main" id="{2DC1A1D0-4BB9-2955-9298-6780843AF75D}"/>
              </a:ext>
            </a:extLst>
          </p:cNvPr>
          <p:cNvCxnSpPr/>
          <p:nvPr/>
        </p:nvCxnSpPr>
        <p:spPr>
          <a:xfrm>
            <a:off x="6719838" y="1151306"/>
            <a:ext cx="0" cy="162300"/>
          </a:xfrm>
          <a:prstGeom prst="straightConnector1">
            <a:avLst/>
          </a:prstGeom>
          <a:noFill/>
          <a:ln w="9525" cap="flat" cmpd="sng">
            <a:solidFill>
              <a:srgbClr val="004AAD"/>
            </a:solidFill>
            <a:prstDash val="solid"/>
            <a:round/>
            <a:headEnd type="none" w="sm" len="sm"/>
            <a:tailEnd type="none" w="sm" len="sm"/>
          </a:ln>
        </p:spPr>
      </p:cxnSp>
      <p:cxnSp>
        <p:nvCxnSpPr>
          <p:cNvPr id="611" name="Google Shape;349;p9">
            <a:extLst>
              <a:ext uri="{FF2B5EF4-FFF2-40B4-BE49-F238E27FC236}">
                <a16:creationId xmlns:a16="http://schemas.microsoft.com/office/drawing/2014/main" id="{9FC09475-828A-909D-63FE-484466596AB4}"/>
              </a:ext>
            </a:extLst>
          </p:cNvPr>
          <p:cNvCxnSpPr/>
          <p:nvPr/>
        </p:nvCxnSpPr>
        <p:spPr>
          <a:xfrm>
            <a:off x="8519089" y="1144364"/>
            <a:ext cx="0" cy="162300"/>
          </a:xfrm>
          <a:prstGeom prst="straightConnector1">
            <a:avLst/>
          </a:prstGeom>
          <a:noFill/>
          <a:ln w="9525" cap="flat" cmpd="sng">
            <a:solidFill>
              <a:srgbClr val="004AAD"/>
            </a:solidFill>
            <a:prstDash val="solid"/>
            <a:round/>
            <a:headEnd type="none" w="sm" len="sm"/>
            <a:tailEnd type="none" w="sm" len="sm"/>
          </a:ln>
        </p:spPr>
      </p:cxnSp>
      <p:sp>
        <p:nvSpPr>
          <p:cNvPr id="625" name="Google Shape;317;p9">
            <a:extLst>
              <a:ext uri="{FF2B5EF4-FFF2-40B4-BE49-F238E27FC236}">
                <a16:creationId xmlns:a16="http://schemas.microsoft.com/office/drawing/2014/main" id="{8B0566D7-5206-E2AB-496B-9DD4E2193A71}"/>
              </a:ext>
            </a:extLst>
          </p:cNvPr>
          <p:cNvSpPr txBox="1"/>
          <p:nvPr/>
        </p:nvSpPr>
        <p:spPr>
          <a:xfrm>
            <a:off x="2436123" y="3361895"/>
            <a:ext cx="590400" cy="162300"/>
          </a:xfrm>
          <a:prstGeom prst="rect">
            <a:avLst/>
          </a:prstGeom>
          <a:solidFill>
            <a:srgbClr val="FEFFFE"/>
          </a:solidFill>
          <a:ln>
            <a:noFill/>
          </a:ln>
        </p:spPr>
        <p:txBody>
          <a:bodyPr spcFirstLastPara="1" wrap="square" lIns="0" tIns="0" rIns="0" bIns="0" anchor="ctr" anchorCtr="0">
            <a:normAutofit fontScale="85000" lnSpcReduction="20000"/>
          </a:bodyPr>
          <a:lstStyle/>
          <a:p>
            <a:pPr marL="0" marR="0" lvl="0" indent="0" algn="ctr" defTabSz="914400" eaLnBrk="1" fontAlgn="auto" latinLnBrk="0" hangingPunct="1">
              <a:lnSpc>
                <a:spcPct val="100000"/>
              </a:lnSpc>
              <a:spcBef>
                <a:spcPts val="500"/>
              </a:spcBef>
              <a:spcAft>
                <a:spcPts val="0"/>
              </a:spcAft>
              <a:buClr>
                <a:srgbClr val="3B2182"/>
              </a:buClr>
              <a:buSzPct val="204204"/>
              <a:buFont typeface="Montserrat"/>
              <a:buNone/>
              <a:tabLst/>
              <a:defRPr/>
            </a:pPr>
            <a:r>
              <a:rPr kumimoji="0" lang="fr-FR" sz="900" b="1" i="1" u="none" strike="noStrike" kern="0" cap="none" spc="0" normalizeH="0" baseline="0" noProof="0" dirty="0">
                <a:ln>
                  <a:noFill/>
                </a:ln>
                <a:solidFill>
                  <a:srgbClr val="004AAD"/>
                </a:solidFill>
                <a:effectLst/>
                <a:uLnTx/>
                <a:uFillTx/>
                <a:latin typeface="Cocomat pro"/>
                <a:ea typeface="Montserrat"/>
                <a:cs typeface="Montserrat"/>
                <a:sym typeface="Montserrat"/>
              </a:rPr>
              <a:t>2,000</a:t>
            </a:r>
            <a:endParaRPr kumimoji="0" sz="1100" b="0" i="1" u="none" strike="noStrike" kern="0" cap="none" spc="0" normalizeH="0" baseline="0" noProof="0" dirty="0">
              <a:ln>
                <a:noFill/>
              </a:ln>
              <a:solidFill>
                <a:srgbClr val="004AAD"/>
              </a:solidFill>
              <a:effectLst/>
              <a:uLnTx/>
              <a:uFillTx/>
              <a:latin typeface="Cocomat pro"/>
            </a:endParaRPr>
          </a:p>
        </p:txBody>
      </p:sp>
      <p:sp>
        <p:nvSpPr>
          <p:cNvPr id="626" name="Google Shape;317;p9">
            <a:extLst>
              <a:ext uri="{FF2B5EF4-FFF2-40B4-BE49-F238E27FC236}">
                <a16:creationId xmlns:a16="http://schemas.microsoft.com/office/drawing/2014/main" id="{59CCC35F-4262-A6C2-EE61-D21CE82A889A}"/>
              </a:ext>
            </a:extLst>
          </p:cNvPr>
          <p:cNvSpPr txBox="1"/>
          <p:nvPr/>
        </p:nvSpPr>
        <p:spPr>
          <a:xfrm>
            <a:off x="5945201" y="3361895"/>
            <a:ext cx="590400" cy="162300"/>
          </a:xfrm>
          <a:prstGeom prst="rect">
            <a:avLst/>
          </a:prstGeom>
          <a:solidFill>
            <a:srgbClr val="FEFFFE"/>
          </a:solidFill>
          <a:ln>
            <a:noFill/>
          </a:ln>
        </p:spPr>
        <p:txBody>
          <a:bodyPr spcFirstLastPara="1" wrap="square" lIns="0" tIns="0" rIns="0" bIns="0" anchor="ctr" anchorCtr="0">
            <a:normAutofit fontScale="85000" lnSpcReduction="20000"/>
          </a:bodyPr>
          <a:lstStyle/>
          <a:p>
            <a:pPr marL="0" marR="0" lvl="0" indent="0" algn="ctr" defTabSz="914400" eaLnBrk="1" fontAlgn="auto" latinLnBrk="0" hangingPunct="1">
              <a:lnSpc>
                <a:spcPct val="100000"/>
              </a:lnSpc>
              <a:spcBef>
                <a:spcPts val="500"/>
              </a:spcBef>
              <a:spcAft>
                <a:spcPts val="0"/>
              </a:spcAft>
              <a:buClr>
                <a:srgbClr val="3B2182"/>
              </a:buClr>
              <a:buSzPct val="204204"/>
              <a:buFont typeface="Montserrat"/>
              <a:buNone/>
              <a:tabLst/>
              <a:defRPr/>
            </a:pPr>
            <a:r>
              <a:rPr lang="fr-FR" sz="900" b="1" i="1" dirty="0">
                <a:solidFill>
                  <a:srgbClr val="004AAD"/>
                </a:solidFill>
                <a:latin typeface="Cocomat pro"/>
                <a:ea typeface="Montserrat"/>
                <a:cs typeface="Montserrat"/>
                <a:sym typeface="Montserrat"/>
              </a:rPr>
              <a:t>6</a:t>
            </a:r>
            <a:r>
              <a:rPr kumimoji="0" lang="fr-FR" sz="900" b="1" i="1" u="none" strike="noStrike" kern="0" cap="none" spc="0" normalizeH="0" baseline="0" noProof="0" dirty="0">
                <a:ln>
                  <a:noFill/>
                </a:ln>
                <a:solidFill>
                  <a:srgbClr val="004AAD"/>
                </a:solidFill>
                <a:effectLst/>
                <a:uLnTx/>
                <a:uFillTx/>
                <a:latin typeface="Cocomat pro"/>
                <a:ea typeface="Montserrat"/>
                <a:cs typeface="Montserrat"/>
                <a:sym typeface="Montserrat"/>
              </a:rPr>
              <a:t>,000</a:t>
            </a:r>
            <a:endParaRPr kumimoji="0" sz="1100" b="0" i="1" u="none" strike="noStrike" kern="0" cap="none" spc="0" normalizeH="0" baseline="0" noProof="0" dirty="0">
              <a:ln>
                <a:noFill/>
              </a:ln>
              <a:solidFill>
                <a:srgbClr val="004AAD"/>
              </a:solidFill>
              <a:effectLst/>
              <a:uLnTx/>
              <a:uFillTx/>
              <a:latin typeface="Cocomat pro"/>
            </a:endParaRPr>
          </a:p>
        </p:txBody>
      </p:sp>
      <p:sp>
        <p:nvSpPr>
          <p:cNvPr id="627" name="Google Shape;317;p9">
            <a:extLst>
              <a:ext uri="{FF2B5EF4-FFF2-40B4-BE49-F238E27FC236}">
                <a16:creationId xmlns:a16="http://schemas.microsoft.com/office/drawing/2014/main" id="{D5503E75-E28B-61AD-B8C0-59F0A8BAFBE0}"/>
              </a:ext>
            </a:extLst>
          </p:cNvPr>
          <p:cNvSpPr txBox="1"/>
          <p:nvPr/>
        </p:nvSpPr>
        <p:spPr>
          <a:xfrm>
            <a:off x="7391028" y="3358775"/>
            <a:ext cx="590400" cy="162300"/>
          </a:xfrm>
          <a:prstGeom prst="rect">
            <a:avLst/>
          </a:prstGeom>
          <a:solidFill>
            <a:srgbClr val="FEFFFE"/>
          </a:solidFill>
          <a:ln>
            <a:noFill/>
          </a:ln>
        </p:spPr>
        <p:txBody>
          <a:bodyPr spcFirstLastPara="1" wrap="square" lIns="0" tIns="0" rIns="0" bIns="0" anchor="ctr" anchorCtr="0">
            <a:normAutofit fontScale="85000" lnSpcReduction="20000"/>
          </a:bodyPr>
          <a:lstStyle/>
          <a:p>
            <a:pPr marL="0" marR="0" lvl="0" indent="0" algn="ctr" defTabSz="914400" eaLnBrk="1" fontAlgn="auto" latinLnBrk="0" hangingPunct="1">
              <a:lnSpc>
                <a:spcPct val="100000"/>
              </a:lnSpc>
              <a:spcBef>
                <a:spcPts val="500"/>
              </a:spcBef>
              <a:spcAft>
                <a:spcPts val="0"/>
              </a:spcAft>
              <a:buClr>
                <a:srgbClr val="3B2182"/>
              </a:buClr>
              <a:buSzPct val="204204"/>
              <a:buFont typeface="Montserrat"/>
              <a:buNone/>
              <a:tabLst/>
              <a:defRPr/>
            </a:pPr>
            <a:r>
              <a:rPr kumimoji="0" lang="fr-FR" sz="900" b="1" i="1" u="none" strike="noStrike" kern="0" cap="none" spc="0" normalizeH="0" baseline="0" noProof="0" dirty="0">
                <a:ln>
                  <a:noFill/>
                </a:ln>
                <a:solidFill>
                  <a:srgbClr val="004AAD"/>
                </a:solidFill>
                <a:effectLst/>
                <a:uLnTx/>
                <a:uFillTx/>
                <a:latin typeface="Cocomat pro"/>
                <a:ea typeface="Montserrat"/>
                <a:cs typeface="Montserrat"/>
                <a:sym typeface="Montserrat"/>
              </a:rPr>
              <a:t>9,000</a:t>
            </a:r>
            <a:endParaRPr kumimoji="0" sz="1100" b="0" i="1" u="none" strike="noStrike" kern="0" cap="none" spc="0" normalizeH="0" baseline="0" noProof="0" dirty="0">
              <a:ln>
                <a:noFill/>
              </a:ln>
              <a:solidFill>
                <a:srgbClr val="004AAD"/>
              </a:solidFill>
              <a:effectLst/>
              <a:uLnTx/>
              <a:uFillTx/>
              <a:latin typeface="Cocomat pro"/>
            </a:endParaRPr>
          </a:p>
        </p:txBody>
      </p:sp>
      <p:sp>
        <p:nvSpPr>
          <p:cNvPr id="628" name="Google Shape;316;p9">
            <a:extLst>
              <a:ext uri="{FF2B5EF4-FFF2-40B4-BE49-F238E27FC236}">
                <a16:creationId xmlns:a16="http://schemas.microsoft.com/office/drawing/2014/main" id="{71528B2D-B9F0-59E6-6AC2-211D2B6B241B}"/>
              </a:ext>
            </a:extLst>
          </p:cNvPr>
          <p:cNvSpPr/>
          <p:nvPr/>
        </p:nvSpPr>
        <p:spPr>
          <a:xfrm>
            <a:off x="6120129" y="3645892"/>
            <a:ext cx="196800" cy="162300"/>
          </a:xfrm>
          <a:prstGeom prst="star5">
            <a:avLst>
              <a:gd name="adj" fmla="val 19098"/>
              <a:gd name="hf" fmla="val 105146"/>
              <a:gd name="vf" fmla="val 110557"/>
            </a:avLst>
          </a:prstGeom>
          <a:solidFill>
            <a:srgbClr val="478473"/>
          </a:solidFill>
          <a:ln w="9525" cap="flat" cmpd="sng">
            <a:solidFill>
              <a:srgbClr val="FFC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Cocomat pro"/>
              <a:ea typeface="Montserrat"/>
              <a:cs typeface="Montserrat"/>
              <a:sym typeface="Montserrat"/>
            </a:endParaRPr>
          </a:p>
        </p:txBody>
      </p:sp>
      <p:sp>
        <p:nvSpPr>
          <p:cNvPr id="629" name="Google Shape;316;p9">
            <a:extLst>
              <a:ext uri="{FF2B5EF4-FFF2-40B4-BE49-F238E27FC236}">
                <a16:creationId xmlns:a16="http://schemas.microsoft.com/office/drawing/2014/main" id="{A5C85C8F-1601-4C17-6A41-EC4CAA963121}"/>
              </a:ext>
            </a:extLst>
          </p:cNvPr>
          <p:cNvSpPr/>
          <p:nvPr/>
        </p:nvSpPr>
        <p:spPr>
          <a:xfrm>
            <a:off x="7587828" y="3645892"/>
            <a:ext cx="196800" cy="162300"/>
          </a:xfrm>
          <a:prstGeom prst="star5">
            <a:avLst>
              <a:gd name="adj" fmla="val 19098"/>
              <a:gd name="hf" fmla="val 105146"/>
              <a:gd name="vf" fmla="val 110557"/>
            </a:avLst>
          </a:prstGeom>
          <a:solidFill>
            <a:srgbClr val="478473"/>
          </a:solidFill>
          <a:ln w="9525" cap="flat" cmpd="sng">
            <a:solidFill>
              <a:srgbClr val="FFC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Cocomat pro"/>
              <a:ea typeface="Montserrat"/>
              <a:cs typeface="Montserrat"/>
              <a:sym typeface="Montserrat"/>
            </a:endParaRPr>
          </a:p>
        </p:txBody>
      </p:sp>
      <p:sp>
        <p:nvSpPr>
          <p:cNvPr id="630" name="Google Shape;317;p9">
            <a:extLst>
              <a:ext uri="{FF2B5EF4-FFF2-40B4-BE49-F238E27FC236}">
                <a16:creationId xmlns:a16="http://schemas.microsoft.com/office/drawing/2014/main" id="{B75046AF-151F-19F4-46B9-A82A9E06F4F3}"/>
              </a:ext>
            </a:extLst>
          </p:cNvPr>
          <p:cNvSpPr txBox="1"/>
          <p:nvPr/>
        </p:nvSpPr>
        <p:spPr>
          <a:xfrm>
            <a:off x="2436123" y="1531194"/>
            <a:ext cx="590400" cy="162300"/>
          </a:xfrm>
          <a:prstGeom prst="rect">
            <a:avLst/>
          </a:prstGeom>
          <a:solidFill>
            <a:srgbClr val="FEFFFE"/>
          </a:solidFill>
          <a:ln>
            <a:noFill/>
          </a:ln>
        </p:spPr>
        <p:txBody>
          <a:bodyPr spcFirstLastPara="1" wrap="square" lIns="0" tIns="0" rIns="0" bIns="0" anchor="ctr" anchorCtr="0">
            <a:normAutofit fontScale="85000" lnSpcReduction="20000"/>
          </a:bodyPr>
          <a:lstStyle/>
          <a:p>
            <a:pPr marL="0" marR="0" lvl="0" indent="0" algn="ctr" defTabSz="914400" eaLnBrk="1" fontAlgn="auto" latinLnBrk="0" hangingPunct="1">
              <a:lnSpc>
                <a:spcPct val="100000"/>
              </a:lnSpc>
              <a:spcBef>
                <a:spcPts val="500"/>
              </a:spcBef>
              <a:spcAft>
                <a:spcPts val="0"/>
              </a:spcAft>
              <a:buClr>
                <a:srgbClr val="3B2182"/>
              </a:buClr>
              <a:buSzPct val="204204"/>
              <a:buFont typeface="Montserrat"/>
              <a:buNone/>
              <a:tabLst/>
              <a:defRPr/>
            </a:pPr>
            <a:r>
              <a:rPr kumimoji="0" lang="fr-FR" sz="900" b="1" i="1" u="none" strike="noStrike" kern="0" cap="none" spc="0" normalizeH="0" baseline="0" noProof="0" dirty="0">
                <a:ln>
                  <a:noFill/>
                </a:ln>
                <a:solidFill>
                  <a:srgbClr val="004AAD"/>
                </a:solidFill>
                <a:effectLst/>
                <a:uLnTx/>
                <a:uFillTx/>
                <a:latin typeface="Cocomat pro"/>
                <a:ea typeface="Montserrat"/>
                <a:cs typeface="Montserrat"/>
                <a:sym typeface="Montserrat"/>
              </a:rPr>
              <a:t>12</a:t>
            </a:r>
            <a:endParaRPr kumimoji="0" sz="1100" b="0" i="1" u="none" strike="noStrike" kern="0" cap="none" spc="0" normalizeH="0" baseline="0" noProof="0" dirty="0">
              <a:ln>
                <a:noFill/>
              </a:ln>
              <a:solidFill>
                <a:srgbClr val="004AAD"/>
              </a:solidFill>
              <a:effectLst/>
              <a:uLnTx/>
              <a:uFillTx/>
              <a:latin typeface="Cocomat pro"/>
            </a:endParaRPr>
          </a:p>
        </p:txBody>
      </p:sp>
      <p:sp>
        <p:nvSpPr>
          <p:cNvPr id="631" name="Google Shape;316;p9">
            <a:extLst>
              <a:ext uri="{FF2B5EF4-FFF2-40B4-BE49-F238E27FC236}">
                <a16:creationId xmlns:a16="http://schemas.microsoft.com/office/drawing/2014/main" id="{56C8DF6A-FC71-C9D2-276A-B4B0D768F04C}"/>
              </a:ext>
            </a:extLst>
          </p:cNvPr>
          <p:cNvSpPr/>
          <p:nvPr/>
        </p:nvSpPr>
        <p:spPr>
          <a:xfrm>
            <a:off x="2632923" y="1834064"/>
            <a:ext cx="196800" cy="162300"/>
          </a:xfrm>
          <a:prstGeom prst="star5">
            <a:avLst>
              <a:gd name="adj" fmla="val 19098"/>
              <a:gd name="hf" fmla="val 105146"/>
              <a:gd name="vf" fmla="val 110557"/>
            </a:avLst>
          </a:prstGeom>
          <a:solidFill>
            <a:srgbClr val="004AAD"/>
          </a:solidFill>
          <a:ln w="9525" cap="flat" cmpd="sng">
            <a:solidFill>
              <a:srgbClr val="FFC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Cocomat pro"/>
              <a:ea typeface="Montserrat"/>
              <a:cs typeface="Montserrat"/>
              <a:sym typeface="Montserrat"/>
            </a:endParaRPr>
          </a:p>
        </p:txBody>
      </p:sp>
      <p:sp>
        <p:nvSpPr>
          <p:cNvPr id="639" name="Google Shape;310;p9">
            <a:extLst>
              <a:ext uri="{FF2B5EF4-FFF2-40B4-BE49-F238E27FC236}">
                <a16:creationId xmlns:a16="http://schemas.microsoft.com/office/drawing/2014/main" id="{39DBD02A-50DD-1ED1-36F1-868EB5D73BEA}"/>
              </a:ext>
            </a:extLst>
          </p:cNvPr>
          <p:cNvSpPr/>
          <p:nvPr/>
        </p:nvSpPr>
        <p:spPr>
          <a:xfrm>
            <a:off x="2077014" y="2324630"/>
            <a:ext cx="6450507" cy="403967"/>
          </a:xfrm>
          <a:prstGeom prst="homePlate">
            <a:avLst>
              <a:gd name="adj" fmla="val 50000"/>
            </a:avLst>
          </a:prstGeom>
          <a:solidFill>
            <a:srgbClr val="D9E5F8"/>
          </a:solidFill>
          <a:ln w="9525" cap="flat" cmpd="sng">
            <a:solidFill>
              <a:srgbClr val="004AAD"/>
            </a:solidFill>
            <a:prstDash val="dash"/>
            <a:round/>
            <a:headEnd type="none" w="sm" len="sm"/>
            <a:tailEnd type="none" w="sm" len="sm"/>
          </a:ln>
        </p:spPr>
        <p:txBody>
          <a:bodyPr spcFirstLastPara="1" wrap="square" lIns="91425" tIns="45700" rIns="91425" bIns="45700" anchor="ctr" anchorCtr="0">
            <a:noAutofit/>
          </a:bodyPr>
          <a:lstStyle/>
          <a:p>
            <a:pPr algn="ctr">
              <a:buSzPts val="1400"/>
            </a:pPr>
            <a:r>
              <a:rPr lang="en-US" sz="900" b="1" dirty="0">
                <a:solidFill>
                  <a:srgbClr val="004AAD"/>
                </a:solidFill>
                <a:latin typeface="Cocomat pro"/>
                <a:sym typeface="Montserrat"/>
              </a:rPr>
              <a:t>Operating Partner &amp; Advisory model</a:t>
            </a:r>
          </a:p>
        </p:txBody>
      </p:sp>
      <p:sp>
        <p:nvSpPr>
          <p:cNvPr id="643" name="Google Shape;310;p9">
            <a:extLst>
              <a:ext uri="{FF2B5EF4-FFF2-40B4-BE49-F238E27FC236}">
                <a16:creationId xmlns:a16="http://schemas.microsoft.com/office/drawing/2014/main" id="{69BE0FC6-E6BB-3EFA-3EE3-70C639AE73BB}"/>
              </a:ext>
            </a:extLst>
          </p:cNvPr>
          <p:cNvSpPr/>
          <p:nvPr/>
        </p:nvSpPr>
        <p:spPr>
          <a:xfrm>
            <a:off x="3213887" y="2935071"/>
            <a:ext cx="5324253" cy="402178"/>
          </a:xfrm>
          <a:prstGeom prst="homePlate">
            <a:avLst>
              <a:gd name="adj" fmla="val 50000"/>
            </a:avLst>
          </a:prstGeom>
          <a:solidFill>
            <a:schemeClr val="accent6">
              <a:lumMod val="20000"/>
              <a:lumOff val="80000"/>
            </a:schemeClr>
          </a:solidFill>
          <a:ln w="9525" cap="flat" cmpd="sng">
            <a:solidFill>
              <a:srgbClr val="004AAD"/>
            </a:solidFill>
            <a:prstDash val="dash"/>
            <a:round/>
            <a:headEnd type="none" w="sm" len="sm"/>
            <a:tailEnd type="none" w="sm" len="sm"/>
          </a:ln>
        </p:spPr>
        <p:txBody>
          <a:bodyPr spcFirstLastPara="1" wrap="square" lIns="91425" tIns="45700" rIns="91425" bIns="45700" anchor="ctr" anchorCtr="0">
            <a:noAutofit/>
          </a:bodyPr>
          <a:lstStyle/>
          <a:p>
            <a:pPr algn="ctr">
              <a:buSzPts val="1400"/>
            </a:pPr>
            <a:r>
              <a:rPr lang="fr-FR" sz="900" b="1" dirty="0">
                <a:solidFill>
                  <a:srgbClr val="004AAD"/>
                </a:solidFill>
                <a:latin typeface="Cocomat pro"/>
                <a:sym typeface="Montserrat"/>
              </a:rPr>
              <a:t>Education &amp; Training model</a:t>
            </a:r>
            <a:endParaRPr sz="900" b="1" dirty="0">
              <a:solidFill>
                <a:srgbClr val="004AAD"/>
              </a:solidFill>
              <a:latin typeface="Cocomat pro"/>
              <a:sym typeface="Montserrat"/>
            </a:endParaRPr>
          </a:p>
        </p:txBody>
      </p:sp>
      <p:sp>
        <p:nvSpPr>
          <p:cNvPr id="649" name="Google Shape;310;p9">
            <a:extLst>
              <a:ext uri="{FF2B5EF4-FFF2-40B4-BE49-F238E27FC236}">
                <a16:creationId xmlns:a16="http://schemas.microsoft.com/office/drawing/2014/main" id="{9DEC9745-2653-A374-4B80-8900D1462E7E}"/>
              </a:ext>
            </a:extLst>
          </p:cNvPr>
          <p:cNvSpPr/>
          <p:nvPr/>
        </p:nvSpPr>
        <p:spPr>
          <a:xfrm>
            <a:off x="2436123" y="4158796"/>
            <a:ext cx="3571883" cy="375583"/>
          </a:xfrm>
          <a:prstGeom prst="homePlate">
            <a:avLst>
              <a:gd name="adj" fmla="val 50000"/>
            </a:avLst>
          </a:prstGeom>
          <a:solidFill>
            <a:srgbClr val="4892DC"/>
          </a:solidFill>
          <a:ln w="9525" cap="flat" cmpd="sng">
            <a:solidFill>
              <a:srgbClr val="004AAD"/>
            </a:solidFill>
            <a:prstDash val="dash"/>
            <a:round/>
            <a:headEnd type="none" w="sm" len="sm"/>
            <a:tailEnd type="none" w="sm" len="sm"/>
          </a:ln>
        </p:spPr>
        <p:txBody>
          <a:bodyPr spcFirstLastPara="1" wrap="square" lIns="91425" tIns="45700" rIns="91425" bIns="45700" anchor="ctr" anchorCtr="0">
            <a:noAutofit/>
          </a:bodyPr>
          <a:lstStyle/>
          <a:p>
            <a:pPr algn="ctr">
              <a:buSzPts val="1400"/>
            </a:pPr>
            <a:r>
              <a:rPr lang="fr-FR" sz="900" b="1" dirty="0">
                <a:solidFill>
                  <a:schemeClr val="bg1"/>
                </a:solidFill>
                <a:latin typeface="Cocomat pro"/>
                <a:sym typeface="Montserrat"/>
              </a:rPr>
              <a:t>Test Accelerator &amp; </a:t>
            </a:r>
            <a:r>
              <a:rPr lang="fr-FR" sz="900" b="1" dirty="0" err="1">
                <a:solidFill>
                  <a:schemeClr val="bg1"/>
                </a:solidFill>
                <a:latin typeface="Cocomat pro"/>
                <a:sym typeface="Montserrat"/>
              </a:rPr>
              <a:t>Fund</a:t>
            </a:r>
            <a:r>
              <a:rPr lang="fr-FR" sz="900" b="1" dirty="0">
                <a:solidFill>
                  <a:schemeClr val="bg1"/>
                </a:solidFill>
                <a:latin typeface="Cocomat pro"/>
                <a:sym typeface="Montserrat"/>
              </a:rPr>
              <a:t> </a:t>
            </a:r>
            <a:r>
              <a:rPr lang="fr-FR" sz="900" b="1" dirty="0" err="1">
                <a:solidFill>
                  <a:schemeClr val="bg1"/>
                </a:solidFill>
                <a:latin typeface="Cocomat pro"/>
                <a:sym typeface="Montserrat"/>
              </a:rPr>
              <a:t>models</a:t>
            </a:r>
            <a:endParaRPr sz="900" b="1" dirty="0">
              <a:solidFill>
                <a:schemeClr val="bg1"/>
              </a:solidFill>
              <a:latin typeface="Cocomat pro"/>
              <a:sym typeface="Montserrat"/>
            </a:endParaRPr>
          </a:p>
        </p:txBody>
      </p:sp>
      <p:sp>
        <p:nvSpPr>
          <p:cNvPr id="653" name="Google Shape;316;p9">
            <a:extLst>
              <a:ext uri="{FF2B5EF4-FFF2-40B4-BE49-F238E27FC236}">
                <a16:creationId xmlns:a16="http://schemas.microsoft.com/office/drawing/2014/main" id="{DF493E82-A0C8-EF2F-DB5C-AA17CAF81245}"/>
              </a:ext>
            </a:extLst>
          </p:cNvPr>
          <p:cNvSpPr/>
          <p:nvPr/>
        </p:nvSpPr>
        <p:spPr>
          <a:xfrm>
            <a:off x="6063026" y="4245965"/>
            <a:ext cx="196800" cy="162300"/>
          </a:xfrm>
          <a:prstGeom prst="star5">
            <a:avLst>
              <a:gd name="adj" fmla="val 19098"/>
              <a:gd name="hf" fmla="val 105146"/>
              <a:gd name="vf" fmla="val 110557"/>
            </a:avLst>
          </a:prstGeom>
          <a:solidFill>
            <a:srgbClr val="004AAD"/>
          </a:solidFill>
          <a:ln w="9525" cap="flat" cmpd="sng">
            <a:solidFill>
              <a:srgbClr val="FFC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Cocomat pro"/>
              <a:ea typeface="Montserrat"/>
              <a:cs typeface="Montserrat"/>
              <a:sym typeface="Montserrat"/>
            </a:endParaRPr>
          </a:p>
        </p:txBody>
      </p:sp>
      <p:sp>
        <p:nvSpPr>
          <p:cNvPr id="654" name="Google Shape;317;p9">
            <a:extLst>
              <a:ext uri="{FF2B5EF4-FFF2-40B4-BE49-F238E27FC236}">
                <a16:creationId xmlns:a16="http://schemas.microsoft.com/office/drawing/2014/main" id="{D60628AE-4E24-599A-ADE2-815663A6286C}"/>
              </a:ext>
            </a:extLst>
          </p:cNvPr>
          <p:cNvSpPr txBox="1"/>
          <p:nvPr/>
        </p:nvSpPr>
        <p:spPr>
          <a:xfrm>
            <a:off x="6240401" y="4248018"/>
            <a:ext cx="590400" cy="162300"/>
          </a:xfrm>
          <a:prstGeom prst="rect">
            <a:avLst/>
          </a:prstGeom>
          <a:solidFill>
            <a:srgbClr val="FEFFFE"/>
          </a:solidFill>
          <a:ln>
            <a:noFill/>
          </a:ln>
        </p:spPr>
        <p:txBody>
          <a:bodyPr spcFirstLastPara="1" wrap="square" lIns="0" tIns="0" rIns="0" bIns="0" anchor="ctr" anchorCtr="0">
            <a:normAutofit fontScale="85000" lnSpcReduction="20000"/>
          </a:bodyPr>
          <a:lstStyle/>
          <a:p>
            <a:pPr marL="0" marR="0" lvl="0" indent="0" algn="ctr" defTabSz="914400" eaLnBrk="1" fontAlgn="auto" latinLnBrk="0" hangingPunct="1">
              <a:lnSpc>
                <a:spcPct val="100000"/>
              </a:lnSpc>
              <a:spcBef>
                <a:spcPts val="500"/>
              </a:spcBef>
              <a:spcAft>
                <a:spcPts val="0"/>
              </a:spcAft>
              <a:buClr>
                <a:srgbClr val="3B2182"/>
              </a:buClr>
              <a:buSzPct val="204204"/>
              <a:buFont typeface="Montserrat"/>
              <a:buNone/>
              <a:tabLst/>
              <a:defRPr/>
            </a:pPr>
            <a:r>
              <a:rPr kumimoji="0" lang="fr-FR" sz="900" b="1" i="0" u="none" strike="noStrike" kern="0" cap="none" spc="0" normalizeH="0" baseline="0" noProof="0" dirty="0">
                <a:ln>
                  <a:noFill/>
                </a:ln>
                <a:solidFill>
                  <a:srgbClr val="004AAD"/>
                </a:solidFill>
                <a:effectLst/>
                <a:uLnTx/>
                <a:uFillTx/>
                <a:latin typeface="Cocomat pro"/>
                <a:ea typeface="Montserrat"/>
                <a:cs typeface="Montserrat"/>
                <a:sym typeface="Montserrat"/>
              </a:rPr>
              <a:t>Go / No-go</a:t>
            </a:r>
            <a:endParaRPr kumimoji="0" sz="1100" b="0" i="0" u="none" strike="noStrike" kern="0" cap="none" spc="0" normalizeH="0" baseline="0" noProof="0" dirty="0">
              <a:ln>
                <a:noFill/>
              </a:ln>
              <a:solidFill>
                <a:srgbClr val="004AAD"/>
              </a:solidFill>
              <a:effectLst/>
              <a:uLnTx/>
              <a:uFillTx/>
              <a:latin typeface="Cocomat pro"/>
            </a:endParaRPr>
          </a:p>
        </p:txBody>
      </p:sp>
      <p:sp>
        <p:nvSpPr>
          <p:cNvPr id="657" name="Google Shape;317;p9">
            <a:extLst>
              <a:ext uri="{FF2B5EF4-FFF2-40B4-BE49-F238E27FC236}">
                <a16:creationId xmlns:a16="http://schemas.microsoft.com/office/drawing/2014/main" id="{B7FA945E-DDEA-A53B-923B-3F3A25EAD2B3}"/>
              </a:ext>
            </a:extLst>
          </p:cNvPr>
          <p:cNvSpPr txBox="1"/>
          <p:nvPr/>
        </p:nvSpPr>
        <p:spPr>
          <a:xfrm>
            <a:off x="5193952" y="1536266"/>
            <a:ext cx="590400" cy="162300"/>
          </a:xfrm>
          <a:prstGeom prst="rect">
            <a:avLst/>
          </a:prstGeom>
          <a:solidFill>
            <a:srgbClr val="FEFFFE"/>
          </a:solidFill>
          <a:ln>
            <a:noFill/>
          </a:ln>
        </p:spPr>
        <p:txBody>
          <a:bodyPr spcFirstLastPara="1" wrap="square" lIns="0" tIns="0" rIns="0" bIns="0" anchor="ctr" anchorCtr="0">
            <a:normAutofit fontScale="85000" lnSpcReduction="20000"/>
          </a:bodyPr>
          <a:lstStyle/>
          <a:p>
            <a:pPr marL="0" marR="0" lvl="0" indent="0" algn="ctr" defTabSz="914400" eaLnBrk="1" fontAlgn="auto" latinLnBrk="0" hangingPunct="1">
              <a:lnSpc>
                <a:spcPct val="100000"/>
              </a:lnSpc>
              <a:spcBef>
                <a:spcPts val="500"/>
              </a:spcBef>
              <a:spcAft>
                <a:spcPts val="0"/>
              </a:spcAft>
              <a:buClr>
                <a:srgbClr val="3B2182"/>
              </a:buClr>
              <a:buSzPct val="204204"/>
              <a:buFont typeface="Montserrat"/>
              <a:buNone/>
              <a:tabLst/>
              <a:defRPr/>
            </a:pPr>
            <a:r>
              <a:rPr kumimoji="0" lang="fr-FR" sz="900" b="1" i="1" u="none" strike="noStrike" kern="0" cap="none" spc="0" normalizeH="0" baseline="0" noProof="0" dirty="0">
                <a:ln>
                  <a:noFill/>
                </a:ln>
                <a:solidFill>
                  <a:srgbClr val="004AAD"/>
                </a:solidFill>
                <a:effectLst/>
                <a:uLnTx/>
                <a:uFillTx/>
                <a:latin typeface="Cocomat pro"/>
                <a:ea typeface="Montserrat"/>
                <a:cs typeface="Montserrat"/>
                <a:sym typeface="Montserrat"/>
              </a:rPr>
              <a:t>15</a:t>
            </a:r>
            <a:endParaRPr kumimoji="0" sz="1100" b="0" i="1" u="none" strike="noStrike" kern="0" cap="none" spc="0" normalizeH="0" baseline="0" noProof="0" dirty="0">
              <a:ln>
                <a:noFill/>
              </a:ln>
              <a:solidFill>
                <a:srgbClr val="004AAD"/>
              </a:solidFill>
              <a:effectLst/>
              <a:uLnTx/>
              <a:uFillTx/>
              <a:latin typeface="Cocomat pro"/>
            </a:endParaRPr>
          </a:p>
        </p:txBody>
      </p:sp>
      <p:sp>
        <p:nvSpPr>
          <p:cNvPr id="658" name="Google Shape;316;p9">
            <a:extLst>
              <a:ext uri="{FF2B5EF4-FFF2-40B4-BE49-F238E27FC236}">
                <a16:creationId xmlns:a16="http://schemas.microsoft.com/office/drawing/2014/main" id="{3D3004D5-0508-8935-EB17-A77A049A1299}"/>
              </a:ext>
            </a:extLst>
          </p:cNvPr>
          <p:cNvSpPr/>
          <p:nvPr/>
        </p:nvSpPr>
        <p:spPr>
          <a:xfrm>
            <a:off x="5390752" y="1839726"/>
            <a:ext cx="196800" cy="162300"/>
          </a:xfrm>
          <a:prstGeom prst="star5">
            <a:avLst>
              <a:gd name="adj" fmla="val 19098"/>
              <a:gd name="hf" fmla="val 105146"/>
              <a:gd name="vf" fmla="val 110557"/>
            </a:avLst>
          </a:prstGeom>
          <a:solidFill>
            <a:srgbClr val="004AAD"/>
          </a:solidFill>
          <a:ln w="9525" cap="flat" cmpd="sng">
            <a:solidFill>
              <a:srgbClr val="FFC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Cocomat pro"/>
              <a:ea typeface="Montserrat"/>
              <a:cs typeface="Montserrat"/>
              <a:sym typeface="Montserrat"/>
            </a:endParaRPr>
          </a:p>
        </p:txBody>
      </p:sp>
      <p:sp>
        <p:nvSpPr>
          <p:cNvPr id="659" name="Google Shape;317;p9">
            <a:extLst>
              <a:ext uri="{FF2B5EF4-FFF2-40B4-BE49-F238E27FC236}">
                <a16:creationId xmlns:a16="http://schemas.microsoft.com/office/drawing/2014/main" id="{52C253D4-B64A-8576-7596-C36DC98F59E7}"/>
              </a:ext>
            </a:extLst>
          </p:cNvPr>
          <p:cNvSpPr txBox="1"/>
          <p:nvPr/>
        </p:nvSpPr>
        <p:spPr>
          <a:xfrm>
            <a:off x="7292628" y="1531540"/>
            <a:ext cx="590400" cy="162300"/>
          </a:xfrm>
          <a:prstGeom prst="rect">
            <a:avLst/>
          </a:prstGeom>
          <a:solidFill>
            <a:srgbClr val="FEFFFE"/>
          </a:solidFill>
          <a:ln>
            <a:noFill/>
          </a:ln>
        </p:spPr>
        <p:txBody>
          <a:bodyPr spcFirstLastPara="1" wrap="square" lIns="0" tIns="0" rIns="0" bIns="0" anchor="ctr" anchorCtr="0">
            <a:normAutofit fontScale="70000" lnSpcReduction="20000"/>
          </a:bodyPr>
          <a:lstStyle/>
          <a:p>
            <a:pPr marL="0" marR="0" lvl="0" indent="0" algn="ctr" defTabSz="914400" eaLnBrk="1" fontAlgn="auto" latinLnBrk="0" hangingPunct="1">
              <a:lnSpc>
                <a:spcPct val="100000"/>
              </a:lnSpc>
              <a:spcBef>
                <a:spcPts val="500"/>
              </a:spcBef>
              <a:spcAft>
                <a:spcPts val="0"/>
              </a:spcAft>
              <a:buClr>
                <a:srgbClr val="3B2182"/>
              </a:buClr>
              <a:buSzPct val="204204"/>
              <a:buFont typeface="Montserrat"/>
              <a:buNone/>
              <a:tabLst/>
              <a:defRPr/>
            </a:pPr>
            <a:r>
              <a:rPr kumimoji="0" lang="fr-FR" sz="1100" b="1" i="1" u="none" strike="noStrike" kern="0" cap="none" spc="0" normalizeH="0" baseline="0" noProof="0" dirty="0">
                <a:ln>
                  <a:noFill/>
                </a:ln>
                <a:solidFill>
                  <a:srgbClr val="004AAD"/>
                </a:solidFill>
                <a:effectLst/>
                <a:uLnTx/>
                <a:uFillTx/>
                <a:latin typeface="Cocomat pro"/>
              </a:rPr>
              <a:t>20</a:t>
            </a:r>
            <a:endParaRPr kumimoji="0" sz="1100" b="1" i="1" u="none" strike="noStrike" kern="0" cap="none" spc="0" normalizeH="0" baseline="0" noProof="0" dirty="0">
              <a:ln>
                <a:noFill/>
              </a:ln>
              <a:solidFill>
                <a:srgbClr val="004AAD"/>
              </a:solidFill>
              <a:effectLst/>
              <a:uLnTx/>
              <a:uFillTx/>
              <a:latin typeface="Cocomat pro"/>
            </a:endParaRPr>
          </a:p>
        </p:txBody>
      </p:sp>
      <p:sp>
        <p:nvSpPr>
          <p:cNvPr id="660" name="Google Shape;316;p9">
            <a:extLst>
              <a:ext uri="{FF2B5EF4-FFF2-40B4-BE49-F238E27FC236}">
                <a16:creationId xmlns:a16="http://schemas.microsoft.com/office/drawing/2014/main" id="{813CF738-D795-14D9-1A2F-311C4F8BBD4F}"/>
              </a:ext>
            </a:extLst>
          </p:cNvPr>
          <p:cNvSpPr/>
          <p:nvPr/>
        </p:nvSpPr>
        <p:spPr>
          <a:xfrm>
            <a:off x="7489428" y="1823414"/>
            <a:ext cx="196800" cy="162300"/>
          </a:xfrm>
          <a:prstGeom prst="star5">
            <a:avLst>
              <a:gd name="adj" fmla="val 19098"/>
              <a:gd name="hf" fmla="val 105146"/>
              <a:gd name="vf" fmla="val 110557"/>
            </a:avLst>
          </a:prstGeom>
          <a:solidFill>
            <a:srgbClr val="004AAD"/>
          </a:solidFill>
          <a:ln w="9525" cap="flat" cmpd="sng">
            <a:solidFill>
              <a:srgbClr val="FFC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latin typeface="Cocomat pro"/>
              <a:ea typeface="Montserrat"/>
              <a:cs typeface="Montserrat"/>
              <a:sym typeface="Montserrat"/>
            </a:endParaRPr>
          </a:p>
        </p:txBody>
      </p:sp>
    </p:spTree>
    <p:extLst>
      <p:ext uri="{BB962C8B-B14F-4D97-AF65-F5344CB8AC3E}">
        <p14:creationId xmlns:p14="http://schemas.microsoft.com/office/powerpoint/2010/main" val="317605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68"/>
                                        </p:tgtEl>
                                        <p:attrNameLst>
                                          <p:attrName>style.visibility</p:attrName>
                                        </p:attrNameLst>
                                      </p:cBhvr>
                                      <p:to>
                                        <p:strVal val="visible"/>
                                      </p:to>
                                    </p:set>
                                    <p:animEffect transition="in" filter="randombar(horizontal)">
                                      <p:cBhvr>
                                        <p:cTn id="7" dur="500"/>
                                        <p:tgtEl>
                                          <p:spTgt spid="56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69"/>
                                        </p:tgtEl>
                                        <p:attrNameLst>
                                          <p:attrName>style.visibility</p:attrName>
                                        </p:attrNameLst>
                                      </p:cBhvr>
                                      <p:to>
                                        <p:strVal val="visible"/>
                                      </p:to>
                                    </p:set>
                                    <p:animEffect transition="in" filter="randombar(horizontal)">
                                      <p:cBhvr>
                                        <p:cTn id="10" dur="500"/>
                                        <p:tgtEl>
                                          <p:spTgt spid="56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570"/>
                                        </p:tgtEl>
                                        <p:attrNameLst>
                                          <p:attrName>style.visibility</p:attrName>
                                        </p:attrNameLst>
                                      </p:cBhvr>
                                      <p:to>
                                        <p:strVal val="visible"/>
                                      </p:to>
                                    </p:set>
                                    <p:animEffect transition="in" filter="randombar(horizontal)">
                                      <p:cBhvr>
                                        <p:cTn id="13" dur="500"/>
                                        <p:tgtEl>
                                          <p:spTgt spid="570"/>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571"/>
                                        </p:tgtEl>
                                        <p:attrNameLst>
                                          <p:attrName>style.visibility</p:attrName>
                                        </p:attrNameLst>
                                      </p:cBhvr>
                                      <p:to>
                                        <p:strVal val="visible"/>
                                      </p:to>
                                    </p:set>
                                    <p:animEffect transition="in" filter="randombar(horizontal)">
                                      <p:cBhvr>
                                        <p:cTn id="16" dur="500"/>
                                        <p:tgtEl>
                                          <p:spTgt spid="571"/>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572"/>
                                        </p:tgtEl>
                                        <p:attrNameLst>
                                          <p:attrName>style.visibility</p:attrName>
                                        </p:attrNameLst>
                                      </p:cBhvr>
                                      <p:to>
                                        <p:strVal val="visible"/>
                                      </p:to>
                                    </p:set>
                                    <p:animEffect transition="in" filter="randombar(horizontal)">
                                      <p:cBhvr>
                                        <p:cTn id="19" dur="500"/>
                                        <p:tgtEl>
                                          <p:spTgt spid="572"/>
                                        </p:tgtEl>
                                      </p:cBhvr>
                                    </p:animEffect>
                                  </p:childTnLst>
                                </p:cTn>
                              </p:par>
                              <p:par>
                                <p:cTn id="20" presetID="14" presetClass="entr" presetSubtype="10" fill="hold" nodeType="withEffect">
                                  <p:stCondLst>
                                    <p:cond delay="0"/>
                                  </p:stCondLst>
                                  <p:childTnLst>
                                    <p:set>
                                      <p:cBhvr>
                                        <p:cTn id="21" dur="1" fill="hold">
                                          <p:stCondLst>
                                            <p:cond delay="0"/>
                                          </p:stCondLst>
                                        </p:cTn>
                                        <p:tgtEl>
                                          <p:spTgt spid="574"/>
                                        </p:tgtEl>
                                        <p:attrNameLst>
                                          <p:attrName>style.visibility</p:attrName>
                                        </p:attrNameLst>
                                      </p:cBhvr>
                                      <p:to>
                                        <p:strVal val="visible"/>
                                      </p:to>
                                    </p:set>
                                    <p:animEffect transition="in" filter="randombar(horizontal)">
                                      <p:cBhvr>
                                        <p:cTn id="22" dur="500"/>
                                        <p:tgtEl>
                                          <p:spTgt spid="574"/>
                                        </p:tgtEl>
                                      </p:cBhvr>
                                    </p:animEffect>
                                  </p:childTnLst>
                                </p:cTn>
                              </p:par>
                              <p:par>
                                <p:cTn id="23" presetID="14" presetClass="entr" presetSubtype="10" fill="hold" nodeType="withEffect">
                                  <p:stCondLst>
                                    <p:cond delay="0"/>
                                  </p:stCondLst>
                                  <p:childTnLst>
                                    <p:set>
                                      <p:cBhvr>
                                        <p:cTn id="24" dur="1" fill="hold">
                                          <p:stCondLst>
                                            <p:cond delay="0"/>
                                          </p:stCondLst>
                                        </p:cTn>
                                        <p:tgtEl>
                                          <p:spTgt spid="575"/>
                                        </p:tgtEl>
                                        <p:attrNameLst>
                                          <p:attrName>style.visibility</p:attrName>
                                        </p:attrNameLst>
                                      </p:cBhvr>
                                      <p:to>
                                        <p:strVal val="visible"/>
                                      </p:to>
                                    </p:set>
                                    <p:animEffect transition="in" filter="randombar(horizontal)">
                                      <p:cBhvr>
                                        <p:cTn id="25" dur="500"/>
                                        <p:tgtEl>
                                          <p:spTgt spid="575"/>
                                        </p:tgtEl>
                                      </p:cBhvr>
                                    </p:animEffect>
                                  </p:childTnLst>
                                </p:cTn>
                              </p:par>
                              <p:par>
                                <p:cTn id="26" presetID="14" presetClass="entr" presetSubtype="10" fill="hold" nodeType="withEffect">
                                  <p:stCondLst>
                                    <p:cond delay="0"/>
                                  </p:stCondLst>
                                  <p:childTnLst>
                                    <p:set>
                                      <p:cBhvr>
                                        <p:cTn id="27" dur="1" fill="hold">
                                          <p:stCondLst>
                                            <p:cond delay="0"/>
                                          </p:stCondLst>
                                        </p:cTn>
                                        <p:tgtEl>
                                          <p:spTgt spid="576"/>
                                        </p:tgtEl>
                                        <p:attrNameLst>
                                          <p:attrName>style.visibility</p:attrName>
                                        </p:attrNameLst>
                                      </p:cBhvr>
                                      <p:to>
                                        <p:strVal val="visible"/>
                                      </p:to>
                                    </p:set>
                                    <p:animEffect transition="in" filter="randombar(horizontal)">
                                      <p:cBhvr>
                                        <p:cTn id="28" dur="500"/>
                                        <p:tgtEl>
                                          <p:spTgt spid="576"/>
                                        </p:tgtEl>
                                      </p:cBhvr>
                                    </p:animEffect>
                                  </p:childTnLst>
                                </p:cTn>
                              </p:par>
                              <p:par>
                                <p:cTn id="29" presetID="14" presetClass="entr" presetSubtype="10" fill="hold" nodeType="withEffect">
                                  <p:stCondLst>
                                    <p:cond delay="0"/>
                                  </p:stCondLst>
                                  <p:childTnLst>
                                    <p:set>
                                      <p:cBhvr>
                                        <p:cTn id="30" dur="1" fill="hold">
                                          <p:stCondLst>
                                            <p:cond delay="0"/>
                                          </p:stCondLst>
                                        </p:cTn>
                                        <p:tgtEl>
                                          <p:spTgt spid="577"/>
                                        </p:tgtEl>
                                        <p:attrNameLst>
                                          <p:attrName>style.visibility</p:attrName>
                                        </p:attrNameLst>
                                      </p:cBhvr>
                                      <p:to>
                                        <p:strVal val="visible"/>
                                      </p:to>
                                    </p:set>
                                    <p:animEffect transition="in" filter="randombar(horizontal)">
                                      <p:cBhvr>
                                        <p:cTn id="31" dur="500"/>
                                        <p:tgtEl>
                                          <p:spTgt spid="577"/>
                                        </p:tgtEl>
                                      </p:cBhvr>
                                    </p:animEffect>
                                  </p:childTnLst>
                                </p:cTn>
                              </p:par>
                              <p:par>
                                <p:cTn id="32" presetID="14" presetClass="entr" presetSubtype="10" fill="hold" nodeType="withEffect">
                                  <p:stCondLst>
                                    <p:cond delay="0"/>
                                  </p:stCondLst>
                                  <p:childTnLst>
                                    <p:set>
                                      <p:cBhvr>
                                        <p:cTn id="33" dur="1" fill="hold">
                                          <p:stCondLst>
                                            <p:cond delay="0"/>
                                          </p:stCondLst>
                                        </p:cTn>
                                        <p:tgtEl>
                                          <p:spTgt spid="600"/>
                                        </p:tgtEl>
                                        <p:attrNameLst>
                                          <p:attrName>style.visibility</p:attrName>
                                        </p:attrNameLst>
                                      </p:cBhvr>
                                      <p:to>
                                        <p:strVal val="visible"/>
                                      </p:to>
                                    </p:set>
                                    <p:animEffect transition="in" filter="randombar(horizontal)">
                                      <p:cBhvr>
                                        <p:cTn id="34" dur="500"/>
                                        <p:tgtEl>
                                          <p:spTgt spid="600"/>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602"/>
                                        </p:tgtEl>
                                        <p:attrNameLst>
                                          <p:attrName>style.visibility</p:attrName>
                                        </p:attrNameLst>
                                      </p:cBhvr>
                                      <p:to>
                                        <p:strVal val="visible"/>
                                      </p:to>
                                    </p:set>
                                    <p:animEffect transition="in" filter="randombar(horizontal)">
                                      <p:cBhvr>
                                        <p:cTn id="37" dur="500"/>
                                        <p:tgtEl>
                                          <p:spTgt spid="602"/>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603"/>
                                        </p:tgtEl>
                                        <p:attrNameLst>
                                          <p:attrName>style.visibility</p:attrName>
                                        </p:attrNameLst>
                                      </p:cBhvr>
                                      <p:to>
                                        <p:strVal val="visible"/>
                                      </p:to>
                                    </p:set>
                                    <p:animEffect transition="in" filter="randombar(horizontal)">
                                      <p:cBhvr>
                                        <p:cTn id="40" dur="500"/>
                                        <p:tgtEl>
                                          <p:spTgt spid="603"/>
                                        </p:tgtEl>
                                      </p:cBhvr>
                                    </p:animEffect>
                                  </p:childTnLst>
                                </p:cTn>
                              </p:par>
                              <p:par>
                                <p:cTn id="41" presetID="14" presetClass="entr" presetSubtype="10" fill="hold" nodeType="withEffect">
                                  <p:stCondLst>
                                    <p:cond delay="0"/>
                                  </p:stCondLst>
                                  <p:childTnLst>
                                    <p:set>
                                      <p:cBhvr>
                                        <p:cTn id="42" dur="1" fill="hold">
                                          <p:stCondLst>
                                            <p:cond delay="0"/>
                                          </p:stCondLst>
                                        </p:cTn>
                                        <p:tgtEl>
                                          <p:spTgt spid="610"/>
                                        </p:tgtEl>
                                        <p:attrNameLst>
                                          <p:attrName>style.visibility</p:attrName>
                                        </p:attrNameLst>
                                      </p:cBhvr>
                                      <p:to>
                                        <p:strVal val="visible"/>
                                      </p:to>
                                    </p:set>
                                    <p:animEffect transition="in" filter="randombar(horizontal)">
                                      <p:cBhvr>
                                        <p:cTn id="43" dur="500"/>
                                        <p:tgtEl>
                                          <p:spTgt spid="610"/>
                                        </p:tgtEl>
                                      </p:cBhvr>
                                    </p:animEffect>
                                  </p:childTnLst>
                                </p:cTn>
                              </p:par>
                              <p:par>
                                <p:cTn id="44" presetID="14" presetClass="entr" presetSubtype="10" fill="hold" nodeType="withEffect">
                                  <p:stCondLst>
                                    <p:cond delay="0"/>
                                  </p:stCondLst>
                                  <p:childTnLst>
                                    <p:set>
                                      <p:cBhvr>
                                        <p:cTn id="45" dur="1" fill="hold">
                                          <p:stCondLst>
                                            <p:cond delay="0"/>
                                          </p:stCondLst>
                                        </p:cTn>
                                        <p:tgtEl>
                                          <p:spTgt spid="611"/>
                                        </p:tgtEl>
                                        <p:attrNameLst>
                                          <p:attrName>style.visibility</p:attrName>
                                        </p:attrNameLst>
                                      </p:cBhvr>
                                      <p:to>
                                        <p:strVal val="visible"/>
                                      </p:to>
                                    </p:set>
                                    <p:animEffect transition="in" filter="randombar(horizontal)">
                                      <p:cBhvr>
                                        <p:cTn id="46" dur="500"/>
                                        <p:tgtEl>
                                          <p:spTgt spid="611"/>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grpId="0" nodeType="clickEffect">
                                  <p:stCondLst>
                                    <p:cond delay="0"/>
                                  </p:stCondLst>
                                  <p:childTnLst>
                                    <p:set>
                                      <p:cBhvr>
                                        <p:cTn id="50" dur="1" fill="hold">
                                          <p:stCondLst>
                                            <p:cond delay="0"/>
                                          </p:stCondLst>
                                        </p:cTn>
                                        <p:tgtEl>
                                          <p:spTgt spid="630"/>
                                        </p:tgtEl>
                                        <p:attrNameLst>
                                          <p:attrName>style.visibility</p:attrName>
                                        </p:attrNameLst>
                                      </p:cBhvr>
                                      <p:to>
                                        <p:strVal val="visible"/>
                                      </p:to>
                                    </p:set>
                                    <p:animEffect transition="in" filter="randombar(horizontal)">
                                      <p:cBhvr>
                                        <p:cTn id="51" dur="500"/>
                                        <p:tgtEl>
                                          <p:spTgt spid="630"/>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631"/>
                                        </p:tgtEl>
                                        <p:attrNameLst>
                                          <p:attrName>style.visibility</p:attrName>
                                        </p:attrNameLst>
                                      </p:cBhvr>
                                      <p:to>
                                        <p:strVal val="visible"/>
                                      </p:to>
                                    </p:set>
                                    <p:animEffect transition="in" filter="randombar(horizontal)">
                                      <p:cBhvr>
                                        <p:cTn id="54" dur="500"/>
                                        <p:tgtEl>
                                          <p:spTgt spid="631"/>
                                        </p:tgtEl>
                                      </p:cBhvr>
                                    </p:animEffect>
                                  </p:childTnLst>
                                </p:cTn>
                              </p:par>
                              <p:par>
                                <p:cTn id="55" presetID="14" presetClass="entr" presetSubtype="10" fill="hold" grpId="0" nodeType="withEffect">
                                  <p:stCondLst>
                                    <p:cond delay="0"/>
                                  </p:stCondLst>
                                  <p:childTnLst>
                                    <p:set>
                                      <p:cBhvr>
                                        <p:cTn id="56" dur="1" fill="hold">
                                          <p:stCondLst>
                                            <p:cond delay="0"/>
                                          </p:stCondLst>
                                        </p:cTn>
                                        <p:tgtEl>
                                          <p:spTgt spid="657"/>
                                        </p:tgtEl>
                                        <p:attrNameLst>
                                          <p:attrName>style.visibility</p:attrName>
                                        </p:attrNameLst>
                                      </p:cBhvr>
                                      <p:to>
                                        <p:strVal val="visible"/>
                                      </p:to>
                                    </p:set>
                                    <p:animEffect transition="in" filter="randombar(horizontal)">
                                      <p:cBhvr>
                                        <p:cTn id="57" dur="500"/>
                                        <p:tgtEl>
                                          <p:spTgt spid="657"/>
                                        </p:tgtEl>
                                      </p:cBhvr>
                                    </p:animEffect>
                                  </p:childTnLst>
                                </p:cTn>
                              </p:par>
                              <p:par>
                                <p:cTn id="58" presetID="14" presetClass="entr" presetSubtype="10" fill="hold" grpId="0" nodeType="withEffect">
                                  <p:stCondLst>
                                    <p:cond delay="0"/>
                                  </p:stCondLst>
                                  <p:childTnLst>
                                    <p:set>
                                      <p:cBhvr>
                                        <p:cTn id="59" dur="1" fill="hold">
                                          <p:stCondLst>
                                            <p:cond delay="0"/>
                                          </p:stCondLst>
                                        </p:cTn>
                                        <p:tgtEl>
                                          <p:spTgt spid="658"/>
                                        </p:tgtEl>
                                        <p:attrNameLst>
                                          <p:attrName>style.visibility</p:attrName>
                                        </p:attrNameLst>
                                      </p:cBhvr>
                                      <p:to>
                                        <p:strVal val="visible"/>
                                      </p:to>
                                    </p:set>
                                    <p:animEffect transition="in" filter="randombar(horizontal)">
                                      <p:cBhvr>
                                        <p:cTn id="60" dur="500"/>
                                        <p:tgtEl>
                                          <p:spTgt spid="658"/>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659"/>
                                        </p:tgtEl>
                                        <p:attrNameLst>
                                          <p:attrName>style.visibility</p:attrName>
                                        </p:attrNameLst>
                                      </p:cBhvr>
                                      <p:to>
                                        <p:strVal val="visible"/>
                                      </p:to>
                                    </p:set>
                                    <p:animEffect transition="in" filter="randombar(horizontal)">
                                      <p:cBhvr>
                                        <p:cTn id="63" dur="500"/>
                                        <p:tgtEl>
                                          <p:spTgt spid="659"/>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660"/>
                                        </p:tgtEl>
                                        <p:attrNameLst>
                                          <p:attrName>style.visibility</p:attrName>
                                        </p:attrNameLst>
                                      </p:cBhvr>
                                      <p:to>
                                        <p:strVal val="visible"/>
                                      </p:to>
                                    </p:set>
                                    <p:animEffect transition="in" filter="randombar(horizontal)">
                                      <p:cBhvr>
                                        <p:cTn id="66" dur="500"/>
                                        <p:tgtEl>
                                          <p:spTgt spid="660"/>
                                        </p:tgtEl>
                                      </p:cBhvr>
                                    </p:animEffect>
                                  </p:childTnLst>
                                </p:cTn>
                              </p:par>
                              <p:par>
                                <p:cTn id="67" presetID="14" presetClass="entr" presetSubtype="10" fill="hold" grpId="0" nodeType="withEffect">
                                  <p:stCondLst>
                                    <p:cond delay="0"/>
                                  </p:stCondLst>
                                  <p:childTnLst>
                                    <p:set>
                                      <p:cBhvr>
                                        <p:cTn id="68" dur="1" fill="hold">
                                          <p:stCondLst>
                                            <p:cond delay="0"/>
                                          </p:stCondLst>
                                        </p:cTn>
                                        <p:tgtEl>
                                          <p:spTgt spid="578"/>
                                        </p:tgtEl>
                                        <p:attrNameLst>
                                          <p:attrName>style.visibility</p:attrName>
                                        </p:attrNameLst>
                                      </p:cBhvr>
                                      <p:to>
                                        <p:strVal val="visible"/>
                                      </p:to>
                                    </p:set>
                                    <p:animEffect transition="in" filter="randombar(horizontal)">
                                      <p:cBhvr>
                                        <p:cTn id="69" dur="500"/>
                                        <p:tgtEl>
                                          <p:spTgt spid="578"/>
                                        </p:tgtEl>
                                      </p:cBhvr>
                                    </p:animEffect>
                                  </p:childTnLst>
                                </p:cTn>
                              </p:par>
                            </p:childTnLst>
                          </p:cTn>
                        </p:par>
                      </p:childTnLst>
                    </p:cTn>
                  </p:par>
                  <p:par>
                    <p:cTn id="70" fill="hold">
                      <p:stCondLst>
                        <p:cond delay="indefinite"/>
                      </p:stCondLst>
                      <p:childTnLst>
                        <p:par>
                          <p:cTn id="71" fill="hold">
                            <p:stCondLst>
                              <p:cond delay="0"/>
                            </p:stCondLst>
                            <p:childTnLst>
                              <p:par>
                                <p:cTn id="72" presetID="14" presetClass="entr" presetSubtype="10" fill="hold" grpId="0" nodeType="clickEffect">
                                  <p:stCondLst>
                                    <p:cond delay="0"/>
                                  </p:stCondLst>
                                  <p:childTnLst>
                                    <p:set>
                                      <p:cBhvr>
                                        <p:cTn id="73" dur="1" fill="hold">
                                          <p:stCondLst>
                                            <p:cond delay="0"/>
                                          </p:stCondLst>
                                        </p:cTn>
                                        <p:tgtEl>
                                          <p:spTgt spid="639"/>
                                        </p:tgtEl>
                                        <p:attrNameLst>
                                          <p:attrName>style.visibility</p:attrName>
                                        </p:attrNameLst>
                                      </p:cBhvr>
                                      <p:to>
                                        <p:strVal val="visible"/>
                                      </p:to>
                                    </p:set>
                                    <p:animEffect transition="in" filter="randombar(horizontal)">
                                      <p:cBhvr>
                                        <p:cTn id="74" dur="500"/>
                                        <p:tgtEl>
                                          <p:spTgt spid="639"/>
                                        </p:tgtEl>
                                      </p:cBhvr>
                                    </p:animEffect>
                                  </p:childTnLst>
                                </p:cTn>
                              </p:par>
                            </p:childTnLst>
                          </p:cTn>
                        </p:par>
                      </p:childTnLst>
                    </p:cTn>
                  </p:par>
                  <p:par>
                    <p:cTn id="75" fill="hold">
                      <p:stCondLst>
                        <p:cond delay="indefinite"/>
                      </p:stCondLst>
                      <p:childTnLst>
                        <p:par>
                          <p:cTn id="76" fill="hold">
                            <p:stCondLst>
                              <p:cond delay="0"/>
                            </p:stCondLst>
                            <p:childTnLst>
                              <p:par>
                                <p:cTn id="77" presetID="14" presetClass="entr" presetSubtype="10" fill="hold" grpId="0" nodeType="clickEffect">
                                  <p:stCondLst>
                                    <p:cond delay="0"/>
                                  </p:stCondLst>
                                  <p:childTnLst>
                                    <p:set>
                                      <p:cBhvr>
                                        <p:cTn id="78" dur="1" fill="hold">
                                          <p:stCondLst>
                                            <p:cond delay="0"/>
                                          </p:stCondLst>
                                        </p:cTn>
                                        <p:tgtEl>
                                          <p:spTgt spid="643"/>
                                        </p:tgtEl>
                                        <p:attrNameLst>
                                          <p:attrName>style.visibility</p:attrName>
                                        </p:attrNameLst>
                                      </p:cBhvr>
                                      <p:to>
                                        <p:strVal val="visible"/>
                                      </p:to>
                                    </p:set>
                                    <p:animEffect transition="in" filter="randombar(horizontal)">
                                      <p:cBhvr>
                                        <p:cTn id="79" dur="500"/>
                                        <p:tgtEl>
                                          <p:spTgt spid="643"/>
                                        </p:tgtEl>
                                      </p:cBhvr>
                                    </p:animEffect>
                                  </p:childTnLst>
                                </p:cTn>
                              </p:par>
                            </p:childTnLst>
                          </p:cTn>
                        </p:par>
                      </p:childTnLst>
                    </p:cTn>
                  </p:par>
                  <p:par>
                    <p:cTn id="80" fill="hold">
                      <p:stCondLst>
                        <p:cond delay="indefinite"/>
                      </p:stCondLst>
                      <p:childTnLst>
                        <p:par>
                          <p:cTn id="81" fill="hold">
                            <p:stCondLst>
                              <p:cond delay="0"/>
                            </p:stCondLst>
                            <p:childTnLst>
                              <p:par>
                                <p:cTn id="82" presetID="14" presetClass="entr" presetSubtype="10" fill="hold" grpId="0" nodeType="clickEffect">
                                  <p:stCondLst>
                                    <p:cond delay="0"/>
                                  </p:stCondLst>
                                  <p:childTnLst>
                                    <p:set>
                                      <p:cBhvr>
                                        <p:cTn id="83" dur="1" fill="hold">
                                          <p:stCondLst>
                                            <p:cond delay="0"/>
                                          </p:stCondLst>
                                        </p:cTn>
                                        <p:tgtEl>
                                          <p:spTgt spid="573"/>
                                        </p:tgtEl>
                                        <p:attrNameLst>
                                          <p:attrName>style.visibility</p:attrName>
                                        </p:attrNameLst>
                                      </p:cBhvr>
                                      <p:to>
                                        <p:strVal val="visible"/>
                                      </p:to>
                                    </p:set>
                                    <p:animEffect transition="in" filter="randombar(horizontal)">
                                      <p:cBhvr>
                                        <p:cTn id="84" dur="500"/>
                                        <p:tgtEl>
                                          <p:spTgt spid="573"/>
                                        </p:tgtEl>
                                      </p:cBhvr>
                                    </p:animEffect>
                                  </p:childTnLst>
                                </p:cTn>
                              </p:par>
                              <p:par>
                                <p:cTn id="85" presetID="14" presetClass="entr" presetSubtype="10" fill="hold" grpId="0" nodeType="withEffect">
                                  <p:stCondLst>
                                    <p:cond delay="0"/>
                                  </p:stCondLst>
                                  <p:childTnLst>
                                    <p:set>
                                      <p:cBhvr>
                                        <p:cTn id="86" dur="1" fill="hold">
                                          <p:stCondLst>
                                            <p:cond delay="0"/>
                                          </p:stCondLst>
                                        </p:cTn>
                                        <p:tgtEl>
                                          <p:spTgt spid="625"/>
                                        </p:tgtEl>
                                        <p:attrNameLst>
                                          <p:attrName>style.visibility</p:attrName>
                                        </p:attrNameLst>
                                      </p:cBhvr>
                                      <p:to>
                                        <p:strVal val="visible"/>
                                      </p:to>
                                    </p:set>
                                    <p:animEffect transition="in" filter="randombar(horizontal)">
                                      <p:cBhvr>
                                        <p:cTn id="87" dur="500"/>
                                        <p:tgtEl>
                                          <p:spTgt spid="625"/>
                                        </p:tgtEl>
                                      </p:cBhvr>
                                    </p:animEffect>
                                  </p:childTnLst>
                                </p:cTn>
                              </p:par>
                              <p:par>
                                <p:cTn id="88" presetID="14" presetClass="entr" presetSubtype="10" fill="hold" grpId="0" nodeType="withEffect">
                                  <p:stCondLst>
                                    <p:cond delay="0"/>
                                  </p:stCondLst>
                                  <p:childTnLst>
                                    <p:set>
                                      <p:cBhvr>
                                        <p:cTn id="89" dur="1" fill="hold">
                                          <p:stCondLst>
                                            <p:cond delay="0"/>
                                          </p:stCondLst>
                                        </p:cTn>
                                        <p:tgtEl>
                                          <p:spTgt spid="579"/>
                                        </p:tgtEl>
                                        <p:attrNameLst>
                                          <p:attrName>style.visibility</p:attrName>
                                        </p:attrNameLst>
                                      </p:cBhvr>
                                      <p:to>
                                        <p:strVal val="visible"/>
                                      </p:to>
                                    </p:set>
                                    <p:animEffect transition="in" filter="randombar(horizontal)">
                                      <p:cBhvr>
                                        <p:cTn id="90" dur="500"/>
                                        <p:tgtEl>
                                          <p:spTgt spid="579"/>
                                        </p:tgtEl>
                                      </p:cBhvr>
                                    </p:animEffect>
                                  </p:childTnLst>
                                </p:cTn>
                              </p:par>
                              <p:par>
                                <p:cTn id="91" presetID="14" presetClass="entr" presetSubtype="10" fill="hold" grpId="0" nodeType="withEffect">
                                  <p:stCondLst>
                                    <p:cond delay="0"/>
                                  </p:stCondLst>
                                  <p:childTnLst>
                                    <p:set>
                                      <p:cBhvr>
                                        <p:cTn id="92" dur="1" fill="hold">
                                          <p:stCondLst>
                                            <p:cond delay="0"/>
                                          </p:stCondLst>
                                        </p:cTn>
                                        <p:tgtEl>
                                          <p:spTgt spid="626"/>
                                        </p:tgtEl>
                                        <p:attrNameLst>
                                          <p:attrName>style.visibility</p:attrName>
                                        </p:attrNameLst>
                                      </p:cBhvr>
                                      <p:to>
                                        <p:strVal val="visible"/>
                                      </p:to>
                                    </p:set>
                                    <p:animEffect transition="in" filter="randombar(horizontal)">
                                      <p:cBhvr>
                                        <p:cTn id="93" dur="500"/>
                                        <p:tgtEl>
                                          <p:spTgt spid="626"/>
                                        </p:tgtEl>
                                      </p:cBhvr>
                                    </p:animEffect>
                                  </p:childTnLst>
                                </p:cTn>
                              </p:par>
                              <p:par>
                                <p:cTn id="94" presetID="14" presetClass="entr" presetSubtype="10" fill="hold" grpId="0" nodeType="withEffect">
                                  <p:stCondLst>
                                    <p:cond delay="0"/>
                                  </p:stCondLst>
                                  <p:childTnLst>
                                    <p:set>
                                      <p:cBhvr>
                                        <p:cTn id="95" dur="1" fill="hold">
                                          <p:stCondLst>
                                            <p:cond delay="0"/>
                                          </p:stCondLst>
                                        </p:cTn>
                                        <p:tgtEl>
                                          <p:spTgt spid="628"/>
                                        </p:tgtEl>
                                        <p:attrNameLst>
                                          <p:attrName>style.visibility</p:attrName>
                                        </p:attrNameLst>
                                      </p:cBhvr>
                                      <p:to>
                                        <p:strVal val="visible"/>
                                      </p:to>
                                    </p:set>
                                    <p:animEffect transition="in" filter="randombar(horizontal)">
                                      <p:cBhvr>
                                        <p:cTn id="96" dur="500"/>
                                        <p:tgtEl>
                                          <p:spTgt spid="628"/>
                                        </p:tgtEl>
                                      </p:cBhvr>
                                    </p:animEffect>
                                  </p:childTnLst>
                                </p:cTn>
                              </p:par>
                              <p:par>
                                <p:cTn id="97" presetID="14" presetClass="entr" presetSubtype="10" fill="hold" grpId="0" nodeType="withEffect">
                                  <p:stCondLst>
                                    <p:cond delay="0"/>
                                  </p:stCondLst>
                                  <p:childTnLst>
                                    <p:set>
                                      <p:cBhvr>
                                        <p:cTn id="98" dur="1" fill="hold">
                                          <p:stCondLst>
                                            <p:cond delay="0"/>
                                          </p:stCondLst>
                                        </p:cTn>
                                        <p:tgtEl>
                                          <p:spTgt spid="627"/>
                                        </p:tgtEl>
                                        <p:attrNameLst>
                                          <p:attrName>style.visibility</p:attrName>
                                        </p:attrNameLst>
                                      </p:cBhvr>
                                      <p:to>
                                        <p:strVal val="visible"/>
                                      </p:to>
                                    </p:set>
                                    <p:animEffect transition="in" filter="randombar(horizontal)">
                                      <p:cBhvr>
                                        <p:cTn id="99" dur="500"/>
                                        <p:tgtEl>
                                          <p:spTgt spid="627"/>
                                        </p:tgtEl>
                                      </p:cBhvr>
                                    </p:animEffect>
                                  </p:childTnLst>
                                </p:cTn>
                              </p:par>
                              <p:par>
                                <p:cTn id="100" presetID="14" presetClass="entr" presetSubtype="10" fill="hold" grpId="0" nodeType="withEffect">
                                  <p:stCondLst>
                                    <p:cond delay="0"/>
                                  </p:stCondLst>
                                  <p:childTnLst>
                                    <p:set>
                                      <p:cBhvr>
                                        <p:cTn id="101" dur="1" fill="hold">
                                          <p:stCondLst>
                                            <p:cond delay="0"/>
                                          </p:stCondLst>
                                        </p:cTn>
                                        <p:tgtEl>
                                          <p:spTgt spid="629"/>
                                        </p:tgtEl>
                                        <p:attrNameLst>
                                          <p:attrName>style.visibility</p:attrName>
                                        </p:attrNameLst>
                                      </p:cBhvr>
                                      <p:to>
                                        <p:strVal val="visible"/>
                                      </p:to>
                                    </p:set>
                                    <p:animEffect transition="in" filter="randombar(horizontal)">
                                      <p:cBhvr>
                                        <p:cTn id="102" dur="500"/>
                                        <p:tgtEl>
                                          <p:spTgt spid="629"/>
                                        </p:tgtEl>
                                      </p:cBhvr>
                                    </p:animEffect>
                                  </p:childTnLst>
                                </p:cTn>
                              </p:par>
                            </p:childTnLst>
                          </p:cTn>
                        </p:par>
                      </p:childTnLst>
                    </p:cTn>
                  </p:par>
                  <p:par>
                    <p:cTn id="103" fill="hold">
                      <p:stCondLst>
                        <p:cond delay="indefinite"/>
                      </p:stCondLst>
                      <p:childTnLst>
                        <p:par>
                          <p:cTn id="104" fill="hold">
                            <p:stCondLst>
                              <p:cond delay="0"/>
                            </p:stCondLst>
                            <p:childTnLst>
                              <p:par>
                                <p:cTn id="105" presetID="14" presetClass="entr" presetSubtype="10" fill="hold" grpId="0" nodeType="clickEffect">
                                  <p:stCondLst>
                                    <p:cond delay="0"/>
                                  </p:stCondLst>
                                  <p:childTnLst>
                                    <p:set>
                                      <p:cBhvr>
                                        <p:cTn id="106" dur="1" fill="hold">
                                          <p:stCondLst>
                                            <p:cond delay="0"/>
                                          </p:stCondLst>
                                        </p:cTn>
                                        <p:tgtEl>
                                          <p:spTgt spid="649"/>
                                        </p:tgtEl>
                                        <p:attrNameLst>
                                          <p:attrName>style.visibility</p:attrName>
                                        </p:attrNameLst>
                                      </p:cBhvr>
                                      <p:to>
                                        <p:strVal val="visible"/>
                                      </p:to>
                                    </p:set>
                                    <p:animEffect transition="in" filter="randombar(horizontal)">
                                      <p:cBhvr>
                                        <p:cTn id="107" dur="500"/>
                                        <p:tgtEl>
                                          <p:spTgt spid="649"/>
                                        </p:tgtEl>
                                      </p:cBhvr>
                                    </p:animEffect>
                                  </p:childTnLst>
                                </p:cTn>
                              </p:par>
                              <p:par>
                                <p:cTn id="108" presetID="14" presetClass="entr" presetSubtype="10" fill="hold" grpId="0" nodeType="withEffect">
                                  <p:stCondLst>
                                    <p:cond delay="0"/>
                                  </p:stCondLst>
                                  <p:childTnLst>
                                    <p:set>
                                      <p:cBhvr>
                                        <p:cTn id="109" dur="1" fill="hold">
                                          <p:stCondLst>
                                            <p:cond delay="0"/>
                                          </p:stCondLst>
                                        </p:cTn>
                                        <p:tgtEl>
                                          <p:spTgt spid="653"/>
                                        </p:tgtEl>
                                        <p:attrNameLst>
                                          <p:attrName>style.visibility</p:attrName>
                                        </p:attrNameLst>
                                      </p:cBhvr>
                                      <p:to>
                                        <p:strVal val="visible"/>
                                      </p:to>
                                    </p:set>
                                    <p:animEffect transition="in" filter="randombar(horizontal)">
                                      <p:cBhvr>
                                        <p:cTn id="110" dur="500"/>
                                        <p:tgtEl>
                                          <p:spTgt spid="653"/>
                                        </p:tgtEl>
                                      </p:cBhvr>
                                    </p:animEffect>
                                  </p:childTnLst>
                                </p:cTn>
                              </p:par>
                              <p:par>
                                <p:cTn id="111" presetID="14" presetClass="entr" presetSubtype="10" fill="hold" grpId="0" nodeType="withEffect">
                                  <p:stCondLst>
                                    <p:cond delay="0"/>
                                  </p:stCondLst>
                                  <p:childTnLst>
                                    <p:set>
                                      <p:cBhvr>
                                        <p:cTn id="112" dur="1" fill="hold">
                                          <p:stCondLst>
                                            <p:cond delay="0"/>
                                          </p:stCondLst>
                                        </p:cTn>
                                        <p:tgtEl>
                                          <p:spTgt spid="654"/>
                                        </p:tgtEl>
                                        <p:attrNameLst>
                                          <p:attrName>style.visibility</p:attrName>
                                        </p:attrNameLst>
                                      </p:cBhvr>
                                      <p:to>
                                        <p:strVal val="visible"/>
                                      </p:to>
                                    </p:set>
                                    <p:animEffect transition="in" filter="randombar(horizontal)">
                                      <p:cBhvr>
                                        <p:cTn id="113" dur="500"/>
                                        <p:tgtEl>
                                          <p:spTgt spid="6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9" grpId="0" animBg="1"/>
      <p:bldP spid="570" grpId="0" animBg="1"/>
      <p:bldP spid="571" grpId="0" animBg="1"/>
      <p:bldP spid="572" grpId="0" animBg="1"/>
      <p:bldP spid="573" grpId="0" animBg="1"/>
      <p:bldP spid="578" grpId="0" animBg="1"/>
      <p:bldP spid="579" grpId="0" animBg="1"/>
      <p:bldP spid="602" grpId="0" animBg="1"/>
      <p:bldP spid="603" grpId="0" animBg="1"/>
      <p:bldP spid="625" grpId="0" animBg="1"/>
      <p:bldP spid="626" grpId="0" animBg="1"/>
      <p:bldP spid="627" grpId="0" animBg="1"/>
      <p:bldP spid="628" grpId="0" animBg="1"/>
      <p:bldP spid="629" grpId="0" animBg="1"/>
      <p:bldP spid="630" grpId="0" animBg="1"/>
      <p:bldP spid="631" grpId="0" animBg="1"/>
      <p:bldP spid="639" grpId="0" animBg="1"/>
      <p:bldP spid="643" grpId="0" animBg="1"/>
      <p:bldP spid="649" grpId="0" animBg="1"/>
      <p:bldP spid="653" grpId="0" animBg="1"/>
      <p:bldP spid="654" grpId="0" animBg="1"/>
      <p:bldP spid="657" grpId="0" animBg="1"/>
      <p:bldP spid="658" grpId="0" animBg="1"/>
      <p:bldP spid="659" grpId="0" animBg="1"/>
      <p:bldP spid="66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2"/>
        <p:cNvGrpSpPr/>
        <p:nvPr/>
      </p:nvGrpSpPr>
      <p:grpSpPr>
        <a:xfrm>
          <a:off x="0" y="0"/>
          <a:ext cx="0" cy="0"/>
          <a:chOff x="0" y="0"/>
          <a:chExt cx="0" cy="0"/>
        </a:xfrm>
      </p:grpSpPr>
      <p:sp>
        <p:nvSpPr>
          <p:cNvPr id="543" name="Google Shape;543;p36"/>
          <p:cNvSpPr txBox="1">
            <a:spLocks noGrp="1"/>
          </p:cNvSpPr>
          <p:nvPr>
            <p:ph type="title"/>
          </p:nvPr>
        </p:nvSpPr>
        <p:spPr>
          <a:xfrm>
            <a:off x="391106" y="256722"/>
            <a:ext cx="7886700" cy="740081"/>
          </a:xfrm>
          <a:prstGeom prst="rect">
            <a:avLst/>
          </a:prstGeom>
          <a:noFill/>
          <a:ln>
            <a:noFill/>
          </a:ln>
        </p:spPr>
        <p:txBody>
          <a:bodyPr spcFirstLastPara="1" wrap="square" lIns="68550" tIns="34275" rIns="68550" bIns="34275" anchor="ctr" anchorCtr="0">
            <a:normAutofit/>
          </a:bodyPr>
          <a:lstStyle/>
          <a:p>
            <a:pPr marL="0" lvl="0" indent="0" algn="l" rtl="0">
              <a:lnSpc>
                <a:spcPct val="90000"/>
              </a:lnSpc>
              <a:spcBef>
                <a:spcPts val="0"/>
              </a:spcBef>
              <a:spcAft>
                <a:spcPts val="0"/>
              </a:spcAft>
              <a:buSzPts val="4400"/>
              <a:buNone/>
            </a:pPr>
            <a:r>
              <a:rPr lang="fr-FR" sz="2800" b="1">
                <a:solidFill>
                  <a:srgbClr val="004AAD"/>
                </a:solidFill>
                <a:latin typeface="Arial"/>
                <a:ea typeface="Arial"/>
                <a:cs typeface="Arial"/>
                <a:sym typeface="Arial"/>
              </a:rPr>
              <a:t>Business Model </a:t>
            </a:r>
            <a:endParaRPr sz="2800" b="1">
              <a:solidFill>
                <a:srgbClr val="004AAD"/>
              </a:solidFill>
              <a:latin typeface="Arial"/>
              <a:ea typeface="Arial"/>
              <a:cs typeface="Arial"/>
              <a:sym typeface="Arial"/>
            </a:endParaRPr>
          </a:p>
        </p:txBody>
      </p:sp>
      <p:cxnSp>
        <p:nvCxnSpPr>
          <p:cNvPr id="544" name="Google Shape;544;p36"/>
          <p:cNvCxnSpPr/>
          <p:nvPr/>
        </p:nvCxnSpPr>
        <p:spPr>
          <a:xfrm>
            <a:off x="444031" y="917064"/>
            <a:ext cx="8036960" cy="0"/>
          </a:xfrm>
          <a:prstGeom prst="straightConnector1">
            <a:avLst/>
          </a:prstGeom>
          <a:noFill/>
          <a:ln w="28575" cap="flat" cmpd="sng">
            <a:solidFill>
              <a:srgbClr val="004AAD"/>
            </a:solidFill>
            <a:prstDash val="solid"/>
            <a:round/>
            <a:headEnd type="none" w="sm" len="sm"/>
            <a:tailEnd type="none" w="sm" len="sm"/>
          </a:ln>
        </p:spPr>
      </p:cxnSp>
      <p:pic>
        <p:nvPicPr>
          <p:cNvPr id="545" name="Google Shape;545;p36" title="Re-New (1).png"/>
          <p:cNvPicPr preferRelativeResize="0"/>
          <p:nvPr/>
        </p:nvPicPr>
        <p:blipFill rotWithShape="1">
          <a:blip r:embed="rId3">
            <a:alphaModFix/>
          </a:blip>
          <a:srcRect l="10831" t="16013" r="13656" b="13005"/>
          <a:stretch/>
        </p:blipFill>
        <p:spPr>
          <a:xfrm>
            <a:off x="8277806" y="39696"/>
            <a:ext cx="832267" cy="782355"/>
          </a:xfrm>
          <a:prstGeom prst="rect">
            <a:avLst/>
          </a:prstGeom>
          <a:noFill/>
          <a:ln>
            <a:noFill/>
          </a:ln>
        </p:spPr>
      </p:pic>
      <p:sp>
        <p:nvSpPr>
          <p:cNvPr id="9" name="Google Shape;472;g35f5681e131_0_26">
            <a:extLst>
              <a:ext uri="{FF2B5EF4-FFF2-40B4-BE49-F238E27FC236}">
                <a16:creationId xmlns:a16="http://schemas.microsoft.com/office/drawing/2014/main" id="{A282CA38-FFC7-F126-78C7-326A267DE819}"/>
              </a:ext>
            </a:extLst>
          </p:cNvPr>
          <p:cNvSpPr/>
          <p:nvPr/>
        </p:nvSpPr>
        <p:spPr>
          <a:xfrm>
            <a:off x="4049091" y="1852677"/>
            <a:ext cx="1013460" cy="339000"/>
          </a:xfrm>
          <a:prstGeom prst="homePlate">
            <a:avLst>
              <a:gd name="adj" fmla="val 50000"/>
            </a:avLst>
          </a:prstGeom>
          <a:solidFill>
            <a:srgbClr val="478473"/>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fr-FR" sz="700" b="1" i="0" u="none" strike="noStrike" cap="none">
                <a:solidFill>
                  <a:schemeClr val="lt1"/>
                </a:solidFill>
                <a:latin typeface="Cocomat pro"/>
                <a:sym typeface="Arial"/>
              </a:rPr>
              <a:t>Target Research</a:t>
            </a:r>
            <a:endParaRPr sz="700" b="1" i="0" u="none" strike="noStrike" cap="none">
              <a:solidFill>
                <a:schemeClr val="lt1"/>
              </a:solidFill>
              <a:latin typeface="Cocomat pro"/>
              <a:sym typeface="Arial"/>
            </a:endParaRPr>
          </a:p>
        </p:txBody>
      </p:sp>
      <p:sp>
        <p:nvSpPr>
          <p:cNvPr id="10" name="Google Shape;473;g35f5681e131_0_26">
            <a:extLst>
              <a:ext uri="{FF2B5EF4-FFF2-40B4-BE49-F238E27FC236}">
                <a16:creationId xmlns:a16="http://schemas.microsoft.com/office/drawing/2014/main" id="{0F71DAE6-DCDA-79FB-0BEE-6B8422156D05}"/>
              </a:ext>
            </a:extLst>
          </p:cNvPr>
          <p:cNvSpPr/>
          <p:nvPr/>
        </p:nvSpPr>
        <p:spPr>
          <a:xfrm>
            <a:off x="5188571" y="1852677"/>
            <a:ext cx="1013460" cy="339000"/>
          </a:xfrm>
          <a:prstGeom prst="homePlate">
            <a:avLst>
              <a:gd name="adj" fmla="val 50000"/>
            </a:avLst>
          </a:prstGeom>
          <a:solidFill>
            <a:srgbClr val="478473"/>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fr-FR" sz="700" b="1" i="0" u="none" strike="noStrike" cap="none" dirty="0">
                <a:solidFill>
                  <a:schemeClr val="lt1"/>
                </a:solidFill>
                <a:latin typeface="Cocomat pro"/>
                <a:sym typeface="Arial"/>
              </a:rPr>
              <a:t>Deal </a:t>
            </a:r>
            <a:r>
              <a:rPr lang="fr-FR" sz="700" b="1" i="0" u="none" strike="noStrike" cap="none" dirty="0" err="1">
                <a:solidFill>
                  <a:schemeClr val="lt1"/>
                </a:solidFill>
                <a:latin typeface="Cocomat pro"/>
                <a:sym typeface="Arial"/>
              </a:rPr>
              <a:t>closing</a:t>
            </a:r>
            <a:endParaRPr sz="1400" b="0" i="0" u="none" strike="noStrike" cap="none" dirty="0">
              <a:solidFill>
                <a:srgbClr val="000000"/>
              </a:solidFill>
              <a:latin typeface="Cocomat pro"/>
              <a:sym typeface="Arial"/>
            </a:endParaRPr>
          </a:p>
        </p:txBody>
      </p:sp>
      <p:sp>
        <p:nvSpPr>
          <p:cNvPr id="11" name="Google Shape;474;g35f5681e131_0_26">
            <a:extLst>
              <a:ext uri="{FF2B5EF4-FFF2-40B4-BE49-F238E27FC236}">
                <a16:creationId xmlns:a16="http://schemas.microsoft.com/office/drawing/2014/main" id="{A9BE05D2-2E8D-CB99-243D-7257F9C5FC7C}"/>
              </a:ext>
            </a:extLst>
          </p:cNvPr>
          <p:cNvSpPr/>
          <p:nvPr/>
        </p:nvSpPr>
        <p:spPr>
          <a:xfrm>
            <a:off x="6328051" y="1849571"/>
            <a:ext cx="1013460" cy="339000"/>
          </a:xfrm>
          <a:prstGeom prst="homePlate">
            <a:avLst>
              <a:gd name="adj" fmla="val 50000"/>
            </a:avLst>
          </a:prstGeom>
          <a:solidFill>
            <a:srgbClr val="478473"/>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fr-FR" sz="700" b="1" i="0" u="none" strike="noStrike" cap="none">
                <a:solidFill>
                  <a:schemeClr val="lt1"/>
                </a:solidFill>
                <a:latin typeface="Cocomat pro"/>
                <a:sym typeface="Arial"/>
              </a:rPr>
              <a:t>Financing</a:t>
            </a:r>
            <a:endParaRPr sz="700" b="1" i="0" u="none" strike="noStrike" cap="none">
              <a:solidFill>
                <a:schemeClr val="lt1"/>
              </a:solidFill>
              <a:latin typeface="Cocomat pro"/>
              <a:sym typeface="Arial"/>
            </a:endParaRPr>
          </a:p>
        </p:txBody>
      </p:sp>
      <p:sp>
        <p:nvSpPr>
          <p:cNvPr id="13" name="Google Shape;476;g35f5681e131_0_26">
            <a:extLst>
              <a:ext uri="{FF2B5EF4-FFF2-40B4-BE49-F238E27FC236}">
                <a16:creationId xmlns:a16="http://schemas.microsoft.com/office/drawing/2014/main" id="{3FD92F76-E337-F88F-6F4F-022D803CABA2}"/>
              </a:ext>
            </a:extLst>
          </p:cNvPr>
          <p:cNvSpPr/>
          <p:nvPr/>
        </p:nvSpPr>
        <p:spPr>
          <a:xfrm>
            <a:off x="7467531" y="1849571"/>
            <a:ext cx="1013460" cy="339000"/>
          </a:xfrm>
          <a:prstGeom prst="homePlate">
            <a:avLst>
              <a:gd name="adj" fmla="val 50000"/>
            </a:avLst>
          </a:prstGeom>
          <a:solidFill>
            <a:srgbClr val="478473"/>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fr-FR" sz="700" b="1" i="0" u="none" strike="noStrike" cap="none" dirty="0">
                <a:solidFill>
                  <a:schemeClr val="lt1"/>
                </a:solidFill>
                <a:latin typeface="Cocomat pro"/>
                <a:sym typeface="Arial"/>
              </a:rPr>
              <a:t>Post acquisition</a:t>
            </a:r>
            <a:endParaRPr sz="1400" b="0" i="0" u="none" strike="noStrike" cap="none" dirty="0">
              <a:solidFill>
                <a:srgbClr val="000000"/>
              </a:solidFill>
              <a:latin typeface="Cocomat pro"/>
              <a:sym typeface="Arial"/>
            </a:endParaRPr>
          </a:p>
        </p:txBody>
      </p:sp>
      <p:sp>
        <p:nvSpPr>
          <p:cNvPr id="14" name="Google Shape;477;g35f5681e131_0_26">
            <a:extLst>
              <a:ext uri="{FF2B5EF4-FFF2-40B4-BE49-F238E27FC236}">
                <a16:creationId xmlns:a16="http://schemas.microsoft.com/office/drawing/2014/main" id="{C940C8A9-41D5-D2C4-FFD0-DECAB4B732CB}"/>
              </a:ext>
            </a:extLst>
          </p:cNvPr>
          <p:cNvSpPr/>
          <p:nvPr/>
        </p:nvSpPr>
        <p:spPr>
          <a:xfrm>
            <a:off x="2909611" y="1844285"/>
            <a:ext cx="1013460" cy="339000"/>
          </a:xfrm>
          <a:prstGeom prst="homePlate">
            <a:avLst>
              <a:gd name="adj" fmla="val 50000"/>
            </a:avLst>
          </a:prstGeom>
          <a:solidFill>
            <a:srgbClr val="478473"/>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fr-FR" sz="700" b="1" i="0" u="none" strike="noStrike" cap="none">
                <a:solidFill>
                  <a:schemeClr val="lt1"/>
                </a:solidFill>
                <a:latin typeface="Cocomat pro"/>
                <a:sym typeface="Arial"/>
              </a:rPr>
              <a:t>Training</a:t>
            </a:r>
            <a:endParaRPr sz="1400" b="0" i="0" u="none" strike="noStrike" cap="none">
              <a:solidFill>
                <a:srgbClr val="000000"/>
              </a:solidFill>
              <a:latin typeface="Cocomat pro"/>
              <a:sym typeface="Arial"/>
            </a:endParaRPr>
          </a:p>
        </p:txBody>
      </p:sp>
      <p:sp>
        <p:nvSpPr>
          <p:cNvPr id="15" name="Google Shape;477;g35f5681e131_0_26">
            <a:extLst>
              <a:ext uri="{FF2B5EF4-FFF2-40B4-BE49-F238E27FC236}">
                <a16:creationId xmlns:a16="http://schemas.microsoft.com/office/drawing/2014/main" id="{A716C4CC-20F9-DC5D-2874-E420F92BA78D}"/>
              </a:ext>
            </a:extLst>
          </p:cNvPr>
          <p:cNvSpPr/>
          <p:nvPr/>
        </p:nvSpPr>
        <p:spPr>
          <a:xfrm>
            <a:off x="1770131" y="1852677"/>
            <a:ext cx="1013460" cy="339000"/>
          </a:xfrm>
          <a:prstGeom prst="homePlate">
            <a:avLst>
              <a:gd name="adj" fmla="val 50000"/>
            </a:avLst>
          </a:prstGeom>
          <a:solidFill>
            <a:srgbClr val="478473"/>
          </a:solidFill>
          <a:ln w="9525" cap="flat" cmpd="sng">
            <a:solidFill>
              <a:srgbClr val="004A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fr-FR" sz="700" b="1" i="0" u="none" strike="noStrike" cap="none" dirty="0">
                <a:solidFill>
                  <a:schemeClr val="lt1"/>
                </a:solidFill>
                <a:latin typeface="Cocomat pro"/>
                <a:sym typeface="Arial"/>
              </a:rPr>
              <a:t>Candidate </a:t>
            </a:r>
            <a:r>
              <a:rPr lang="fr-FR" sz="700" b="1" i="0" u="none" strike="noStrike" cap="none" dirty="0" err="1">
                <a:solidFill>
                  <a:schemeClr val="lt1"/>
                </a:solidFill>
                <a:latin typeface="Cocomat pro"/>
                <a:sym typeface="Arial"/>
              </a:rPr>
              <a:t>selection</a:t>
            </a:r>
            <a:endParaRPr sz="1400" b="0" i="0" u="none" strike="noStrike" cap="none" dirty="0">
              <a:solidFill>
                <a:srgbClr val="000000"/>
              </a:solidFill>
              <a:latin typeface="Cocomat pro"/>
              <a:sym typeface="Arial"/>
            </a:endParaRPr>
          </a:p>
        </p:txBody>
      </p:sp>
      <p:sp>
        <p:nvSpPr>
          <p:cNvPr id="16" name="Google Shape;446;p2">
            <a:extLst>
              <a:ext uri="{FF2B5EF4-FFF2-40B4-BE49-F238E27FC236}">
                <a16:creationId xmlns:a16="http://schemas.microsoft.com/office/drawing/2014/main" id="{ED7C8002-D8DC-F7C7-328F-CB660862C07E}"/>
              </a:ext>
            </a:extLst>
          </p:cNvPr>
          <p:cNvSpPr txBox="1"/>
          <p:nvPr/>
        </p:nvSpPr>
        <p:spPr>
          <a:xfrm>
            <a:off x="444031" y="1140643"/>
            <a:ext cx="8089885" cy="390336"/>
          </a:xfrm>
          <a:prstGeom prst="rect">
            <a:avLst/>
          </a:prstGeom>
          <a:noFill/>
          <a:ln>
            <a:noFill/>
          </a:ln>
        </p:spPr>
        <p:txBody>
          <a:bodyPr spcFirstLastPara="1" wrap="square" lIns="68550" tIns="34275" rIns="68550" bIns="34275" anchor="ctr" anchorCtr="0">
            <a:noAutofit/>
          </a:bodyPr>
          <a:lstStyle>
            <a:defPPr marR="0" lvl="0" algn="l" rtl="0">
              <a:lnSpc>
                <a:spcPct val="100000"/>
              </a:lnSpc>
              <a:spcBef>
                <a:spcPts val="0"/>
              </a:spcBef>
              <a:spcAft>
                <a:spcPts val="0"/>
              </a:spcAft>
            </a:defPPr>
            <a:lvl1pPr marL="0" indent="0" algn="ctr">
              <a:lnSpc>
                <a:spcPct val="80000"/>
              </a:lnSpc>
              <a:buNone/>
              <a:defRPr sz="2200" i="1">
                <a:solidFill>
                  <a:srgbClr val="478473"/>
                </a:solidFill>
                <a:latin typeface="Cocomat pro"/>
              </a:defRPr>
            </a:lvl1pPr>
          </a:lstStyle>
          <a:p>
            <a:r>
              <a:rPr lang="fr-FR" sz="2000" dirty="0"/>
              <a:t>A Business model </a:t>
            </a:r>
            <a:r>
              <a:rPr lang="fr-FR" sz="2000" dirty="0" err="1"/>
              <a:t>with</a:t>
            </a:r>
            <a:r>
              <a:rPr lang="fr-FR" sz="2000" dirty="0"/>
              <a:t> </a:t>
            </a:r>
            <a:r>
              <a:rPr lang="fr-FR" sz="2000" dirty="0" err="1"/>
              <a:t>potential</a:t>
            </a:r>
            <a:r>
              <a:rPr lang="fr-FR" sz="2000" dirty="0"/>
              <a:t> for diversification </a:t>
            </a:r>
          </a:p>
          <a:p>
            <a:r>
              <a:rPr lang="fr-FR" sz="2000" dirty="0"/>
              <a:t>to </a:t>
            </a:r>
            <a:r>
              <a:rPr lang="fr-FR" sz="2000" dirty="0" err="1"/>
              <a:t>multiply</a:t>
            </a:r>
            <a:r>
              <a:rPr lang="fr-FR" sz="2000" dirty="0"/>
              <a:t> </a:t>
            </a:r>
            <a:r>
              <a:rPr lang="fr-FR" sz="2000" dirty="0" err="1"/>
              <a:t>monetization</a:t>
            </a:r>
            <a:r>
              <a:rPr lang="fr-FR" sz="2000" dirty="0"/>
              <a:t> </a:t>
            </a:r>
            <a:r>
              <a:rPr lang="fr-FR" sz="2000" dirty="0" err="1"/>
              <a:t>touchpoints</a:t>
            </a:r>
            <a:r>
              <a:rPr lang="fr-FR" sz="2000" dirty="0"/>
              <a:t> and </a:t>
            </a:r>
            <a:r>
              <a:rPr lang="fr-FR" sz="2000" dirty="0" err="1"/>
              <a:t>increase</a:t>
            </a:r>
            <a:r>
              <a:rPr lang="fr-FR" sz="2000" dirty="0"/>
              <a:t> ARPU</a:t>
            </a:r>
            <a:endParaRPr sz="2000" dirty="0"/>
          </a:p>
        </p:txBody>
      </p:sp>
      <p:sp>
        <p:nvSpPr>
          <p:cNvPr id="18" name="Google Shape;494;g35f5681e131_0_26">
            <a:extLst>
              <a:ext uri="{FF2B5EF4-FFF2-40B4-BE49-F238E27FC236}">
                <a16:creationId xmlns:a16="http://schemas.microsoft.com/office/drawing/2014/main" id="{369604FD-3B30-AE05-4700-549715A74230}"/>
              </a:ext>
            </a:extLst>
          </p:cNvPr>
          <p:cNvSpPr txBox="1"/>
          <p:nvPr/>
        </p:nvSpPr>
        <p:spPr>
          <a:xfrm>
            <a:off x="444031" y="2469700"/>
            <a:ext cx="1102829" cy="216900"/>
          </a:xfrm>
          <a:prstGeom prst="rect">
            <a:avLst/>
          </a:prstGeom>
          <a:noFill/>
          <a:ln>
            <a:noFill/>
          </a:ln>
        </p:spPr>
        <p:txBody>
          <a:bodyPr spcFirstLastPara="1" wrap="square" lIns="68550" tIns="34275" rIns="68550" bIns="34275" anchor="ctr" anchorCtr="0">
            <a:noAutofit/>
          </a:bodyPr>
          <a:lstStyle/>
          <a:p>
            <a:pPr marL="0" marR="0" lvl="0" indent="0" algn="ctr" rtl="0">
              <a:lnSpc>
                <a:spcPct val="90000"/>
              </a:lnSpc>
              <a:spcBef>
                <a:spcPts val="0"/>
              </a:spcBef>
              <a:spcAft>
                <a:spcPts val="0"/>
              </a:spcAft>
              <a:buClr>
                <a:schemeClr val="dk1"/>
              </a:buClr>
              <a:buSzPts val="4757"/>
              <a:buFont typeface="Play"/>
              <a:buNone/>
            </a:pPr>
            <a:r>
              <a:rPr lang="fr-FR" b="1" i="0" u="none" strike="noStrike" cap="none" dirty="0" err="1">
                <a:solidFill>
                  <a:srgbClr val="004AAD"/>
                </a:solidFill>
                <a:latin typeface="Cocomat pro"/>
                <a:sym typeface="Arial"/>
              </a:rPr>
              <a:t>Acceleration</a:t>
            </a:r>
            <a:r>
              <a:rPr lang="fr-FR" b="1" i="0" u="none" strike="noStrike" cap="none" dirty="0">
                <a:solidFill>
                  <a:srgbClr val="004AAD"/>
                </a:solidFill>
                <a:latin typeface="Cocomat pro"/>
                <a:sym typeface="Arial"/>
              </a:rPr>
              <a:t> Model</a:t>
            </a:r>
            <a:endParaRPr sz="800" b="0" i="0" u="none" strike="noStrike" cap="none" dirty="0">
              <a:solidFill>
                <a:srgbClr val="000000"/>
              </a:solidFill>
              <a:latin typeface="Cocomat pro"/>
              <a:sym typeface="Arial"/>
            </a:endParaRPr>
          </a:p>
        </p:txBody>
      </p:sp>
      <p:sp>
        <p:nvSpPr>
          <p:cNvPr id="19" name="Forme en L 18">
            <a:extLst>
              <a:ext uri="{FF2B5EF4-FFF2-40B4-BE49-F238E27FC236}">
                <a16:creationId xmlns:a16="http://schemas.microsoft.com/office/drawing/2014/main" id="{E9C1683D-24FB-047D-747E-C3FC1ED6025C}"/>
              </a:ext>
            </a:extLst>
          </p:cNvPr>
          <p:cNvSpPr/>
          <p:nvPr/>
        </p:nvSpPr>
        <p:spPr>
          <a:xfrm rot="18663212">
            <a:off x="1757571" y="2460227"/>
            <a:ext cx="281940" cy="95014"/>
          </a:xfrm>
          <a:prstGeom prst="corner">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Google Shape;494;g35f5681e131_0_26">
            <a:extLst>
              <a:ext uri="{FF2B5EF4-FFF2-40B4-BE49-F238E27FC236}">
                <a16:creationId xmlns:a16="http://schemas.microsoft.com/office/drawing/2014/main" id="{191CA8EE-9068-15FB-F790-AA04CB44FCDD}"/>
              </a:ext>
            </a:extLst>
          </p:cNvPr>
          <p:cNvSpPr txBox="1"/>
          <p:nvPr/>
        </p:nvSpPr>
        <p:spPr>
          <a:xfrm>
            <a:off x="1936642" y="2469700"/>
            <a:ext cx="846950" cy="216900"/>
          </a:xfrm>
          <a:prstGeom prst="rect">
            <a:avLst/>
          </a:prstGeom>
          <a:noFill/>
          <a:ln>
            <a:noFill/>
          </a:ln>
        </p:spPr>
        <p:txBody>
          <a:bodyPr spcFirstLastPara="1" wrap="square" lIns="68550" tIns="34275" rIns="68550" bIns="34275" anchor="ctr" anchorCtr="0">
            <a:noAutofit/>
          </a:bodyPr>
          <a:lstStyle/>
          <a:p>
            <a:pPr marL="0" marR="0" lvl="0" indent="0" rtl="0">
              <a:lnSpc>
                <a:spcPct val="90000"/>
              </a:lnSpc>
              <a:spcBef>
                <a:spcPts val="0"/>
              </a:spcBef>
              <a:spcAft>
                <a:spcPts val="0"/>
              </a:spcAft>
              <a:buClr>
                <a:schemeClr val="dk1"/>
              </a:buClr>
              <a:buSzPts val="4757"/>
              <a:buFont typeface="Play"/>
              <a:buNone/>
            </a:pPr>
            <a:r>
              <a:rPr lang="fr-FR" sz="1050" b="1" i="0" u="none" strike="noStrike" cap="none" dirty="0" err="1">
                <a:solidFill>
                  <a:srgbClr val="478473"/>
                </a:solidFill>
                <a:latin typeface="Cocomat pro"/>
                <a:sym typeface="Arial"/>
              </a:rPr>
              <a:t>Success</a:t>
            </a:r>
            <a:r>
              <a:rPr lang="fr-FR" sz="1050" b="1" i="0" u="none" strike="noStrike" cap="none" dirty="0">
                <a:solidFill>
                  <a:srgbClr val="478473"/>
                </a:solidFill>
                <a:latin typeface="Cocomat pro"/>
                <a:sym typeface="Arial"/>
              </a:rPr>
              <a:t> </a:t>
            </a:r>
            <a:r>
              <a:rPr lang="fr-FR" sz="1050" b="1" i="0" u="none" strike="noStrike" cap="none" dirty="0" err="1">
                <a:solidFill>
                  <a:srgbClr val="478473"/>
                </a:solidFill>
                <a:latin typeface="Cocomat pro"/>
                <a:sym typeface="Arial"/>
              </a:rPr>
              <a:t>fee</a:t>
            </a:r>
            <a:endParaRPr sz="500" b="0" i="0" u="none" strike="noStrike" cap="none" dirty="0">
              <a:solidFill>
                <a:srgbClr val="478473"/>
              </a:solidFill>
              <a:latin typeface="Cocomat pro"/>
              <a:sym typeface="Arial"/>
            </a:endParaRPr>
          </a:p>
        </p:txBody>
      </p:sp>
      <p:sp>
        <p:nvSpPr>
          <p:cNvPr id="21" name="Forme en L 20">
            <a:extLst>
              <a:ext uri="{FF2B5EF4-FFF2-40B4-BE49-F238E27FC236}">
                <a16:creationId xmlns:a16="http://schemas.microsoft.com/office/drawing/2014/main" id="{2D3E4018-CECC-846B-E30A-01471162A554}"/>
              </a:ext>
            </a:extLst>
          </p:cNvPr>
          <p:cNvSpPr/>
          <p:nvPr/>
        </p:nvSpPr>
        <p:spPr>
          <a:xfrm rot="18663212">
            <a:off x="4036530" y="2464655"/>
            <a:ext cx="281940" cy="95014"/>
          </a:xfrm>
          <a:prstGeom prst="corner">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Google Shape;494;g35f5681e131_0_26">
            <a:extLst>
              <a:ext uri="{FF2B5EF4-FFF2-40B4-BE49-F238E27FC236}">
                <a16:creationId xmlns:a16="http://schemas.microsoft.com/office/drawing/2014/main" id="{3ABECAA6-6FEE-447A-AEBD-99EF10A0F1EB}"/>
              </a:ext>
            </a:extLst>
          </p:cNvPr>
          <p:cNvSpPr txBox="1"/>
          <p:nvPr/>
        </p:nvSpPr>
        <p:spPr>
          <a:xfrm>
            <a:off x="4215601" y="2474128"/>
            <a:ext cx="846950" cy="216900"/>
          </a:xfrm>
          <a:prstGeom prst="rect">
            <a:avLst/>
          </a:prstGeom>
          <a:noFill/>
          <a:ln>
            <a:noFill/>
          </a:ln>
        </p:spPr>
        <p:txBody>
          <a:bodyPr spcFirstLastPara="1" wrap="square" lIns="68550" tIns="34275" rIns="68550" bIns="34275" anchor="ctr" anchorCtr="0">
            <a:noAutofit/>
          </a:bodyPr>
          <a:lstStyle/>
          <a:p>
            <a:pPr marL="0" marR="0" lvl="0" indent="0" rtl="0">
              <a:lnSpc>
                <a:spcPct val="90000"/>
              </a:lnSpc>
              <a:spcBef>
                <a:spcPts val="0"/>
              </a:spcBef>
              <a:spcAft>
                <a:spcPts val="0"/>
              </a:spcAft>
              <a:buClr>
                <a:schemeClr val="dk1"/>
              </a:buClr>
              <a:buSzPts val="4757"/>
              <a:buFont typeface="Play"/>
              <a:buNone/>
            </a:pPr>
            <a:r>
              <a:rPr lang="fr-FR" sz="1050" b="1" i="0" u="none" strike="noStrike" cap="none" dirty="0" err="1">
                <a:solidFill>
                  <a:srgbClr val="478473"/>
                </a:solidFill>
                <a:latin typeface="Cocomat pro"/>
                <a:sym typeface="Arial"/>
              </a:rPr>
              <a:t>Success</a:t>
            </a:r>
            <a:r>
              <a:rPr lang="fr-FR" sz="1050" b="1" i="0" u="none" strike="noStrike" cap="none" dirty="0">
                <a:solidFill>
                  <a:srgbClr val="478473"/>
                </a:solidFill>
                <a:latin typeface="Cocomat pro"/>
                <a:sym typeface="Arial"/>
              </a:rPr>
              <a:t> </a:t>
            </a:r>
            <a:r>
              <a:rPr lang="fr-FR" sz="1050" b="1" i="0" u="none" strike="noStrike" cap="none" dirty="0" err="1">
                <a:solidFill>
                  <a:srgbClr val="478473"/>
                </a:solidFill>
                <a:latin typeface="Cocomat pro"/>
                <a:sym typeface="Arial"/>
              </a:rPr>
              <a:t>fee</a:t>
            </a:r>
            <a:endParaRPr sz="500" b="0" i="0" u="none" strike="noStrike" cap="none" dirty="0">
              <a:solidFill>
                <a:srgbClr val="478473"/>
              </a:solidFill>
              <a:latin typeface="Cocomat pro"/>
              <a:sym typeface="Arial"/>
            </a:endParaRPr>
          </a:p>
        </p:txBody>
      </p:sp>
      <p:sp>
        <p:nvSpPr>
          <p:cNvPr id="23" name="Forme en L 22">
            <a:extLst>
              <a:ext uri="{FF2B5EF4-FFF2-40B4-BE49-F238E27FC236}">
                <a16:creationId xmlns:a16="http://schemas.microsoft.com/office/drawing/2014/main" id="{8606E0D8-6060-8FDE-5E3D-AF5AD3407611}"/>
              </a:ext>
            </a:extLst>
          </p:cNvPr>
          <p:cNvSpPr/>
          <p:nvPr/>
        </p:nvSpPr>
        <p:spPr>
          <a:xfrm rot="18663212">
            <a:off x="5173254" y="2467879"/>
            <a:ext cx="281940" cy="95014"/>
          </a:xfrm>
          <a:prstGeom prst="corner">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Google Shape;494;g35f5681e131_0_26">
            <a:extLst>
              <a:ext uri="{FF2B5EF4-FFF2-40B4-BE49-F238E27FC236}">
                <a16:creationId xmlns:a16="http://schemas.microsoft.com/office/drawing/2014/main" id="{D9563229-5794-5895-D66B-67E6BCB6ADC5}"/>
              </a:ext>
            </a:extLst>
          </p:cNvPr>
          <p:cNvSpPr txBox="1"/>
          <p:nvPr/>
        </p:nvSpPr>
        <p:spPr>
          <a:xfrm>
            <a:off x="5352325" y="2477352"/>
            <a:ext cx="846950" cy="216900"/>
          </a:xfrm>
          <a:prstGeom prst="rect">
            <a:avLst/>
          </a:prstGeom>
          <a:noFill/>
          <a:ln>
            <a:noFill/>
          </a:ln>
        </p:spPr>
        <p:txBody>
          <a:bodyPr spcFirstLastPara="1" wrap="square" lIns="68550" tIns="34275" rIns="68550" bIns="34275" anchor="ctr" anchorCtr="0">
            <a:noAutofit/>
          </a:bodyPr>
          <a:lstStyle/>
          <a:p>
            <a:pPr marL="0" marR="0" lvl="0" indent="0" rtl="0">
              <a:lnSpc>
                <a:spcPct val="90000"/>
              </a:lnSpc>
              <a:spcBef>
                <a:spcPts val="0"/>
              </a:spcBef>
              <a:spcAft>
                <a:spcPts val="0"/>
              </a:spcAft>
              <a:buClr>
                <a:schemeClr val="dk1"/>
              </a:buClr>
              <a:buSzPts val="4757"/>
              <a:buFont typeface="Play"/>
              <a:buNone/>
            </a:pPr>
            <a:r>
              <a:rPr lang="fr-FR" sz="1050" b="1" i="0" u="none" strike="noStrike" cap="none" dirty="0">
                <a:solidFill>
                  <a:srgbClr val="478473"/>
                </a:solidFill>
                <a:latin typeface="Cocomat pro"/>
                <a:sym typeface="Arial"/>
              </a:rPr>
              <a:t>Deal %</a:t>
            </a:r>
            <a:endParaRPr sz="500" b="0" i="0" u="none" strike="noStrike" cap="none" dirty="0">
              <a:solidFill>
                <a:srgbClr val="478473"/>
              </a:solidFill>
              <a:latin typeface="Cocomat pro"/>
              <a:sym typeface="Arial"/>
            </a:endParaRPr>
          </a:p>
        </p:txBody>
      </p:sp>
      <p:sp>
        <p:nvSpPr>
          <p:cNvPr id="25" name="Forme en L 24">
            <a:extLst>
              <a:ext uri="{FF2B5EF4-FFF2-40B4-BE49-F238E27FC236}">
                <a16:creationId xmlns:a16="http://schemas.microsoft.com/office/drawing/2014/main" id="{FCB6E610-ED5B-153E-063E-B40F22E72EE9}"/>
              </a:ext>
            </a:extLst>
          </p:cNvPr>
          <p:cNvSpPr/>
          <p:nvPr/>
        </p:nvSpPr>
        <p:spPr>
          <a:xfrm rot="18663212">
            <a:off x="6309978" y="2467879"/>
            <a:ext cx="281940" cy="95014"/>
          </a:xfrm>
          <a:prstGeom prst="corner">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Google Shape;494;g35f5681e131_0_26">
            <a:extLst>
              <a:ext uri="{FF2B5EF4-FFF2-40B4-BE49-F238E27FC236}">
                <a16:creationId xmlns:a16="http://schemas.microsoft.com/office/drawing/2014/main" id="{DBF2EF37-7699-5A41-2118-B7D2338652F4}"/>
              </a:ext>
            </a:extLst>
          </p:cNvPr>
          <p:cNvSpPr txBox="1"/>
          <p:nvPr/>
        </p:nvSpPr>
        <p:spPr>
          <a:xfrm>
            <a:off x="6489049" y="2477352"/>
            <a:ext cx="846950" cy="216900"/>
          </a:xfrm>
          <a:prstGeom prst="rect">
            <a:avLst/>
          </a:prstGeom>
          <a:noFill/>
          <a:ln>
            <a:noFill/>
          </a:ln>
        </p:spPr>
        <p:txBody>
          <a:bodyPr spcFirstLastPara="1" wrap="square" lIns="68550" tIns="34275" rIns="68550" bIns="34275" anchor="ctr" anchorCtr="0">
            <a:noAutofit/>
          </a:bodyPr>
          <a:lstStyle/>
          <a:p>
            <a:pPr marL="0" marR="0" lvl="0" indent="0" rtl="0">
              <a:lnSpc>
                <a:spcPct val="90000"/>
              </a:lnSpc>
              <a:spcBef>
                <a:spcPts val="0"/>
              </a:spcBef>
              <a:spcAft>
                <a:spcPts val="0"/>
              </a:spcAft>
              <a:buClr>
                <a:schemeClr val="dk1"/>
              </a:buClr>
              <a:buSzPts val="4757"/>
              <a:buFont typeface="Play"/>
              <a:buNone/>
            </a:pPr>
            <a:r>
              <a:rPr lang="fr-FR" sz="1050" b="1" i="0" u="none" strike="noStrike" cap="none" dirty="0">
                <a:solidFill>
                  <a:srgbClr val="478473"/>
                </a:solidFill>
                <a:latin typeface="Cocomat pro"/>
                <a:sym typeface="Arial"/>
              </a:rPr>
              <a:t>Deal %</a:t>
            </a:r>
            <a:endParaRPr sz="500" b="0" i="0" u="none" strike="noStrike" cap="none" dirty="0">
              <a:solidFill>
                <a:srgbClr val="478473"/>
              </a:solidFill>
              <a:latin typeface="Cocomat pro"/>
              <a:sym typeface="Arial"/>
            </a:endParaRPr>
          </a:p>
        </p:txBody>
      </p:sp>
      <p:sp>
        <p:nvSpPr>
          <p:cNvPr id="27" name="Google Shape;494;g35f5681e131_0_26">
            <a:extLst>
              <a:ext uri="{FF2B5EF4-FFF2-40B4-BE49-F238E27FC236}">
                <a16:creationId xmlns:a16="http://schemas.microsoft.com/office/drawing/2014/main" id="{12FB816F-1767-66C1-9541-042DD1DCF14E}"/>
              </a:ext>
            </a:extLst>
          </p:cNvPr>
          <p:cNvSpPr txBox="1"/>
          <p:nvPr/>
        </p:nvSpPr>
        <p:spPr>
          <a:xfrm>
            <a:off x="444030" y="3022296"/>
            <a:ext cx="1102829" cy="216900"/>
          </a:xfrm>
          <a:prstGeom prst="rect">
            <a:avLst/>
          </a:prstGeom>
          <a:noFill/>
          <a:ln>
            <a:noFill/>
          </a:ln>
        </p:spPr>
        <p:txBody>
          <a:bodyPr spcFirstLastPara="1" wrap="square" lIns="68550" tIns="34275" rIns="68550" bIns="34275" anchor="ctr" anchorCtr="0">
            <a:noAutofit/>
          </a:bodyPr>
          <a:lstStyle/>
          <a:p>
            <a:pPr marL="0" marR="0" lvl="0" indent="0" algn="ctr" rtl="0">
              <a:lnSpc>
                <a:spcPct val="90000"/>
              </a:lnSpc>
              <a:spcBef>
                <a:spcPts val="0"/>
              </a:spcBef>
              <a:spcAft>
                <a:spcPts val="0"/>
              </a:spcAft>
              <a:buClr>
                <a:schemeClr val="dk1"/>
              </a:buClr>
              <a:buSzPts val="4757"/>
              <a:buFont typeface="Play"/>
              <a:buNone/>
            </a:pPr>
            <a:r>
              <a:rPr lang="fr-FR" b="1" dirty="0">
                <a:solidFill>
                  <a:srgbClr val="004AAD"/>
                </a:solidFill>
                <a:latin typeface="Cocomat pro"/>
              </a:rPr>
              <a:t>Advisory Model</a:t>
            </a:r>
            <a:endParaRPr sz="800" b="0" i="0" u="none" strike="noStrike" cap="none" dirty="0">
              <a:solidFill>
                <a:srgbClr val="000000"/>
              </a:solidFill>
              <a:latin typeface="Cocomat pro"/>
              <a:sym typeface="Arial"/>
            </a:endParaRPr>
          </a:p>
        </p:txBody>
      </p:sp>
      <p:sp>
        <p:nvSpPr>
          <p:cNvPr id="28" name="Forme en L 27">
            <a:extLst>
              <a:ext uri="{FF2B5EF4-FFF2-40B4-BE49-F238E27FC236}">
                <a16:creationId xmlns:a16="http://schemas.microsoft.com/office/drawing/2014/main" id="{5EA9BB65-E06D-5363-22AA-A79FF2FEA270}"/>
              </a:ext>
            </a:extLst>
          </p:cNvPr>
          <p:cNvSpPr/>
          <p:nvPr/>
        </p:nvSpPr>
        <p:spPr>
          <a:xfrm rot="18663212">
            <a:off x="7454970" y="3012823"/>
            <a:ext cx="281940" cy="95014"/>
          </a:xfrm>
          <a:prstGeom prst="corner">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Google Shape;494;g35f5681e131_0_26">
            <a:extLst>
              <a:ext uri="{FF2B5EF4-FFF2-40B4-BE49-F238E27FC236}">
                <a16:creationId xmlns:a16="http://schemas.microsoft.com/office/drawing/2014/main" id="{F0465E3B-7FD1-4DAE-E565-FB196F5D85E0}"/>
              </a:ext>
            </a:extLst>
          </p:cNvPr>
          <p:cNvSpPr txBox="1"/>
          <p:nvPr/>
        </p:nvSpPr>
        <p:spPr>
          <a:xfrm>
            <a:off x="7634041" y="3022296"/>
            <a:ext cx="846950" cy="216900"/>
          </a:xfrm>
          <a:prstGeom prst="rect">
            <a:avLst/>
          </a:prstGeom>
          <a:noFill/>
          <a:ln>
            <a:noFill/>
          </a:ln>
        </p:spPr>
        <p:txBody>
          <a:bodyPr spcFirstLastPara="1" wrap="square" lIns="68550" tIns="34275" rIns="68550" bIns="34275" anchor="ctr" anchorCtr="0">
            <a:noAutofit/>
          </a:bodyPr>
          <a:lstStyle/>
          <a:p>
            <a:pPr marL="0" marR="0" lvl="0" indent="0" rtl="0">
              <a:lnSpc>
                <a:spcPct val="90000"/>
              </a:lnSpc>
              <a:spcBef>
                <a:spcPts val="0"/>
              </a:spcBef>
              <a:spcAft>
                <a:spcPts val="0"/>
              </a:spcAft>
              <a:buClr>
                <a:schemeClr val="dk1"/>
              </a:buClr>
              <a:buSzPts val="4757"/>
              <a:buFont typeface="Play"/>
              <a:buNone/>
            </a:pPr>
            <a:r>
              <a:rPr lang="fr-FR" sz="1050" b="1" i="0" u="none" strike="noStrike" cap="none" dirty="0">
                <a:solidFill>
                  <a:srgbClr val="478473"/>
                </a:solidFill>
                <a:latin typeface="Cocomat pro"/>
                <a:sym typeface="Arial"/>
              </a:rPr>
              <a:t>Service </a:t>
            </a:r>
            <a:r>
              <a:rPr lang="fr-FR" sz="1050" b="1" i="0" u="none" strike="noStrike" cap="none" dirty="0" err="1">
                <a:solidFill>
                  <a:srgbClr val="478473"/>
                </a:solidFill>
                <a:latin typeface="Cocomat pro"/>
                <a:sym typeface="Arial"/>
              </a:rPr>
              <a:t>fee</a:t>
            </a:r>
            <a:endParaRPr sz="500" b="0" i="0" u="none" strike="noStrike" cap="none" dirty="0">
              <a:solidFill>
                <a:srgbClr val="478473"/>
              </a:solidFill>
              <a:latin typeface="Cocomat pro"/>
              <a:sym typeface="Arial"/>
            </a:endParaRPr>
          </a:p>
        </p:txBody>
      </p:sp>
      <p:sp>
        <p:nvSpPr>
          <p:cNvPr id="30" name="Google Shape;494;g35f5681e131_0_26">
            <a:extLst>
              <a:ext uri="{FF2B5EF4-FFF2-40B4-BE49-F238E27FC236}">
                <a16:creationId xmlns:a16="http://schemas.microsoft.com/office/drawing/2014/main" id="{A8A0E7B1-9073-3B89-604F-B304293E906F}"/>
              </a:ext>
            </a:extLst>
          </p:cNvPr>
          <p:cNvSpPr txBox="1"/>
          <p:nvPr/>
        </p:nvSpPr>
        <p:spPr>
          <a:xfrm>
            <a:off x="444030" y="3604257"/>
            <a:ext cx="1102829" cy="216900"/>
          </a:xfrm>
          <a:prstGeom prst="rect">
            <a:avLst/>
          </a:prstGeom>
          <a:noFill/>
          <a:ln>
            <a:noFill/>
          </a:ln>
        </p:spPr>
        <p:txBody>
          <a:bodyPr spcFirstLastPara="1" wrap="square" lIns="68550" tIns="34275" rIns="68550" bIns="34275" anchor="ctr" anchorCtr="0">
            <a:noAutofit/>
          </a:bodyPr>
          <a:lstStyle/>
          <a:p>
            <a:pPr marL="0" marR="0" lvl="0" indent="0" algn="ctr" rtl="0">
              <a:lnSpc>
                <a:spcPct val="90000"/>
              </a:lnSpc>
              <a:spcBef>
                <a:spcPts val="0"/>
              </a:spcBef>
              <a:spcAft>
                <a:spcPts val="0"/>
              </a:spcAft>
              <a:buClr>
                <a:schemeClr val="dk1"/>
              </a:buClr>
              <a:buSzPts val="4757"/>
              <a:buFont typeface="Play"/>
              <a:buNone/>
            </a:pPr>
            <a:r>
              <a:rPr lang="fr-FR" b="1" i="0" u="none" strike="noStrike" cap="none" dirty="0">
                <a:solidFill>
                  <a:srgbClr val="004AAD"/>
                </a:solidFill>
                <a:latin typeface="Cocomat pro"/>
                <a:sym typeface="Arial"/>
              </a:rPr>
              <a:t>Education Model</a:t>
            </a:r>
            <a:endParaRPr sz="800" b="0" i="0" u="none" strike="noStrike" cap="none" dirty="0">
              <a:solidFill>
                <a:srgbClr val="000000"/>
              </a:solidFill>
              <a:latin typeface="Cocomat pro"/>
              <a:sym typeface="Arial"/>
            </a:endParaRPr>
          </a:p>
        </p:txBody>
      </p:sp>
      <p:sp>
        <p:nvSpPr>
          <p:cNvPr id="31" name="Forme en L 30">
            <a:extLst>
              <a:ext uri="{FF2B5EF4-FFF2-40B4-BE49-F238E27FC236}">
                <a16:creationId xmlns:a16="http://schemas.microsoft.com/office/drawing/2014/main" id="{7826CDBB-7FC4-7EF8-9ED6-A16FB1B53B27}"/>
              </a:ext>
            </a:extLst>
          </p:cNvPr>
          <p:cNvSpPr/>
          <p:nvPr/>
        </p:nvSpPr>
        <p:spPr>
          <a:xfrm rot="18663212">
            <a:off x="2897050" y="3603049"/>
            <a:ext cx="281940" cy="95014"/>
          </a:xfrm>
          <a:prstGeom prst="corner">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Google Shape;494;g35f5681e131_0_26">
            <a:extLst>
              <a:ext uri="{FF2B5EF4-FFF2-40B4-BE49-F238E27FC236}">
                <a16:creationId xmlns:a16="http://schemas.microsoft.com/office/drawing/2014/main" id="{671DE06E-AE52-BFDF-4048-A381811C2550}"/>
              </a:ext>
            </a:extLst>
          </p:cNvPr>
          <p:cNvSpPr txBox="1"/>
          <p:nvPr/>
        </p:nvSpPr>
        <p:spPr>
          <a:xfrm>
            <a:off x="3076121" y="3612522"/>
            <a:ext cx="846950" cy="216900"/>
          </a:xfrm>
          <a:prstGeom prst="rect">
            <a:avLst/>
          </a:prstGeom>
          <a:noFill/>
          <a:ln>
            <a:noFill/>
          </a:ln>
        </p:spPr>
        <p:txBody>
          <a:bodyPr spcFirstLastPara="1" wrap="square" lIns="68550" tIns="34275" rIns="68550" bIns="34275" anchor="ctr" anchorCtr="0">
            <a:noAutofit/>
          </a:bodyPr>
          <a:lstStyle/>
          <a:p>
            <a:pPr marL="0" marR="0" lvl="0" indent="0" rtl="0">
              <a:lnSpc>
                <a:spcPct val="90000"/>
              </a:lnSpc>
              <a:spcBef>
                <a:spcPts val="0"/>
              </a:spcBef>
              <a:spcAft>
                <a:spcPts val="0"/>
              </a:spcAft>
              <a:buClr>
                <a:schemeClr val="dk1"/>
              </a:buClr>
              <a:buSzPts val="4757"/>
              <a:buFont typeface="Play"/>
              <a:buNone/>
            </a:pPr>
            <a:r>
              <a:rPr lang="fr-FR" sz="1050" b="1" i="0" u="none" strike="noStrike" cap="none" dirty="0">
                <a:solidFill>
                  <a:srgbClr val="478473"/>
                </a:solidFill>
                <a:latin typeface="Cocomat pro"/>
                <a:sym typeface="Arial"/>
              </a:rPr>
              <a:t>usage </a:t>
            </a:r>
            <a:r>
              <a:rPr lang="fr-FR" sz="1050" b="1" i="0" u="none" strike="noStrike" cap="none" dirty="0" err="1">
                <a:solidFill>
                  <a:srgbClr val="478473"/>
                </a:solidFill>
                <a:latin typeface="Cocomat pro"/>
                <a:sym typeface="Arial"/>
              </a:rPr>
              <a:t>fee</a:t>
            </a:r>
            <a:endParaRPr sz="500" b="0" i="0" u="none" strike="noStrike" cap="none" dirty="0">
              <a:solidFill>
                <a:srgbClr val="478473"/>
              </a:solidFill>
              <a:latin typeface="Cocomat pro"/>
              <a:sym typeface="Arial"/>
            </a:endParaRPr>
          </a:p>
        </p:txBody>
      </p:sp>
      <p:cxnSp>
        <p:nvCxnSpPr>
          <p:cNvPr id="34" name="Connecteur droit 33">
            <a:extLst>
              <a:ext uri="{FF2B5EF4-FFF2-40B4-BE49-F238E27FC236}">
                <a16:creationId xmlns:a16="http://schemas.microsoft.com/office/drawing/2014/main" id="{644666DF-EC84-7244-E4B3-0A277284D5AB}"/>
              </a:ext>
            </a:extLst>
          </p:cNvPr>
          <p:cNvCxnSpPr/>
          <p:nvPr/>
        </p:nvCxnSpPr>
        <p:spPr>
          <a:xfrm>
            <a:off x="510878" y="3970020"/>
            <a:ext cx="8089886" cy="0"/>
          </a:xfrm>
          <a:prstGeom prst="line">
            <a:avLst/>
          </a:prstGeom>
          <a:ln>
            <a:solidFill>
              <a:srgbClr val="478473"/>
            </a:solidFill>
            <a:prstDash val="dash"/>
          </a:ln>
        </p:spPr>
        <p:style>
          <a:lnRef idx="1">
            <a:schemeClr val="accent1"/>
          </a:lnRef>
          <a:fillRef idx="0">
            <a:schemeClr val="accent1"/>
          </a:fillRef>
          <a:effectRef idx="0">
            <a:schemeClr val="accent1"/>
          </a:effectRef>
          <a:fontRef idx="minor">
            <a:schemeClr val="tx1"/>
          </a:fontRef>
        </p:style>
      </p:cxnSp>
      <p:sp>
        <p:nvSpPr>
          <p:cNvPr id="35" name="Google Shape;494;g35f5681e131_0_26">
            <a:extLst>
              <a:ext uri="{FF2B5EF4-FFF2-40B4-BE49-F238E27FC236}">
                <a16:creationId xmlns:a16="http://schemas.microsoft.com/office/drawing/2014/main" id="{DCDC1D30-D08A-9500-6E4D-B3B762305557}"/>
              </a:ext>
            </a:extLst>
          </p:cNvPr>
          <p:cNvSpPr txBox="1"/>
          <p:nvPr/>
        </p:nvSpPr>
        <p:spPr>
          <a:xfrm>
            <a:off x="444029" y="4381916"/>
            <a:ext cx="1102829" cy="216900"/>
          </a:xfrm>
          <a:prstGeom prst="rect">
            <a:avLst/>
          </a:prstGeom>
          <a:noFill/>
          <a:ln>
            <a:noFill/>
          </a:ln>
        </p:spPr>
        <p:txBody>
          <a:bodyPr spcFirstLastPara="1" wrap="square" lIns="68550" tIns="34275" rIns="68550" bIns="34275" anchor="ctr" anchorCtr="0">
            <a:noAutofit/>
          </a:bodyPr>
          <a:lstStyle/>
          <a:p>
            <a:pPr marL="0" marR="0" lvl="0" indent="0" algn="ctr" rtl="0">
              <a:lnSpc>
                <a:spcPct val="90000"/>
              </a:lnSpc>
              <a:spcBef>
                <a:spcPts val="0"/>
              </a:spcBef>
              <a:spcAft>
                <a:spcPts val="0"/>
              </a:spcAft>
              <a:buClr>
                <a:schemeClr val="dk1"/>
              </a:buClr>
              <a:buSzPts val="4757"/>
              <a:buFont typeface="Play"/>
              <a:buNone/>
            </a:pPr>
            <a:r>
              <a:rPr lang="fr-FR" b="1" i="0" u="none" strike="noStrike" cap="none" dirty="0">
                <a:solidFill>
                  <a:schemeClr val="bg1">
                    <a:lumMod val="50000"/>
                  </a:schemeClr>
                </a:solidFill>
                <a:latin typeface="Cocomat pro"/>
                <a:sym typeface="Arial"/>
              </a:rPr>
              <a:t>Accelerator / </a:t>
            </a:r>
            <a:r>
              <a:rPr lang="fr-FR" b="1" i="0" u="none" strike="noStrike" cap="none" dirty="0" err="1">
                <a:solidFill>
                  <a:schemeClr val="bg1">
                    <a:lumMod val="50000"/>
                  </a:schemeClr>
                </a:solidFill>
                <a:latin typeface="Cocomat pro"/>
                <a:sym typeface="Arial"/>
              </a:rPr>
              <a:t>Fund</a:t>
            </a:r>
            <a:r>
              <a:rPr lang="fr-FR" b="1" i="0" u="none" strike="noStrike" cap="none" dirty="0">
                <a:solidFill>
                  <a:schemeClr val="bg1">
                    <a:lumMod val="50000"/>
                  </a:schemeClr>
                </a:solidFill>
                <a:latin typeface="Cocomat pro"/>
                <a:sym typeface="Arial"/>
              </a:rPr>
              <a:t> Model</a:t>
            </a:r>
            <a:endParaRPr sz="800" b="0" i="0" u="none" strike="noStrike" cap="none" dirty="0">
              <a:solidFill>
                <a:schemeClr val="bg1">
                  <a:lumMod val="50000"/>
                </a:schemeClr>
              </a:solidFill>
              <a:latin typeface="Cocomat pro"/>
              <a:sym typeface="Arial"/>
            </a:endParaRPr>
          </a:p>
        </p:txBody>
      </p:sp>
      <p:sp>
        <p:nvSpPr>
          <p:cNvPr id="36" name="Forme en L 35">
            <a:extLst>
              <a:ext uri="{FF2B5EF4-FFF2-40B4-BE49-F238E27FC236}">
                <a16:creationId xmlns:a16="http://schemas.microsoft.com/office/drawing/2014/main" id="{2FED1D4C-6F11-A7A8-121B-56DFD5A3AAC9}"/>
              </a:ext>
            </a:extLst>
          </p:cNvPr>
          <p:cNvSpPr/>
          <p:nvPr/>
        </p:nvSpPr>
        <p:spPr>
          <a:xfrm rot="18663212">
            <a:off x="5173254" y="4389512"/>
            <a:ext cx="281940" cy="95014"/>
          </a:xfrm>
          <a:prstGeom prst="corner">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Google Shape;494;g35f5681e131_0_26">
            <a:extLst>
              <a:ext uri="{FF2B5EF4-FFF2-40B4-BE49-F238E27FC236}">
                <a16:creationId xmlns:a16="http://schemas.microsoft.com/office/drawing/2014/main" id="{42095FFA-D0B6-83A9-9987-8C9CEC224A47}"/>
              </a:ext>
            </a:extLst>
          </p:cNvPr>
          <p:cNvSpPr txBox="1"/>
          <p:nvPr/>
        </p:nvSpPr>
        <p:spPr>
          <a:xfrm>
            <a:off x="5352325" y="4398985"/>
            <a:ext cx="846950" cy="216900"/>
          </a:xfrm>
          <a:prstGeom prst="rect">
            <a:avLst/>
          </a:prstGeom>
          <a:noFill/>
          <a:ln>
            <a:noFill/>
          </a:ln>
        </p:spPr>
        <p:txBody>
          <a:bodyPr spcFirstLastPara="1" wrap="square" lIns="68550" tIns="34275" rIns="68550" bIns="34275" anchor="ctr" anchorCtr="0">
            <a:noAutofit/>
          </a:bodyPr>
          <a:lstStyle/>
          <a:p>
            <a:pPr marL="0" marR="0" lvl="0" indent="0" rtl="0">
              <a:lnSpc>
                <a:spcPct val="90000"/>
              </a:lnSpc>
              <a:spcBef>
                <a:spcPts val="0"/>
              </a:spcBef>
              <a:spcAft>
                <a:spcPts val="0"/>
              </a:spcAft>
              <a:buClr>
                <a:schemeClr val="dk1"/>
              </a:buClr>
              <a:buSzPts val="4757"/>
              <a:buFont typeface="Play"/>
              <a:buNone/>
            </a:pPr>
            <a:r>
              <a:rPr lang="fr-FR" sz="1050" b="1" i="0" u="none" strike="noStrike" cap="none" dirty="0">
                <a:solidFill>
                  <a:schemeClr val="bg1">
                    <a:lumMod val="50000"/>
                  </a:schemeClr>
                </a:solidFill>
                <a:latin typeface="Cocomat pro"/>
                <a:sym typeface="Arial"/>
              </a:rPr>
              <a:t>Deal %</a:t>
            </a:r>
            <a:endParaRPr sz="500" b="0" i="0" u="none" strike="noStrike" cap="none" dirty="0">
              <a:solidFill>
                <a:schemeClr val="bg1">
                  <a:lumMod val="50000"/>
                </a:schemeClr>
              </a:solidFill>
              <a:latin typeface="Cocomat pro"/>
              <a:sym typeface="Arial"/>
            </a:endParaRPr>
          </a:p>
        </p:txBody>
      </p:sp>
      <p:sp>
        <p:nvSpPr>
          <p:cNvPr id="38" name="Forme en L 37">
            <a:extLst>
              <a:ext uri="{FF2B5EF4-FFF2-40B4-BE49-F238E27FC236}">
                <a16:creationId xmlns:a16="http://schemas.microsoft.com/office/drawing/2014/main" id="{844473B7-B476-C029-BB31-1A81281F0141}"/>
              </a:ext>
            </a:extLst>
          </p:cNvPr>
          <p:cNvSpPr/>
          <p:nvPr/>
        </p:nvSpPr>
        <p:spPr>
          <a:xfrm rot="18663212">
            <a:off x="6309978" y="4392179"/>
            <a:ext cx="281940" cy="95014"/>
          </a:xfrm>
          <a:prstGeom prst="corner">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Google Shape;494;g35f5681e131_0_26">
            <a:extLst>
              <a:ext uri="{FF2B5EF4-FFF2-40B4-BE49-F238E27FC236}">
                <a16:creationId xmlns:a16="http://schemas.microsoft.com/office/drawing/2014/main" id="{5947D599-20FF-F555-BB10-1BC62C80D534}"/>
              </a:ext>
            </a:extLst>
          </p:cNvPr>
          <p:cNvSpPr txBox="1"/>
          <p:nvPr/>
        </p:nvSpPr>
        <p:spPr>
          <a:xfrm>
            <a:off x="6489049" y="4401652"/>
            <a:ext cx="846950" cy="216900"/>
          </a:xfrm>
          <a:prstGeom prst="rect">
            <a:avLst/>
          </a:prstGeom>
          <a:noFill/>
          <a:ln>
            <a:noFill/>
          </a:ln>
        </p:spPr>
        <p:txBody>
          <a:bodyPr spcFirstLastPara="1" wrap="square" lIns="68550" tIns="34275" rIns="68550" bIns="34275" anchor="ctr" anchorCtr="0">
            <a:noAutofit/>
          </a:bodyPr>
          <a:lstStyle/>
          <a:p>
            <a:pPr marL="0" marR="0" lvl="0" indent="0" rtl="0">
              <a:lnSpc>
                <a:spcPct val="90000"/>
              </a:lnSpc>
              <a:spcBef>
                <a:spcPts val="0"/>
              </a:spcBef>
              <a:spcAft>
                <a:spcPts val="0"/>
              </a:spcAft>
              <a:buClr>
                <a:schemeClr val="dk1"/>
              </a:buClr>
              <a:buSzPts val="4757"/>
              <a:buFont typeface="Play"/>
              <a:buNone/>
            </a:pPr>
            <a:r>
              <a:rPr lang="fr-FR" sz="1050" b="1" i="0" u="none" strike="noStrike" cap="none" dirty="0">
                <a:solidFill>
                  <a:schemeClr val="bg1">
                    <a:lumMod val="50000"/>
                  </a:schemeClr>
                </a:solidFill>
                <a:latin typeface="Cocomat pro"/>
                <a:sym typeface="Arial"/>
              </a:rPr>
              <a:t>Deal %</a:t>
            </a:r>
            <a:endParaRPr sz="500" b="0" i="0" u="none" strike="noStrike" cap="none" dirty="0">
              <a:solidFill>
                <a:schemeClr val="bg1">
                  <a:lumMod val="50000"/>
                </a:schemeClr>
              </a:solidFill>
              <a:latin typeface="Cocomat pro"/>
              <a:sym typeface="Arial"/>
            </a:endParaRPr>
          </a:p>
        </p:txBody>
      </p:sp>
      <p:sp>
        <p:nvSpPr>
          <p:cNvPr id="40" name="Forme en L 39">
            <a:extLst>
              <a:ext uri="{FF2B5EF4-FFF2-40B4-BE49-F238E27FC236}">
                <a16:creationId xmlns:a16="http://schemas.microsoft.com/office/drawing/2014/main" id="{48EF9167-3D0E-9C48-A391-0D2979DD4790}"/>
              </a:ext>
            </a:extLst>
          </p:cNvPr>
          <p:cNvSpPr/>
          <p:nvPr/>
        </p:nvSpPr>
        <p:spPr>
          <a:xfrm rot="18663212">
            <a:off x="7454970" y="4389512"/>
            <a:ext cx="281940" cy="95014"/>
          </a:xfrm>
          <a:prstGeom prst="corner">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Google Shape;494;g35f5681e131_0_26">
            <a:extLst>
              <a:ext uri="{FF2B5EF4-FFF2-40B4-BE49-F238E27FC236}">
                <a16:creationId xmlns:a16="http://schemas.microsoft.com/office/drawing/2014/main" id="{97CF91B0-01F6-D6D0-2FB9-9D08303DB433}"/>
              </a:ext>
            </a:extLst>
          </p:cNvPr>
          <p:cNvSpPr txBox="1"/>
          <p:nvPr/>
        </p:nvSpPr>
        <p:spPr>
          <a:xfrm>
            <a:off x="7724349" y="4381915"/>
            <a:ext cx="1157004" cy="245687"/>
          </a:xfrm>
          <a:prstGeom prst="rect">
            <a:avLst/>
          </a:prstGeom>
          <a:noFill/>
          <a:ln>
            <a:noFill/>
          </a:ln>
        </p:spPr>
        <p:txBody>
          <a:bodyPr spcFirstLastPara="1" wrap="square" lIns="68550" tIns="34275" rIns="68550" bIns="34275" anchor="ctr" anchorCtr="0">
            <a:noAutofit/>
          </a:bodyPr>
          <a:lstStyle/>
          <a:p>
            <a:pPr marL="0" marR="0" lvl="0" indent="0" rtl="0">
              <a:lnSpc>
                <a:spcPct val="90000"/>
              </a:lnSpc>
              <a:spcBef>
                <a:spcPts val="0"/>
              </a:spcBef>
              <a:spcAft>
                <a:spcPts val="0"/>
              </a:spcAft>
              <a:buClr>
                <a:schemeClr val="dk1"/>
              </a:buClr>
              <a:buSzPts val="4757"/>
              <a:buFont typeface="Play"/>
              <a:buNone/>
            </a:pPr>
            <a:r>
              <a:rPr lang="fr-FR" sz="1050" b="1" i="0" u="none" strike="noStrike" cap="none" dirty="0">
                <a:solidFill>
                  <a:schemeClr val="bg1">
                    <a:lumMod val="50000"/>
                  </a:schemeClr>
                </a:solidFill>
                <a:latin typeface="Cocomat pro"/>
                <a:sym typeface="Arial"/>
              </a:rPr>
              <a:t>Management </a:t>
            </a:r>
            <a:r>
              <a:rPr lang="fr-FR" sz="1050" b="1" i="0" u="none" strike="noStrike" cap="none" dirty="0" err="1">
                <a:solidFill>
                  <a:schemeClr val="bg1">
                    <a:lumMod val="50000"/>
                  </a:schemeClr>
                </a:solidFill>
                <a:latin typeface="Cocomat pro"/>
                <a:sym typeface="Arial"/>
              </a:rPr>
              <a:t>fees</a:t>
            </a:r>
            <a:r>
              <a:rPr lang="fr-FR" sz="1050" b="1" i="0" u="none" strike="noStrike" cap="none" dirty="0">
                <a:solidFill>
                  <a:schemeClr val="bg1">
                    <a:lumMod val="50000"/>
                  </a:schemeClr>
                </a:solidFill>
                <a:latin typeface="Cocomat pro"/>
                <a:sym typeface="Arial"/>
              </a:rPr>
              <a:t> &amp; </a:t>
            </a:r>
            <a:r>
              <a:rPr lang="fr-FR" sz="1050" b="1" i="0" u="none" strike="noStrike" cap="none" dirty="0" err="1">
                <a:solidFill>
                  <a:schemeClr val="bg1">
                    <a:lumMod val="50000"/>
                  </a:schemeClr>
                </a:solidFill>
                <a:latin typeface="Cocomat pro"/>
                <a:sym typeface="Arial"/>
              </a:rPr>
              <a:t>carried</a:t>
            </a:r>
            <a:r>
              <a:rPr lang="fr-FR" sz="1050" b="1" i="0" u="none" strike="noStrike" cap="none" dirty="0">
                <a:solidFill>
                  <a:schemeClr val="bg1">
                    <a:lumMod val="50000"/>
                  </a:schemeClr>
                </a:solidFill>
                <a:latin typeface="Cocomat pro"/>
                <a:sym typeface="Arial"/>
              </a:rPr>
              <a:t> </a:t>
            </a:r>
            <a:r>
              <a:rPr lang="fr-FR" sz="1050" b="1" i="0" u="none" strike="noStrike" cap="none" dirty="0" err="1">
                <a:solidFill>
                  <a:schemeClr val="bg1">
                    <a:lumMod val="50000"/>
                  </a:schemeClr>
                </a:solidFill>
                <a:latin typeface="Cocomat pro"/>
                <a:sym typeface="Arial"/>
              </a:rPr>
              <a:t>interest</a:t>
            </a:r>
            <a:endParaRPr sz="500" b="0" i="0" u="none" strike="noStrike" cap="none" dirty="0">
              <a:solidFill>
                <a:schemeClr val="bg1">
                  <a:lumMod val="50000"/>
                </a:schemeClr>
              </a:solidFill>
              <a:latin typeface="Cocomat pro"/>
              <a:sym typeface="Arial"/>
            </a:endParaRPr>
          </a:p>
        </p:txBody>
      </p:sp>
      <p:sp>
        <p:nvSpPr>
          <p:cNvPr id="42" name="ZoneTexte 41">
            <a:extLst>
              <a:ext uri="{FF2B5EF4-FFF2-40B4-BE49-F238E27FC236}">
                <a16:creationId xmlns:a16="http://schemas.microsoft.com/office/drawing/2014/main" id="{370DFB97-EAB7-70B4-EB32-95966A644312}"/>
              </a:ext>
            </a:extLst>
          </p:cNvPr>
          <p:cNvSpPr txBox="1"/>
          <p:nvPr/>
        </p:nvSpPr>
        <p:spPr>
          <a:xfrm rot="20015515">
            <a:off x="40564" y="2229464"/>
            <a:ext cx="822960" cy="253916"/>
          </a:xfrm>
          <a:prstGeom prst="rect">
            <a:avLst/>
          </a:prstGeom>
          <a:noFill/>
        </p:spPr>
        <p:txBody>
          <a:bodyPr wrap="square" rtlCol="0">
            <a:spAutoFit/>
          </a:bodyPr>
          <a:lstStyle/>
          <a:p>
            <a:r>
              <a:rPr lang="fr-FR" sz="1050" i="1" dirty="0">
                <a:solidFill>
                  <a:schemeClr val="bg1">
                    <a:lumMod val="65000"/>
                  </a:schemeClr>
                </a:solidFill>
                <a:latin typeface="Cocomat pro"/>
              </a:rPr>
              <a:t>Short </a:t>
            </a:r>
            <a:r>
              <a:rPr lang="fr-FR" sz="1050" i="1" dirty="0" err="1">
                <a:solidFill>
                  <a:schemeClr val="bg1">
                    <a:lumMod val="65000"/>
                  </a:schemeClr>
                </a:solidFill>
                <a:latin typeface="Cocomat pro"/>
              </a:rPr>
              <a:t>term</a:t>
            </a:r>
            <a:endParaRPr lang="fr-FR" sz="1050" i="1" dirty="0">
              <a:solidFill>
                <a:schemeClr val="bg1">
                  <a:lumMod val="65000"/>
                </a:schemeClr>
              </a:solidFill>
              <a:latin typeface="Cocomat pro"/>
            </a:endParaRPr>
          </a:p>
        </p:txBody>
      </p:sp>
      <p:sp>
        <p:nvSpPr>
          <p:cNvPr id="43" name="ZoneTexte 42">
            <a:extLst>
              <a:ext uri="{FF2B5EF4-FFF2-40B4-BE49-F238E27FC236}">
                <a16:creationId xmlns:a16="http://schemas.microsoft.com/office/drawing/2014/main" id="{1AEBC81D-4C3E-292D-84F4-91432191E757}"/>
              </a:ext>
            </a:extLst>
          </p:cNvPr>
          <p:cNvSpPr txBox="1"/>
          <p:nvPr/>
        </p:nvSpPr>
        <p:spPr>
          <a:xfrm rot="20015515">
            <a:off x="158955" y="2786939"/>
            <a:ext cx="822960" cy="253916"/>
          </a:xfrm>
          <a:prstGeom prst="rect">
            <a:avLst/>
          </a:prstGeom>
          <a:noFill/>
        </p:spPr>
        <p:txBody>
          <a:bodyPr wrap="square" rtlCol="0">
            <a:spAutoFit/>
          </a:bodyPr>
          <a:lstStyle/>
          <a:p>
            <a:r>
              <a:rPr lang="fr-FR" sz="1050" i="1" dirty="0" err="1">
                <a:solidFill>
                  <a:schemeClr val="bg1">
                    <a:lumMod val="65000"/>
                  </a:schemeClr>
                </a:solidFill>
                <a:latin typeface="Cocomat pro"/>
              </a:rPr>
              <a:t>Mid</a:t>
            </a:r>
            <a:r>
              <a:rPr lang="fr-FR" sz="1050" i="1" dirty="0">
                <a:solidFill>
                  <a:schemeClr val="bg1">
                    <a:lumMod val="65000"/>
                  </a:schemeClr>
                </a:solidFill>
                <a:latin typeface="Cocomat pro"/>
              </a:rPr>
              <a:t> </a:t>
            </a:r>
            <a:r>
              <a:rPr lang="fr-FR" sz="1050" i="1" dirty="0" err="1">
                <a:solidFill>
                  <a:schemeClr val="bg1">
                    <a:lumMod val="65000"/>
                  </a:schemeClr>
                </a:solidFill>
                <a:latin typeface="Cocomat pro"/>
              </a:rPr>
              <a:t>term</a:t>
            </a:r>
            <a:endParaRPr lang="fr-FR" sz="1050" i="1" dirty="0">
              <a:solidFill>
                <a:schemeClr val="bg1">
                  <a:lumMod val="65000"/>
                </a:schemeClr>
              </a:solidFill>
              <a:latin typeface="Cocomat pro"/>
            </a:endParaRPr>
          </a:p>
        </p:txBody>
      </p:sp>
      <p:sp>
        <p:nvSpPr>
          <p:cNvPr id="44" name="ZoneTexte 43">
            <a:extLst>
              <a:ext uri="{FF2B5EF4-FFF2-40B4-BE49-F238E27FC236}">
                <a16:creationId xmlns:a16="http://schemas.microsoft.com/office/drawing/2014/main" id="{CB4387F9-CF76-B371-D30A-949F06403199}"/>
              </a:ext>
            </a:extLst>
          </p:cNvPr>
          <p:cNvSpPr txBox="1"/>
          <p:nvPr/>
        </p:nvSpPr>
        <p:spPr>
          <a:xfrm rot="20015515">
            <a:off x="74222" y="4027660"/>
            <a:ext cx="822960" cy="253916"/>
          </a:xfrm>
          <a:prstGeom prst="rect">
            <a:avLst/>
          </a:prstGeom>
          <a:noFill/>
        </p:spPr>
        <p:txBody>
          <a:bodyPr wrap="square" rtlCol="0">
            <a:spAutoFit/>
          </a:bodyPr>
          <a:lstStyle/>
          <a:p>
            <a:r>
              <a:rPr lang="fr-FR" sz="1050" i="1" dirty="0">
                <a:solidFill>
                  <a:schemeClr val="bg1">
                    <a:lumMod val="65000"/>
                  </a:schemeClr>
                </a:solidFill>
                <a:latin typeface="Cocomat pro"/>
              </a:rPr>
              <a:t>Long </a:t>
            </a:r>
            <a:r>
              <a:rPr lang="fr-FR" sz="1050" i="1" dirty="0" err="1">
                <a:solidFill>
                  <a:schemeClr val="bg1">
                    <a:lumMod val="65000"/>
                  </a:schemeClr>
                </a:solidFill>
                <a:latin typeface="Cocomat pro"/>
              </a:rPr>
              <a:t>term</a:t>
            </a:r>
            <a:endParaRPr lang="fr-FR" sz="1050" i="1" dirty="0">
              <a:solidFill>
                <a:schemeClr val="bg1">
                  <a:lumMod val="65000"/>
                </a:schemeClr>
              </a:solidFill>
              <a:latin typeface="Cocomat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randombar(horizontal)">
                                      <p:cBhvr>
                                        <p:cTn id="13" dur="500"/>
                                        <p:tgtEl>
                                          <p:spTgt spid="11"/>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randombar(horizontal)">
                                      <p:cBhvr>
                                        <p:cTn id="16" dur="500"/>
                                        <p:tgtEl>
                                          <p:spTgt spid="13"/>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randombar(horizontal)">
                                      <p:cBhvr>
                                        <p:cTn id="19" dur="500"/>
                                        <p:tgtEl>
                                          <p:spTgt spid="14"/>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randombar(horizontal)">
                                      <p:cBhvr>
                                        <p:cTn id="22" dur="500"/>
                                        <p:tgtEl>
                                          <p:spTgt spid="15"/>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randombar(horizontal)">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randombar(horizontal)">
                                      <p:cBhvr>
                                        <p:cTn id="30" dur="500"/>
                                        <p:tgtEl>
                                          <p:spTgt spid="42"/>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randombar(horizontal)">
                                      <p:cBhvr>
                                        <p:cTn id="33" dur="500"/>
                                        <p:tgtEl>
                                          <p:spTgt spid="18"/>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randombar(horizontal)">
                                      <p:cBhvr>
                                        <p:cTn id="36" dur="500"/>
                                        <p:tgtEl>
                                          <p:spTgt spid="19"/>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randombar(horizontal)">
                                      <p:cBhvr>
                                        <p:cTn id="39" dur="500"/>
                                        <p:tgtEl>
                                          <p:spTgt spid="20"/>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randombar(horizontal)">
                                      <p:cBhvr>
                                        <p:cTn id="42" dur="500"/>
                                        <p:tgtEl>
                                          <p:spTgt spid="21"/>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randombar(horizontal)">
                                      <p:cBhvr>
                                        <p:cTn id="45" dur="500"/>
                                        <p:tgtEl>
                                          <p:spTgt spid="22"/>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randombar(horizontal)">
                                      <p:cBhvr>
                                        <p:cTn id="48" dur="500"/>
                                        <p:tgtEl>
                                          <p:spTgt spid="23"/>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randombar(horizontal)">
                                      <p:cBhvr>
                                        <p:cTn id="51" dur="500"/>
                                        <p:tgtEl>
                                          <p:spTgt spid="24"/>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randombar(horizontal)">
                                      <p:cBhvr>
                                        <p:cTn id="54" dur="500"/>
                                        <p:tgtEl>
                                          <p:spTgt spid="25"/>
                                        </p:tgtEl>
                                      </p:cBhvr>
                                    </p:animEffect>
                                  </p:childTnLst>
                                </p:cTn>
                              </p:par>
                              <p:par>
                                <p:cTn id="55" presetID="14" presetClass="entr" presetSubtype="1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randombar(horizontal)">
                                      <p:cBhvr>
                                        <p:cTn id="57" dur="500"/>
                                        <p:tgtEl>
                                          <p:spTgt spid="26"/>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grpId="0"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randombar(horizontal)">
                                      <p:cBhvr>
                                        <p:cTn id="62" dur="500"/>
                                        <p:tgtEl>
                                          <p:spTgt spid="27"/>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randombar(horizontal)">
                                      <p:cBhvr>
                                        <p:cTn id="65" dur="500"/>
                                        <p:tgtEl>
                                          <p:spTgt spid="43"/>
                                        </p:tgtEl>
                                      </p:cBhvr>
                                    </p:animEffect>
                                  </p:childTnLst>
                                </p:cTn>
                              </p:par>
                              <p:par>
                                <p:cTn id="66" presetID="14" presetClass="entr" presetSubtype="10" fill="hold" grpId="0" nodeType="with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randombar(horizontal)">
                                      <p:cBhvr>
                                        <p:cTn id="68" dur="500"/>
                                        <p:tgtEl>
                                          <p:spTgt spid="28"/>
                                        </p:tgtEl>
                                      </p:cBhvr>
                                    </p:animEffect>
                                  </p:childTnLst>
                                </p:cTn>
                              </p:par>
                              <p:par>
                                <p:cTn id="69" presetID="14" presetClass="entr" presetSubtype="10"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randombar(horizontal)">
                                      <p:cBhvr>
                                        <p:cTn id="71" dur="500"/>
                                        <p:tgtEl>
                                          <p:spTgt spid="29"/>
                                        </p:tgtEl>
                                      </p:cBhvr>
                                    </p:animEffect>
                                  </p:childTnLst>
                                </p:cTn>
                              </p:par>
                            </p:childTnLst>
                          </p:cTn>
                        </p:par>
                      </p:childTnLst>
                    </p:cTn>
                  </p:par>
                  <p:par>
                    <p:cTn id="72" fill="hold">
                      <p:stCondLst>
                        <p:cond delay="indefinite"/>
                      </p:stCondLst>
                      <p:childTnLst>
                        <p:par>
                          <p:cTn id="73" fill="hold">
                            <p:stCondLst>
                              <p:cond delay="0"/>
                            </p:stCondLst>
                            <p:childTnLst>
                              <p:par>
                                <p:cTn id="74" presetID="14" presetClass="entr" presetSubtype="10" fill="hold" grpId="0" nodeType="click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randombar(horizontal)">
                                      <p:cBhvr>
                                        <p:cTn id="76" dur="500"/>
                                        <p:tgtEl>
                                          <p:spTgt spid="30"/>
                                        </p:tgtEl>
                                      </p:cBhvr>
                                    </p:animEffect>
                                  </p:childTnLst>
                                </p:cTn>
                              </p:par>
                              <p:par>
                                <p:cTn id="77" presetID="14" presetClass="entr" presetSubtype="10"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randombar(horizontal)">
                                      <p:cBhvr>
                                        <p:cTn id="79" dur="500"/>
                                        <p:tgtEl>
                                          <p:spTgt spid="31"/>
                                        </p:tgtEl>
                                      </p:cBhvr>
                                    </p:animEffect>
                                  </p:childTnLst>
                                </p:cTn>
                              </p:par>
                              <p:par>
                                <p:cTn id="80" presetID="14" presetClass="entr" presetSubtype="10" fill="hold" grpId="0" nodeType="with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randombar(horizontal)">
                                      <p:cBhvr>
                                        <p:cTn id="82" dur="500"/>
                                        <p:tgtEl>
                                          <p:spTgt spid="32"/>
                                        </p:tgtEl>
                                      </p:cBhvr>
                                    </p:animEffect>
                                  </p:childTnLst>
                                </p:cTn>
                              </p:par>
                              <p:par>
                                <p:cTn id="83" presetID="14" presetClass="entr" presetSubtype="10" fill="hold" nodeType="with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randombar(horizontal)">
                                      <p:cBhvr>
                                        <p:cTn id="85" dur="500"/>
                                        <p:tgtEl>
                                          <p:spTgt spid="34"/>
                                        </p:tgtEl>
                                      </p:cBhvr>
                                    </p:animEffect>
                                  </p:childTnLst>
                                </p:cTn>
                              </p:par>
                            </p:childTnLst>
                          </p:cTn>
                        </p:par>
                      </p:childTnLst>
                    </p:cTn>
                  </p:par>
                  <p:par>
                    <p:cTn id="86" fill="hold">
                      <p:stCondLst>
                        <p:cond delay="indefinite"/>
                      </p:stCondLst>
                      <p:childTnLst>
                        <p:par>
                          <p:cTn id="87" fill="hold">
                            <p:stCondLst>
                              <p:cond delay="0"/>
                            </p:stCondLst>
                            <p:childTnLst>
                              <p:par>
                                <p:cTn id="88" presetID="14" presetClass="entr" presetSubtype="10" fill="hold" grpId="0" nodeType="clickEffect">
                                  <p:stCondLst>
                                    <p:cond delay="0"/>
                                  </p:stCondLst>
                                  <p:childTnLst>
                                    <p:set>
                                      <p:cBhvr>
                                        <p:cTn id="89" dur="1" fill="hold">
                                          <p:stCondLst>
                                            <p:cond delay="0"/>
                                          </p:stCondLst>
                                        </p:cTn>
                                        <p:tgtEl>
                                          <p:spTgt spid="44"/>
                                        </p:tgtEl>
                                        <p:attrNameLst>
                                          <p:attrName>style.visibility</p:attrName>
                                        </p:attrNameLst>
                                      </p:cBhvr>
                                      <p:to>
                                        <p:strVal val="visible"/>
                                      </p:to>
                                    </p:set>
                                    <p:animEffect transition="in" filter="randombar(horizontal)">
                                      <p:cBhvr>
                                        <p:cTn id="90" dur="500"/>
                                        <p:tgtEl>
                                          <p:spTgt spid="44"/>
                                        </p:tgtEl>
                                      </p:cBhvr>
                                    </p:animEffect>
                                  </p:childTnLst>
                                </p:cTn>
                              </p:par>
                              <p:par>
                                <p:cTn id="91" presetID="14" presetClass="entr" presetSubtype="10" fill="hold" grpId="0" nodeType="withEffect">
                                  <p:stCondLst>
                                    <p:cond delay="0"/>
                                  </p:stCondLst>
                                  <p:childTnLst>
                                    <p:set>
                                      <p:cBhvr>
                                        <p:cTn id="92" dur="1" fill="hold">
                                          <p:stCondLst>
                                            <p:cond delay="0"/>
                                          </p:stCondLst>
                                        </p:cTn>
                                        <p:tgtEl>
                                          <p:spTgt spid="35"/>
                                        </p:tgtEl>
                                        <p:attrNameLst>
                                          <p:attrName>style.visibility</p:attrName>
                                        </p:attrNameLst>
                                      </p:cBhvr>
                                      <p:to>
                                        <p:strVal val="visible"/>
                                      </p:to>
                                    </p:set>
                                    <p:animEffect transition="in" filter="randombar(horizontal)">
                                      <p:cBhvr>
                                        <p:cTn id="93" dur="500"/>
                                        <p:tgtEl>
                                          <p:spTgt spid="35"/>
                                        </p:tgtEl>
                                      </p:cBhvr>
                                    </p:animEffect>
                                  </p:childTnLst>
                                </p:cTn>
                              </p:par>
                              <p:par>
                                <p:cTn id="94" presetID="14" presetClass="entr" presetSubtype="10" fill="hold" grpId="0" nodeType="withEffect">
                                  <p:stCondLst>
                                    <p:cond delay="0"/>
                                  </p:stCondLst>
                                  <p:childTnLst>
                                    <p:set>
                                      <p:cBhvr>
                                        <p:cTn id="95" dur="1" fill="hold">
                                          <p:stCondLst>
                                            <p:cond delay="0"/>
                                          </p:stCondLst>
                                        </p:cTn>
                                        <p:tgtEl>
                                          <p:spTgt spid="36"/>
                                        </p:tgtEl>
                                        <p:attrNameLst>
                                          <p:attrName>style.visibility</p:attrName>
                                        </p:attrNameLst>
                                      </p:cBhvr>
                                      <p:to>
                                        <p:strVal val="visible"/>
                                      </p:to>
                                    </p:set>
                                    <p:animEffect transition="in" filter="randombar(horizontal)">
                                      <p:cBhvr>
                                        <p:cTn id="96" dur="500"/>
                                        <p:tgtEl>
                                          <p:spTgt spid="36"/>
                                        </p:tgtEl>
                                      </p:cBhvr>
                                    </p:animEffect>
                                  </p:childTnLst>
                                </p:cTn>
                              </p:par>
                              <p:par>
                                <p:cTn id="97" presetID="14" presetClass="entr" presetSubtype="10" fill="hold" grpId="0" nodeType="withEffect">
                                  <p:stCondLst>
                                    <p:cond delay="0"/>
                                  </p:stCondLst>
                                  <p:childTnLst>
                                    <p:set>
                                      <p:cBhvr>
                                        <p:cTn id="98" dur="1" fill="hold">
                                          <p:stCondLst>
                                            <p:cond delay="0"/>
                                          </p:stCondLst>
                                        </p:cTn>
                                        <p:tgtEl>
                                          <p:spTgt spid="37"/>
                                        </p:tgtEl>
                                        <p:attrNameLst>
                                          <p:attrName>style.visibility</p:attrName>
                                        </p:attrNameLst>
                                      </p:cBhvr>
                                      <p:to>
                                        <p:strVal val="visible"/>
                                      </p:to>
                                    </p:set>
                                    <p:animEffect transition="in" filter="randombar(horizontal)">
                                      <p:cBhvr>
                                        <p:cTn id="99" dur="500"/>
                                        <p:tgtEl>
                                          <p:spTgt spid="37"/>
                                        </p:tgtEl>
                                      </p:cBhvr>
                                    </p:animEffect>
                                  </p:childTnLst>
                                </p:cTn>
                              </p:par>
                              <p:par>
                                <p:cTn id="100" presetID="14" presetClass="entr" presetSubtype="10" fill="hold" grpId="0" nodeType="withEffect">
                                  <p:stCondLst>
                                    <p:cond delay="0"/>
                                  </p:stCondLst>
                                  <p:childTnLst>
                                    <p:set>
                                      <p:cBhvr>
                                        <p:cTn id="101" dur="1" fill="hold">
                                          <p:stCondLst>
                                            <p:cond delay="0"/>
                                          </p:stCondLst>
                                        </p:cTn>
                                        <p:tgtEl>
                                          <p:spTgt spid="38"/>
                                        </p:tgtEl>
                                        <p:attrNameLst>
                                          <p:attrName>style.visibility</p:attrName>
                                        </p:attrNameLst>
                                      </p:cBhvr>
                                      <p:to>
                                        <p:strVal val="visible"/>
                                      </p:to>
                                    </p:set>
                                    <p:animEffect transition="in" filter="randombar(horizontal)">
                                      <p:cBhvr>
                                        <p:cTn id="102" dur="500"/>
                                        <p:tgtEl>
                                          <p:spTgt spid="38"/>
                                        </p:tgtEl>
                                      </p:cBhvr>
                                    </p:animEffect>
                                  </p:childTnLst>
                                </p:cTn>
                              </p:par>
                              <p:par>
                                <p:cTn id="103" presetID="14" presetClass="entr" presetSubtype="10" fill="hold" grpId="0" nodeType="withEffect">
                                  <p:stCondLst>
                                    <p:cond delay="0"/>
                                  </p:stCondLst>
                                  <p:childTnLst>
                                    <p:set>
                                      <p:cBhvr>
                                        <p:cTn id="104" dur="1" fill="hold">
                                          <p:stCondLst>
                                            <p:cond delay="0"/>
                                          </p:stCondLst>
                                        </p:cTn>
                                        <p:tgtEl>
                                          <p:spTgt spid="39"/>
                                        </p:tgtEl>
                                        <p:attrNameLst>
                                          <p:attrName>style.visibility</p:attrName>
                                        </p:attrNameLst>
                                      </p:cBhvr>
                                      <p:to>
                                        <p:strVal val="visible"/>
                                      </p:to>
                                    </p:set>
                                    <p:animEffect transition="in" filter="randombar(horizontal)">
                                      <p:cBhvr>
                                        <p:cTn id="105" dur="500"/>
                                        <p:tgtEl>
                                          <p:spTgt spid="39"/>
                                        </p:tgtEl>
                                      </p:cBhvr>
                                    </p:animEffect>
                                  </p:childTnLst>
                                </p:cTn>
                              </p:par>
                              <p:par>
                                <p:cTn id="106" presetID="14" presetClass="entr" presetSubtype="10" fill="hold" grpId="0" nodeType="withEffect">
                                  <p:stCondLst>
                                    <p:cond delay="0"/>
                                  </p:stCondLst>
                                  <p:childTnLst>
                                    <p:set>
                                      <p:cBhvr>
                                        <p:cTn id="107" dur="1" fill="hold">
                                          <p:stCondLst>
                                            <p:cond delay="0"/>
                                          </p:stCondLst>
                                        </p:cTn>
                                        <p:tgtEl>
                                          <p:spTgt spid="40"/>
                                        </p:tgtEl>
                                        <p:attrNameLst>
                                          <p:attrName>style.visibility</p:attrName>
                                        </p:attrNameLst>
                                      </p:cBhvr>
                                      <p:to>
                                        <p:strVal val="visible"/>
                                      </p:to>
                                    </p:set>
                                    <p:animEffect transition="in" filter="randombar(horizontal)">
                                      <p:cBhvr>
                                        <p:cTn id="108" dur="500"/>
                                        <p:tgtEl>
                                          <p:spTgt spid="40"/>
                                        </p:tgtEl>
                                      </p:cBhvr>
                                    </p:animEffect>
                                  </p:childTnLst>
                                </p:cTn>
                              </p:par>
                              <p:par>
                                <p:cTn id="109" presetID="14" presetClass="entr" presetSubtype="10" fill="hold" grpId="0" nodeType="withEffect">
                                  <p:stCondLst>
                                    <p:cond delay="0"/>
                                  </p:stCondLst>
                                  <p:childTnLst>
                                    <p:set>
                                      <p:cBhvr>
                                        <p:cTn id="110" dur="1" fill="hold">
                                          <p:stCondLst>
                                            <p:cond delay="0"/>
                                          </p:stCondLst>
                                        </p:cTn>
                                        <p:tgtEl>
                                          <p:spTgt spid="41"/>
                                        </p:tgtEl>
                                        <p:attrNameLst>
                                          <p:attrName>style.visibility</p:attrName>
                                        </p:attrNameLst>
                                      </p:cBhvr>
                                      <p:to>
                                        <p:strVal val="visible"/>
                                      </p:to>
                                    </p:set>
                                    <p:animEffect transition="in" filter="randombar(horizontal)">
                                      <p:cBhvr>
                                        <p:cTn id="11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3" grpId="0" animBg="1"/>
      <p:bldP spid="14" grpId="0" animBg="1"/>
      <p:bldP spid="15" grpId="0" animBg="1"/>
      <p:bldP spid="16" grpId="0"/>
      <p:bldP spid="18" grpId="0"/>
      <p:bldP spid="19" grpId="0" animBg="1"/>
      <p:bldP spid="20" grpId="0"/>
      <p:bldP spid="21" grpId="0" animBg="1"/>
      <p:bldP spid="22" grpId="0"/>
      <p:bldP spid="23" grpId="0" animBg="1"/>
      <p:bldP spid="24" grpId="0"/>
      <p:bldP spid="25" grpId="0" animBg="1"/>
      <p:bldP spid="26" grpId="0"/>
      <p:bldP spid="27" grpId="0"/>
      <p:bldP spid="28" grpId="0" animBg="1"/>
      <p:bldP spid="29" grpId="0"/>
      <p:bldP spid="30" grpId="0"/>
      <p:bldP spid="31" grpId="0" animBg="1"/>
      <p:bldP spid="32" grpId="0"/>
      <p:bldP spid="35" grpId="0"/>
      <p:bldP spid="36" grpId="0" animBg="1"/>
      <p:bldP spid="37" grpId="0"/>
      <p:bldP spid="38" grpId="0" animBg="1"/>
      <p:bldP spid="39" grpId="0"/>
      <p:bldP spid="40" grpId="0" animBg="1"/>
      <p:bldP spid="41" grpId="0"/>
      <p:bldP spid="42" grpId="0"/>
      <p:bldP spid="43" grpId="0"/>
      <p:bldP spid="44" grpId="0"/>
    </p:bldLst>
  </p:timing>
</p:sld>
</file>

<file path=ppt/theme/theme1.xml><?xml version="1.0" encoding="utf-8"?>
<a:theme xmlns:a="http://schemas.openxmlformats.org/drawingml/2006/main" name="Tema di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5756</Words>
  <Application>Microsoft Office PowerPoint</Application>
  <PresentationFormat>Affichage à l'écran (16:9)</PresentationFormat>
  <Paragraphs>529</Paragraphs>
  <Slides>41</Slides>
  <Notes>41</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41</vt:i4>
      </vt:variant>
    </vt:vector>
  </HeadingPairs>
  <TitlesOfParts>
    <vt:vector size="49" baseType="lpstr">
      <vt:lpstr>Quattrocento Sans</vt:lpstr>
      <vt:lpstr>Calibri</vt:lpstr>
      <vt:lpstr>Inter</vt:lpstr>
      <vt:lpstr>Montserrat</vt:lpstr>
      <vt:lpstr>Play</vt:lpstr>
      <vt:lpstr>Cocomat pro</vt:lpstr>
      <vt:lpstr>Arial</vt:lpstr>
      <vt:lpstr>Tema di Office</vt:lpstr>
      <vt:lpstr>Présentation PowerPoint</vt:lpstr>
      <vt:lpstr>Company Purpose</vt:lpstr>
      <vt:lpstr>Why now ? </vt:lpstr>
      <vt:lpstr>Market size</vt:lpstr>
      <vt:lpstr>Problem</vt:lpstr>
      <vt:lpstr>Solution </vt:lpstr>
      <vt:lpstr>Coopetition – Partners and soon to be partners</vt:lpstr>
      <vt:lpstr>Product Development roadmap</vt:lpstr>
      <vt:lpstr>Business Model </vt:lpstr>
      <vt:lpstr>Financials</vt:lpstr>
      <vt:lpstr>Team</vt:lpstr>
      <vt:lpstr>And now… To be continued !</vt:lpstr>
      <vt:lpstr>Présentation PowerPoint</vt:lpstr>
      <vt:lpstr>Présentation PowerPoint</vt:lpstr>
      <vt:lpstr>Appendix 1 – Revised value proposition</vt:lpstr>
      <vt:lpstr>Appendix 2 – Re-New Team MBTI profiles</vt:lpstr>
      <vt:lpstr>Appendix 3 – Re-New Team Belbin profiles</vt:lpstr>
      <vt:lpstr>Appendix 3 – Team dynamics &amp; project timeline</vt:lpstr>
      <vt:lpstr>Appendix 4 – Key stakeholders and value prop°</vt:lpstr>
      <vt:lpstr>Appendix 5 – Market Map</vt:lpstr>
      <vt:lpstr>Appendix 6 – Job to be done</vt:lpstr>
      <vt:lpstr>Appendix 7 - Personas</vt:lpstr>
      <vt:lpstr>Appendix 8 – PESTEL Analysis</vt:lpstr>
      <vt:lpstr>Appendix 9 – Strategic capability, resources and VRIO</vt:lpstr>
      <vt:lpstr>Appendix 10 – Value Chain analysis</vt:lpstr>
      <vt:lpstr>Appendix 11 – Business Model Canvas</vt:lpstr>
      <vt:lpstr>Appendix 12 – Strategy Map &amp; key initiatives</vt:lpstr>
      <vt:lpstr>Appendix 13 –Break-even Analysis</vt:lpstr>
      <vt:lpstr>Présentation PowerPoint</vt:lpstr>
      <vt:lpstr>Company Purpose</vt:lpstr>
      <vt:lpstr>Problem</vt:lpstr>
      <vt:lpstr>Solution </vt:lpstr>
      <vt:lpstr>Coopetition – partners and soon to be partners</vt:lpstr>
      <vt:lpstr>Why now ? </vt:lpstr>
      <vt:lpstr>Market size</vt:lpstr>
      <vt:lpstr>Product Development roadmap</vt:lpstr>
      <vt:lpstr>Business Model </vt:lpstr>
      <vt:lpstr>Financials</vt:lpstr>
      <vt:lpstr>Team</vt:lpstr>
      <vt:lpstr>And now… To be continued !</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Bertrand Galas</cp:lastModifiedBy>
  <cp:revision>18</cp:revision>
  <dcterms:modified xsi:type="dcterms:W3CDTF">2025-06-03T13:49:24Z</dcterms:modified>
</cp:coreProperties>
</file>